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7FFFFFE6_FA5FB27.xml" ContentType="application/vnd.ms-powerpoint.comments+xml"/>
  <Override PartName="/ppt/comments/modernComment_105_219D5177.xml" ContentType="application/vnd.ms-powerpoint.comments+xml"/>
  <Override PartName="/ppt/comments/modernComment_11A_A18B0AA6.xml" ContentType="application/vnd.ms-powerpoint.comments+xml"/>
  <Override PartName="/ppt/notesSlides/notesSlide1.xml" ContentType="application/vnd.openxmlformats-officedocument.presentationml.notesSlide+xml"/>
  <Override PartName="/ppt/comments/modernComment_117_7E068335.xml" ContentType="application/vnd.ms-powerpoint.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comments/modernComment_119_A1CB7236.xml" ContentType="application/vnd.ms-powerpoint.comment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comments/modernComment_7FFFFFE9_D66DDC66.xml" ContentType="application/vnd.ms-powerpoint.comments+xml"/>
  <Override PartName="/ppt/comments/modernComment_7FFFFFEA_472E33DC.xml" ContentType="application/vnd.ms-powerpoint.comments+xml"/>
  <Override PartName="/ppt/comments/modernComment_7FFFFFED_9F9E3727.xml" ContentType="application/vnd.ms-powerpoint.comments+xml"/>
  <Override PartName="/ppt/notesSlides/notesSlide3.xml" ContentType="application/vnd.openxmlformats-officedocument.presentationml.notesSlide+xml"/>
  <Override PartName="/ppt/comments/modernComment_7FFFFFEE_D51E7A41.xml" ContentType="application/vnd.ms-powerpoint.comments+xml"/>
  <Override PartName="/ppt/comments/modernComment_7FFFFFFF_5401A301.xml" ContentType="application/vnd.ms-powerpoint.comment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comments/modernComment_10D_4BEC0EAF.xml" ContentType="application/vnd.ms-powerpoint.comment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comments/modernComment_115_E5E69736.xml" ContentType="application/vnd.ms-powerpoint.comments+xml"/>
  <Override PartName="/ppt/comments/modernComment_103_EFDFE975.xml" ContentType="application/vnd.ms-powerpoint.comment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modernComment_10C_804A1BEA.xml" ContentType="application/vnd.ms-powerpoint.comments+xml"/>
  <Override PartName="/ppt/comments/modernComment_7FFFFFD4_6A3B35B1.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4" r:id="rId5"/>
  </p:sldMasterIdLst>
  <p:notesMasterIdLst>
    <p:notesMasterId r:id="rId72"/>
  </p:notesMasterIdLst>
  <p:sldIdLst>
    <p:sldId id="2147483622" r:id="rId6"/>
    <p:sldId id="2147483613" r:id="rId7"/>
    <p:sldId id="2147483616" r:id="rId8"/>
    <p:sldId id="2147483617" r:id="rId9"/>
    <p:sldId id="2147483618" r:id="rId10"/>
    <p:sldId id="261" r:id="rId11"/>
    <p:sldId id="257" r:id="rId12"/>
    <p:sldId id="2147483610" r:id="rId13"/>
    <p:sldId id="282" r:id="rId14"/>
    <p:sldId id="279" r:id="rId15"/>
    <p:sldId id="281" r:id="rId16"/>
    <p:sldId id="2147483625" r:id="rId17"/>
    <p:sldId id="2147483626" r:id="rId18"/>
    <p:sldId id="2147483627" r:id="rId19"/>
    <p:sldId id="2147483628" r:id="rId20"/>
    <p:sldId id="2147483629" r:id="rId21"/>
    <p:sldId id="2147483630" r:id="rId22"/>
    <p:sldId id="2147483631" r:id="rId23"/>
    <p:sldId id="2147483632" r:id="rId24"/>
    <p:sldId id="2147483633" r:id="rId25"/>
    <p:sldId id="2147483634" r:id="rId26"/>
    <p:sldId id="2147483635" r:id="rId27"/>
    <p:sldId id="2147483636" r:id="rId28"/>
    <p:sldId id="2147483637" r:id="rId29"/>
    <p:sldId id="2147483638" r:id="rId30"/>
    <p:sldId id="2147483639" r:id="rId31"/>
    <p:sldId id="2147483640" r:id="rId32"/>
    <p:sldId id="2147483641" r:id="rId33"/>
    <p:sldId id="2147483642" r:id="rId34"/>
    <p:sldId id="2147483643" r:id="rId35"/>
    <p:sldId id="2147483644" r:id="rId36"/>
    <p:sldId id="2147483645" r:id="rId37"/>
    <p:sldId id="2147483646" r:id="rId38"/>
    <p:sldId id="2147483647" r:id="rId39"/>
    <p:sldId id="256" r:id="rId40"/>
    <p:sldId id="283" r:id="rId41"/>
    <p:sldId id="284" r:id="rId42"/>
    <p:sldId id="285" r:id="rId43"/>
    <p:sldId id="286" r:id="rId44"/>
    <p:sldId id="275" r:id="rId45"/>
    <p:sldId id="276" r:id="rId46"/>
    <p:sldId id="278" r:id="rId47"/>
    <p:sldId id="280" r:id="rId48"/>
    <p:sldId id="269" r:id="rId49"/>
    <p:sldId id="270" r:id="rId50"/>
    <p:sldId id="277" r:id="rId51"/>
    <p:sldId id="264" r:id="rId52"/>
    <p:sldId id="2147483611" r:id="rId53"/>
    <p:sldId id="2147483603" r:id="rId54"/>
    <p:sldId id="2147483621" r:id="rId55"/>
    <p:sldId id="262" r:id="rId56"/>
    <p:sldId id="263" r:id="rId57"/>
    <p:sldId id="2147483566" r:id="rId58"/>
    <p:sldId id="266" r:id="rId59"/>
    <p:sldId id="260" r:id="rId60"/>
    <p:sldId id="259" r:id="rId61"/>
    <p:sldId id="272" r:id="rId62"/>
    <p:sldId id="273" r:id="rId63"/>
    <p:sldId id="274" r:id="rId64"/>
    <p:sldId id="258" r:id="rId65"/>
    <p:sldId id="267" r:id="rId66"/>
    <p:sldId id="265" r:id="rId67"/>
    <p:sldId id="271" r:id="rId68"/>
    <p:sldId id="268" r:id="rId69"/>
    <p:sldId id="2147483604" r:id="rId70"/>
    <p:sldId id="2147483615" r:id="rId71"/>
  </p:sldIdLst>
  <p:sldSz cx="12192000" cy="6858000"/>
  <p:notesSz cx="7099300" cy="93853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laybook" id="{97F978C3-8782-499E-B989-0921589007F8}">
          <p14:sldIdLst>
            <p14:sldId id="2147483622"/>
          </p14:sldIdLst>
        </p14:section>
        <p14:section name="Table of Contents" id="{64423ED0-55CE-4FC5-86F4-5C00A8DB6A92}">
          <p14:sldIdLst>
            <p14:sldId id="2147483613"/>
          </p14:sldIdLst>
        </p14:section>
        <p14:section name="Playbook Overview &amp; Framework Intro" id="{68C28C0C-D4EF-44DC-922E-13C5498C6553}">
          <p14:sldIdLst>
            <p14:sldId id="2147483616"/>
            <p14:sldId id="2147483617"/>
            <p14:sldId id="2147483618"/>
            <p14:sldId id="261"/>
          </p14:sldIdLst>
        </p14:section>
        <p14:section name="SECTION 1" id="{8383F3FC-68ED-4C05-A38E-02A86826AB60}">
          <p14:sldIdLst>
            <p14:sldId id="257"/>
          </p14:sldIdLst>
        </p14:section>
        <p14:section name="Chapter 1: AI Problem Solving" id="{99019C96-8592-4D2A-96E8-851D0C6FEF71}">
          <p14:sldIdLst>
            <p14:sldId id="2147483610"/>
            <p14:sldId id="282"/>
            <p14:sldId id="279"/>
            <p14:sldId id="281"/>
            <p14:sldId id="2147483625"/>
            <p14:sldId id="2147483626"/>
            <p14:sldId id="2147483627"/>
            <p14:sldId id="2147483628"/>
            <p14:sldId id="2147483629"/>
            <p14:sldId id="2147483630"/>
            <p14:sldId id="2147483631"/>
            <p14:sldId id="2147483632"/>
            <p14:sldId id="2147483633"/>
            <p14:sldId id="2147483634"/>
            <p14:sldId id="2147483635"/>
            <p14:sldId id="2147483636"/>
            <p14:sldId id="2147483637"/>
            <p14:sldId id="2147483638"/>
            <p14:sldId id="2147483639"/>
            <p14:sldId id="2147483640"/>
            <p14:sldId id="2147483641"/>
            <p14:sldId id="2147483642"/>
            <p14:sldId id="2147483643"/>
            <p14:sldId id="2147483644"/>
            <p14:sldId id="2147483645"/>
            <p14:sldId id="2147483646"/>
            <p14:sldId id="2147483647"/>
            <p14:sldId id="256"/>
            <p14:sldId id="283"/>
            <p14:sldId id="284"/>
            <p14:sldId id="285"/>
            <p14:sldId id="286"/>
            <p14:sldId id="275"/>
            <p14:sldId id="276"/>
            <p14:sldId id="278"/>
            <p14:sldId id="280"/>
            <p14:sldId id="269"/>
            <p14:sldId id="270"/>
            <p14:sldId id="277"/>
            <p14:sldId id="264"/>
          </p14:sldIdLst>
        </p14:section>
        <p14:section name="Chapter 2: Agentic Tool Dev" id="{09F1A864-07F2-44FB-A656-7D56D7C43448}">
          <p14:sldIdLst>
            <p14:sldId id="2147483611"/>
            <p14:sldId id="2147483603"/>
            <p14:sldId id="2147483621"/>
            <p14:sldId id="262"/>
            <p14:sldId id="263"/>
            <p14:sldId id="2147483566"/>
            <p14:sldId id="266"/>
          </p14:sldIdLst>
        </p14:section>
        <p14:section name="SECTION 2: SUSTAIN" id="{71AFB396-4489-4962-83B2-A8B5F6565C48}">
          <p14:sldIdLst>
            <p14:sldId id="260"/>
            <p14:sldId id="259"/>
            <p14:sldId id="272"/>
            <p14:sldId id="273"/>
            <p14:sldId id="274"/>
          </p14:sldIdLst>
        </p14:section>
        <p14:section name="SECTION 3: CHANGE" id="{FF504065-5650-402E-9A93-69C1FC0BEE75}">
          <p14:sldIdLst>
            <p14:sldId id="258"/>
            <p14:sldId id="267"/>
            <p14:sldId id="265"/>
            <p14:sldId id="271"/>
            <p14:sldId id="268"/>
          </p14:sldIdLst>
        </p14:section>
        <p14:section name="Summary" id="{37035E1C-FF6A-443C-874C-921AFED9C8E8}">
          <p14:sldIdLst>
            <p14:sldId id="2147483604"/>
            <p14:sldId id="214748361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69A929-8BCA-DA8E-8B5F-0750BA9CE063}" name="Lavanya Agarwal" initials="LA" userId="S::LAgarwal@ssaandco.com::bbfabfa2-a9b8-405b-9b6e-fd4e80cca186" providerId="AD"/>
  <p188:author id="{17736B35-F6DF-83FF-93F4-F083FE32F7AB}" name="Matthew Derganc" initials="MD" userId="S::mderganc@ssaandco.com::506095ff-9c52-40d1-aef5-e0b9c10d5b51" providerId="AD"/>
  <p188:author id="{DA5E4589-0D81-E6FB-A2B4-A998C54BEE25}" name="Deniz Oker" initials="DO" userId="S::doker@ssaandco.com::bc8e56f3-ce65-4a83-9c60-b0a6fc48f54c" providerId="AD"/>
  <p188:author id="{3ED1CB8F-07C7-50EF-32CD-E3061614AB6F}" name="Paul Giessler" initials="PG" userId="S::pgiessler@ssaandco.com::1cccd8db-19c2-4e8b-980f-a21f8fbdf0f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DDDFB"/>
    <a:srgbClr val="D1DAE0"/>
    <a:srgbClr val="7F99CC"/>
    <a:srgbClr val="D6F5FB"/>
    <a:srgbClr val="B9F4FF"/>
    <a:srgbClr val="ECEDEF"/>
    <a:srgbClr val="0088A1"/>
    <a:srgbClr val="8BAF9B"/>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6751943644523346"/>
          <c:y val="0.13611968446014172"/>
          <c:w val="0.45934881361466051"/>
          <c:h val="0.50709746220262164"/>
        </c:manualLayout>
      </c:layout>
      <c:doughnutChart>
        <c:varyColors val="1"/>
        <c:ser>
          <c:idx val="0"/>
          <c:order val="0"/>
          <c:tx>
            <c:strRef>
              <c:f>Sheet1!$B$1</c:f>
              <c:strCache>
                <c:ptCount val="1"/>
                <c:pt idx="0">
                  <c:v>Questions</c:v>
                </c:pt>
              </c:strCache>
            </c:strRef>
          </c:tx>
          <c:dPt>
            <c:idx val="0"/>
            <c:bubble3D val="0"/>
            <c:spPr>
              <a:solidFill>
                <a:schemeClr val="accent2">
                  <a:shade val="58000"/>
                </a:schemeClr>
              </a:solidFill>
              <a:ln w="19050">
                <a:solidFill>
                  <a:schemeClr val="lt1"/>
                </a:solidFill>
              </a:ln>
              <a:effectLst/>
            </c:spPr>
            <c:extLst>
              <c:ext xmlns:c16="http://schemas.microsoft.com/office/drawing/2014/chart" uri="{C3380CC4-5D6E-409C-BE32-E72D297353CC}">
                <c16:uniqueId val="{00000001-A9FF-4A39-96E8-301B1D02CEA1}"/>
              </c:ext>
            </c:extLst>
          </c:dPt>
          <c:dPt>
            <c:idx val="1"/>
            <c:bubble3D val="0"/>
            <c:spPr>
              <a:solidFill>
                <a:schemeClr val="accent2">
                  <a:shade val="86000"/>
                </a:schemeClr>
              </a:solidFill>
              <a:ln w="19050">
                <a:solidFill>
                  <a:schemeClr val="lt1"/>
                </a:solidFill>
              </a:ln>
              <a:effectLst/>
            </c:spPr>
            <c:extLst>
              <c:ext xmlns:c16="http://schemas.microsoft.com/office/drawing/2014/chart" uri="{C3380CC4-5D6E-409C-BE32-E72D297353CC}">
                <c16:uniqueId val="{00000003-A9FF-4A39-96E8-301B1D02CEA1}"/>
              </c:ext>
            </c:extLst>
          </c:dPt>
          <c:dPt>
            <c:idx val="2"/>
            <c:bubble3D val="0"/>
            <c:spPr>
              <a:solidFill>
                <a:schemeClr val="accent2">
                  <a:tint val="86000"/>
                </a:schemeClr>
              </a:solidFill>
              <a:ln w="19050">
                <a:solidFill>
                  <a:schemeClr val="lt1"/>
                </a:solidFill>
              </a:ln>
              <a:effectLst/>
            </c:spPr>
            <c:extLst>
              <c:ext xmlns:c16="http://schemas.microsoft.com/office/drawing/2014/chart" uri="{C3380CC4-5D6E-409C-BE32-E72D297353CC}">
                <c16:uniqueId val="{00000005-A9FF-4A39-96E8-301B1D02CEA1}"/>
              </c:ext>
            </c:extLst>
          </c:dPt>
          <c:dPt>
            <c:idx val="3"/>
            <c:bubble3D val="0"/>
            <c:spPr>
              <a:solidFill>
                <a:schemeClr val="accent2">
                  <a:tint val="58000"/>
                </a:schemeClr>
              </a:solidFill>
              <a:ln w="19050">
                <a:solidFill>
                  <a:schemeClr val="lt1"/>
                </a:solidFill>
              </a:ln>
              <a:effectLst/>
            </c:spPr>
            <c:extLst>
              <c:ext xmlns:c16="http://schemas.microsoft.com/office/drawing/2014/chart" uri="{C3380CC4-5D6E-409C-BE32-E72D297353CC}">
                <c16:uniqueId val="{00000007-A9FF-4A39-96E8-301B1D02CEA1}"/>
              </c:ext>
            </c:extLst>
          </c:dPt>
          <c:dLbls>
            <c:delete val="1"/>
          </c:dLbls>
          <c:cat>
            <c:strRef>
              <c:f>Sheet1!$A$2:$A$5</c:f>
              <c:strCache>
                <c:ptCount val="4"/>
                <c:pt idx="0">
                  <c:v>Business Drivers</c:v>
                </c:pt>
                <c:pt idx="1">
                  <c:v>Organizational Readiness</c:v>
                </c:pt>
                <c:pt idx="2">
                  <c:v>Capabilities &amp; Resources</c:v>
                </c:pt>
                <c:pt idx="3">
                  <c:v>Other</c:v>
                </c:pt>
              </c:strCache>
            </c:strRef>
          </c:cat>
          <c:val>
            <c:numRef>
              <c:f>Sheet1!$B$2:$B$5</c:f>
              <c:numCache>
                <c:formatCode>General</c:formatCode>
                <c:ptCount val="4"/>
                <c:pt idx="0">
                  <c:v>7</c:v>
                </c:pt>
                <c:pt idx="1">
                  <c:v>11</c:v>
                </c:pt>
                <c:pt idx="2">
                  <c:v>8</c:v>
                </c:pt>
                <c:pt idx="3">
                  <c:v>2</c:v>
                </c:pt>
              </c:numCache>
            </c:numRef>
          </c:val>
          <c:extLst>
            <c:ext xmlns:c16="http://schemas.microsoft.com/office/drawing/2014/chart" uri="{C3380CC4-5D6E-409C-BE32-E72D297353CC}">
              <c16:uniqueId val="{00000000-CCC0-47B1-92AC-7A7FE905279F}"/>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manualLayout>
          <c:xMode val="edge"/>
          <c:yMode val="edge"/>
          <c:x val="0.44115607823420672"/>
          <c:y val="0.71393977054138891"/>
          <c:w val="0.55340324538030616"/>
          <c:h val="0.27318516606278814"/>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24737521604855E-2"/>
          <c:y val="0"/>
          <c:w val="0.70493406719877827"/>
          <c:h val="0.67326264616649445"/>
        </c:manualLayout>
      </c:layout>
      <c:doughnutChart>
        <c:varyColors val="1"/>
        <c:ser>
          <c:idx val="0"/>
          <c:order val="0"/>
          <c:tx>
            <c:strRef>
              <c:f>Sheet1!$B$1</c:f>
              <c:strCache>
                <c:ptCount val="1"/>
                <c:pt idx="0">
                  <c:v>Questions</c:v>
                </c:pt>
              </c:strCache>
            </c:strRef>
          </c:tx>
          <c:dPt>
            <c:idx val="0"/>
            <c:bubble3D val="0"/>
            <c:spPr>
              <a:solidFill>
                <a:srgbClr val="7F99CC"/>
              </a:solidFill>
              <a:ln w="19050">
                <a:solidFill>
                  <a:schemeClr val="lt1"/>
                </a:solidFill>
              </a:ln>
              <a:effectLst/>
            </c:spPr>
            <c:extLst>
              <c:ext xmlns:c16="http://schemas.microsoft.com/office/drawing/2014/chart" uri="{C3380CC4-5D6E-409C-BE32-E72D297353CC}">
                <c16:uniqueId val="{00000001-9DC1-45E4-B528-652CD589EC6F}"/>
              </c:ext>
            </c:extLst>
          </c:dPt>
          <c:dPt>
            <c:idx val="1"/>
            <c:bubble3D val="0"/>
            <c:spPr>
              <a:solidFill>
                <a:srgbClr val="8BAF9B"/>
              </a:solidFill>
              <a:ln w="19050">
                <a:solidFill>
                  <a:schemeClr val="lt1"/>
                </a:solidFill>
              </a:ln>
              <a:effectLst/>
            </c:spPr>
            <c:extLst>
              <c:ext xmlns:c16="http://schemas.microsoft.com/office/drawing/2014/chart" uri="{C3380CC4-5D6E-409C-BE32-E72D297353CC}">
                <c16:uniqueId val="{00000003-9DC1-45E4-B528-652CD589EC6F}"/>
              </c:ext>
            </c:extLst>
          </c:dPt>
          <c:dPt>
            <c:idx val="2"/>
            <c:bubble3D val="0"/>
            <c:spPr>
              <a:solidFill>
                <a:srgbClr val="D2D2D2"/>
              </a:solidFill>
              <a:ln w="19050">
                <a:solidFill>
                  <a:schemeClr val="lt1"/>
                </a:solidFill>
              </a:ln>
              <a:effectLst/>
            </c:spPr>
            <c:extLst>
              <c:ext xmlns:c16="http://schemas.microsoft.com/office/drawing/2014/chart" uri="{C3380CC4-5D6E-409C-BE32-E72D297353CC}">
                <c16:uniqueId val="{00000005-9DC1-45E4-B528-652CD589EC6F}"/>
              </c:ext>
            </c:extLst>
          </c:dPt>
          <c:dLbls>
            <c:delete val="1"/>
          </c:dLbls>
          <c:cat>
            <c:strRef>
              <c:f>Sheet1!$A$2:$A$4</c:f>
              <c:strCache>
                <c:ptCount val="3"/>
                <c:pt idx="0">
                  <c:v>Executives</c:v>
                </c:pt>
                <c:pt idx="1">
                  <c:v>Managers</c:v>
                </c:pt>
                <c:pt idx="2">
                  <c:v>Staff</c:v>
                </c:pt>
              </c:strCache>
            </c:strRef>
          </c:cat>
          <c:val>
            <c:numRef>
              <c:f>Sheet1!$B$2:$B$4</c:f>
              <c:numCache>
                <c:formatCode>General</c:formatCode>
                <c:ptCount val="3"/>
                <c:pt idx="0">
                  <c:v>12</c:v>
                </c:pt>
                <c:pt idx="1">
                  <c:v>23</c:v>
                </c:pt>
                <c:pt idx="2">
                  <c:v>11</c:v>
                </c:pt>
              </c:numCache>
            </c:numRef>
          </c:val>
          <c:extLst>
            <c:ext xmlns:c16="http://schemas.microsoft.com/office/drawing/2014/chart" uri="{C3380CC4-5D6E-409C-BE32-E72D297353CC}">
              <c16:uniqueId val="{00000006-9DC1-45E4-B528-652CD589EC6F}"/>
            </c:ext>
          </c:extLst>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manualLayout>
          <c:xMode val="edge"/>
          <c:yMode val="edge"/>
          <c:x val="2.0142310695281898E-2"/>
          <c:y val="0.70226414640978474"/>
          <c:w val="0.29708630259677632"/>
          <c:h val="0.2459332537991000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3_EFDFE975.xml><?xml version="1.0" encoding="utf-8"?>
<p188:cmLst xmlns:a="http://schemas.openxmlformats.org/drawingml/2006/main" xmlns:r="http://schemas.openxmlformats.org/officeDocument/2006/relationships" xmlns:p188="http://schemas.microsoft.com/office/powerpoint/2018/8/main">
  <p188:cm id="{9365ACA0-EF52-45C3-AFDA-4BD2790ED1BB}" authorId="{3ED1CB8F-07C7-50EF-32CD-E3061614AB6F}" created="2026-01-22T19:33:29.690">
    <ac:deMkLst xmlns:ac="http://schemas.microsoft.com/office/drawing/2013/main/command">
      <pc:docMk xmlns:pc="http://schemas.microsoft.com/office/powerpoint/2013/main/command"/>
      <pc:sldMk xmlns:pc="http://schemas.microsoft.com/office/powerpoint/2013/main/command" cId="4024428917" sldId="259"/>
      <ac:spMk id="2" creationId="{15A8EF1B-1DB9-BDF0-3868-53973073E5D8}"/>
    </ac:deMkLst>
    <p188:txBody>
      <a:bodyPr/>
      <a:lstStyle/>
      <a:p>
        <a:r>
          <a:rPr lang="en-US"/>
          <a:t>I really like the graphic and I think the content is appropriate at a program level for leadership, but I think we need to brainstorm some new content more aligned to solution sustainment. We might want to loop some members of Nick’s team into this discussion just to make sure we have all the perpectives represented.</a:t>
        </a:r>
      </a:p>
    </p188:txBody>
    <p188:extLst>
      <p:ext xmlns:p="http://schemas.openxmlformats.org/presentationml/2006/main" uri="{57CB4572-C831-44C2-8A1C-0ADB6CCDFE69}">
        <p223:reactions xmlns:p223="http://schemas.microsoft.com/office/powerpoint/2022/03/main">
          <p223:rxn type="👍">
            <p223:instance time="2026-01-28T20:17:39.347" authorId="{DA5E4589-0D81-E6FB-A2B4-A998C54BEE25}"/>
          </p223:rxn>
        </p223:reactions>
      </p:ext>
    </p188:extLst>
  </p188:cm>
</p188:cmLst>
</file>

<file path=ppt/comments/modernComment_105_219D5177.xml><?xml version="1.0" encoding="utf-8"?>
<p188:cmLst xmlns:a="http://schemas.openxmlformats.org/drawingml/2006/main" xmlns:r="http://schemas.openxmlformats.org/officeDocument/2006/relationships" xmlns:p188="http://schemas.microsoft.com/office/powerpoint/2018/8/main">
  <p188:cm id="{0A5D91CA-CF39-4E3E-AA88-A9EB2DE5AF0C}" authorId="{3ED1CB8F-07C7-50EF-32CD-E3061614AB6F}" status="resolved" created="2026-01-21T16:22:17.898" complete="100000">
    <ac:deMkLst xmlns:ac="http://schemas.microsoft.com/office/drawing/2013/main/command">
      <pc:docMk xmlns:pc="http://schemas.microsoft.com/office/powerpoint/2013/main/command"/>
      <pc:sldMk xmlns:pc="http://schemas.microsoft.com/office/powerpoint/2013/main/command" cId="563958135" sldId="261"/>
      <ac:spMk id="18" creationId="{989E22BD-7AAD-8646-6C68-3BAFB0E671A8}"/>
    </ac:deMkLst>
    <p188:replyLst>
      <p188:reply id="{5C6E4E80-7295-430F-A4B0-4ADBE73D6BBA}" authorId="{DA5E4589-0D81-E6FB-A2B4-A998C54BEE25}" created="2026-01-21T16:34:48.839">
        <p188:txBody>
          <a:bodyPr/>
          <a:lstStyle/>
          <a:p>
            <a:r>
              <a:rPr lang="en-US"/>
              <a:t>Rearranged objects </a:t>
            </a:r>
          </a:p>
        </p188:txBody>
      </p188:reply>
    </p188:replyLst>
    <p188:txBody>
      <a:bodyPr/>
      <a:lstStyle/>
      <a:p>
        <a:r>
          <a:rPr lang="en-US"/>
          <a:t>This is the slide where I thought the colors were a bit washed out - but it might just be my screen</a:t>
        </a:r>
      </a:p>
    </p188:txBody>
  </p188:cm>
</p188:cmLst>
</file>

<file path=ppt/comments/modernComment_10C_804A1BEA.xml><?xml version="1.0" encoding="utf-8"?>
<p188:cmLst xmlns:a="http://schemas.openxmlformats.org/drawingml/2006/main" xmlns:r="http://schemas.openxmlformats.org/officeDocument/2006/relationships" xmlns:p188="http://schemas.microsoft.com/office/powerpoint/2018/8/main">
  <p188:cm id="{79C3C86C-2ADB-4D16-BA6B-B84202BEF4B2}" authorId="{3ED1CB8F-07C7-50EF-32CD-E3061614AB6F}" created="2026-01-22T19:39:52.978">
    <ac:deMkLst xmlns:ac="http://schemas.microsoft.com/office/drawing/2013/main/command">
      <pc:docMk xmlns:pc="http://schemas.microsoft.com/office/powerpoint/2013/main/command"/>
      <pc:sldMk xmlns:pc="http://schemas.microsoft.com/office/powerpoint/2013/main/command" cId="2152340458" sldId="268"/>
      <ac:spMk id="2" creationId="{B18DFABE-EEEC-2EE5-54E2-7439AF47E67A}"/>
    </ac:deMkLst>
    <p188:replyLst>
      <p188:reply id="{576A36BA-6B2A-429A-A0CC-85A1DE7FD247}" authorId="{DA5E4589-0D81-E6FB-A2B4-A998C54BEE25}" created="2026-01-22T21:05:38.971">
        <p188:txBody>
          <a:bodyPr/>
          <a:lstStyle/>
          <a:p>
            <a:r>
              <a:rPr lang="en-US"/>
              <a:t>Based on our last meeting, we outlined 3 sections: Section 1 was Practitioners Guide; Sections 2 and 3 were separate and NOT part of the Practitioners Guide. Please see the content slide and let me know if you want to change the outline again.</a:t>
            </a:r>
          </a:p>
        </p188:txBody>
      </p188:reply>
      <p188:reply id="{C876789D-11A8-4F5C-8917-5323013B0E0E}" authorId="{3ED1CB8F-07C7-50EF-32CD-E3061614AB6F}" created="2026-01-22T22:06:57.163">
        <p188:txBody>
          <a:bodyPr/>
          <a:lstStyle/>
          <a:p>
            <a:r>
              <a:rPr lang="en-US"/>
              <a:t>Nope … we will just need to separate the slides as some point.</a:t>
            </a:r>
          </a:p>
        </p188:txBody>
        <p188:extLst>
          <p:ext xmlns:p="http://schemas.openxmlformats.org/presentationml/2006/main" uri="{57CB4572-C831-44C2-8A1C-0ADB6CCDFE69}">
            <p223:reactions xmlns:p223="http://schemas.microsoft.com/office/powerpoint/2022/03/main">
              <p223:rxn type="👍">
                <p223:instance time="2026-01-23T17:13:01.350" authorId="{DA5E4589-0D81-E6FB-A2B4-A998C54BEE25}"/>
              </p223:rxn>
            </p223:reactions>
          </p:ext>
        </p188:extLst>
      </p188:reply>
    </p188:replyLst>
    <p188:txBody>
      <a:bodyPr/>
      <a:lstStyle/>
      <a:p>
        <a:r>
          <a:rPr lang="en-US"/>
          <a:t>We might carve out this Change Management section for a Leadership version, or we make it bespoke for Protective and titled it “How OE is structured at Protective. It is good content but I don’t think it belongs in the Practitioners Playbook</a:t>
        </a:r>
      </a:p>
    </p188:txBody>
  </p188:cm>
</p188:cmLst>
</file>

<file path=ppt/comments/modernComment_10D_4BEC0EAF.xml><?xml version="1.0" encoding="utf-8"?>
<p188:cmLst xmlns:a="http://schemas.openxmlformats.org/drawingml/2006/main" xmlns:r="http://schemas.openxmlformats.org/officeDocument/2006/relationships" xmlns:p188="http://schemas.microsoft.com/office/powerpoint/2018/8/main">
  <p188:cm id="{EADEF7FA-3FDA-4D9C-9AE5-EE0E6B5D23F3}" authorId="{3ED1CB8F-07C7-50EF-32CD-E3061614AB6F}" status="resolved" created="2026-01-22T17:52:13.415" complete="100000">
    <pc:sldMkLst xmlns:pc="http://schemas.microsoft.com/office/powerpoint/2013/main/command">
      <pc:docMk/>
      <pc:sldMk cId="1273761455" sldId="269"/>
    </pc:sldMkLst>
    <p188:replyLst>
      <p188:reply id="{823ECF79-155E-4166-A903-7396830BD96D}" authorId="{DA5E4589-0D81-E6FB-A2B4-A998C54BEE25}" created="2026-01-22T21:01:56.190">
        <p188:txBody>
          <a:bodyPr/>
          <a:lstStyle/>
          <a:p>
            <a:r>
              <a:rPr lang="en-US"/>
              <a:t>From a learning standpoint, I don’t think we have to use the same example/case study in different chapters or phases given that we already have another handy example for this section in particular. Personally, while I appreciate the metro cable example throughout Phase 1, after a certain point, the reader may feel exhausted from seeing the same example being used over and over again. I personally prefer variety in one section vs. another. But of course, your view may be different.</a:t>
            </a:r>
          </a:p>
        </p188:txBody>
      </p188:reply>
      <p188:reply id="{2BCD2238-44EB-44DF-934C-EDC9108708C2}" authorId="{3ED1CB8F-07C7-50EF-32CD-E3061614AB6F}" created="2026-01-22T22:04:48.358">
        <p188:txBody>
          <a:bodyPr/>
          <a:lstStyle/>
          <a:p>
            <a:r>
              <a:rPr lang="en-US"/>
              <a:t>I understand your point … but disagree. We can run like this if we need to, but eventually I think we need to do the right thing and finish the example
</a:t>
            </a:r>
          </a:p>
        </p188:txBody>
      </p188:reply>
      <p188:reply id="{92181C70-417C-4DBB-9DAF-D5E43DE40105}" authorId="{DA5E4589-0D81-E6FB-A2B4-A998C54BEE25}" created="2026-01-22T22:34:03.968">
        <p188:txBody>
          <a:bodyPr/>
          <a:lstStyle/>
          <a:p>
            <a:r>
              <a:rPr lang="en-US"/>
              <a:t>Ok sg! Left as a placeholder for opportunities once identified.</a:t>
            </a:r>
          </a:p>
        </p188:txBody>
      </p188:reply>
    </p188:replyLst>
    <p188:txBody>
      <a:bodyPr/>
      <a:lstStyle/>
      <a:p>
        <a:r>
          <a:rPr lang="en-US"/>
          <a:t>This is where (before this slide) I think we need to resolve the case study. Going into this slide it would be nice to have a list of 5 or 6 solutions (which don’t all have to be technology related) which we can model into the WSJF content so we aren’t using a live client example that might get exposed to other clients of PRL staff that shouldn’t see it.</a:t>
        </a:r>
      </a:p>
    </p188:txBody>
  </p188:cm>
</p188:cmLst>
</file>

<file path=ppt/comments/modernComment_115_E5E69736.xml><?xml version="1.0" encoding="utf-8"?>
<p188:cmLst xmlns:a="http://schemas.openxmlformats.org/drawingml/2006/main" xmlns:r="http://schemas.openxmlformats.org/officeDocument/2006/relationships" xmlns:p188="http://schemas.microsoft.com/office/powerpoint/2018/8/main">
  <p188:cm id="{7B84E419-5F70-4487-9298-493A7E185DCD}" authorId="{DA5E4589-0D81-E6FB-A2B4-A998C54BEE25}" created="2026-01-22T22:35:47.516">
    <ac:txMkLst xmlns:ac="http://schemas.microsoft.com/office/drawing/2013/main/command">
      <pc:docMk xmlns:pc="http://schemas.microsoft.com/office/powerpoint/2013/main/command"/>
      <pc:sldMk xmlns:pc="http://schemas.microsoft.com/office/powerpoint/2013/main/command" cId="3857094454" sldId="277"/>
      <ac:graphicFrameMk id="11" creationId="{25C58DE7-CE8F-BBBE-2A76-26AE954E83AA}"/>
      <ac:tblMk/>
      <ac:tcMk rowId="2240351523" colId="516325300"/>
      <ac:txMk cp="0">
        <ac:context len="62" hash="1970173616"/>
      </ac:txMk>
    </ac:txMkLst>
    <p188:pos x="1587134" y="3375714"/>
    <p188:replyLst>
      <p188:reply id="{1A21F96E-7535-4316-80CD-C6F1CDFE5AC8}" authorId="{DA5E4589-0D81-E6FB-A2B4-A998C54BEE25}" created="2026-01-22T22:50:25.947">
        <p188:txBody>
          <a:bodyPr/>
          <a:lstStyle/>
          <a:p>
            <a:r>
              <a:rPr lang="en-US"/>
              <a:t>[@Paul Giessler] - Lavanya will take a look at your case materials to understand progress and results. But since you’re the most closest to the study, please let us know of your thoughts/findings on 5-7 opportunities.</a:t>
            </a:r>
          </a:p>
        </p188:txBody>
      </p188:reply>
      <p188:reply id="{3FE34C86-26D2-43C8-8276-3FAA569F9AF5}" authorId="{5269A929-8BCA-DA8E-8B5F-0750BA9CE063}" created="2026-01-23T17:20:16.060">
        <p188:txBody>
          <a:bodyPr/>
          <a:lstStyle/>
          <a:p>
            <a:r>
              <a:rPr lang="en-US"/>
              <a:t>Added some opportunities. [@Paul Giessler] - can you please validate?</a:t>
            </a:r>
          </a:p>
        </p188:txBody>
      </p188:reply>
    </p188:replyLst>
    <p188:txBody>
      <a:bodyPr/>
      <a:lstStyle/>
      <a:p>
        <a:r>
          <a:rPr lang="en-US"/>
          <a:t>Opportunities list to be updated once identified. </a:t>
        </a:r>
      </a:p>
    </p188:txBody>
  </p188:cm>
</p188:cmLst>
</file>

<file path=ppt/comments/modernComment_117_7E068335.xml><?xml version="1.0" encoding="utf-8"?>
<p188:cmLst xmlns:a="http://schemas.openxmlformats.org/drawingml/2006/main" xmlns:r="http://schemas.openxmlformats.org/officeDocument/2006/relationships" xmlns:p188="http://schemas.microsoft.com/office/powerpoint/2018/8/main">
  <p188:cm id="{FBBBCB0F-B83C-443A-A6DA-DAAA08B650BF}" authorId="{3ED1CB8F-07C7-50EF-32CD-E3061614AB6F}" status="resolved" created="2026-01-22T17:07:00.383" complete="100000">
    <pc:sldMkLst xmlns:pc="http://schemas.microsoft.com/office/powerpoint/2013/main/command">
      <pc:docMk/>
      <pc:sldMk cId="2114356021" sldId="279"/>
    </pc:sldMkLst>
    <p188:replyLst>
      <p188:reply id="{1417068C-B51C-43F2-978D-5A6D6BBC0425}" authorId="{DA5E4589-0D81-E6FB-A2B4-A998C54BEE25}" created="2026-01-22T20:16:22.201">
        <p188:txBody>
          <a:bodyPr/>
          <a:lstStyle/>
          <a:p>
            <a:r>
              <a:rPr lang="en-US"/>
              <a:t>This slide is designed to simplify the diagram in slide 10 and I wouldn’t keep both to avoid redundancy. I suggest we simply replace slide 10 with this version. </a:t>
            </a:r>
          </a:p>
        </p188:txBody>
      </p188:reply>
      <p188:reply id="{E1EBD782-0600-4327-A75B-B98E562C3866}" authorId="{DA5E4589-0D81-E6FB-A2B4-A998C54BEE25}" created="2026-01-22T20:19:34.480">
        <p188:txBody>
          <a:bodyPr/>
          <a:lstStyle/>
          <a:p>
            <a:r>
              <a:rPr lang="en-US"/>
              <a:t>Also, the current version reflects consistency and parallelism across the deck. If we change it here, we’d need to alter all slides. I propose to keep the titles as-is in noun form, but added verbs underneath each topic as a mutual approach.</a:t>
            </a:r>
          </a:p>
        </p188:txBody>
      </p188:reply>
      <p188:reply id="{6ED94D02-DA2E-4B9A-9689-28712AE936E5}" authorId="{3ED1CB8F-07C7-50EF-32CD-E3061614AB6F}" created="2026-01-22T21:55:36.639">
        <p188:txBody>
          <a:bodyPr/>
          <a:lstStyle/>
          <a:p>
            <a:r>
              <a:rPr lang="en-US"/>
              <a:t>I just noticed that in our circle we never mention “identifying opportunities”</a:t>
            </a:r>
          </a:p>
        </p188:txBody>
      </p188:reply>
      <p188:reply id="{31D9621B-1F08-44C4-A3AA-7C1748439003}" authorId="{DA5E4589-0D81-E6FB-A2B4-A998C54BEE25}" created="2026-01-22T22:37:38.813">
        <p188:txBody>
          <a:bodyPr/>
          <a:lstStyle/>
          <a:p>
            <a:r>
              <a:rPr lang="en-US"/>
              <a:t>Please see the text box. Identifying opportunities are the output from data analysis. Also, embedded opportunities identified as part of step 6</a:t>
            </a:r>
          </a:p>
        </p188:txBody>
      </p188:reply>
    </p188:replyLst>
    <p188:txBody>
      <a:bodyPr/>
      <a:lstStyle/>
      <a:p>
        <a:r>
          <a:rPr lang="en-US"/>
          <a:t>I like this slide and am currently thinking that we might include both - How would you feel about rephrasing the steps to be action oriented from the Practitioners perspective (i.e., State the Problem, List the Issues, Request Data, Plan the Analysis, Analyze the Data) It might be a nice way to translate the theoretical into practical activities.</a:t>
        </a:r>
      </a:p>
    </p188:txBody>
  </p188:cm>
</p188:cmLst>
</file>

<file path=ppt/comments/modernComment_119_A1CB7236.xml><?xml version="1.0" encoding="utf-8"?>
<p188:cmLst xmlns:a="http://schemas.openxmlformats.org/drawingml/2006/main" xmlns:r="http://schemas.openxmlformats.org/officeDocument/2006/relationships" xmlns:p188="http://schemas.microsoft.com/office/powerpoint/2018/8/main">
  <p188:cm id="{EFD39467-68A9-4F58-AA2B-07D612078777}" authorId="{3ED1CB8F-07C7-50EF-32CD-E3061614AB6F}" status="resolved" created="2026-01-22T17:16:59.553" complete="100000">
    <pc:sldMkLst xmlns:pc="http://schemas.microsoft.com/office/powerpoint/2013/main/command">
      <pc:docMk/>
      <pc:sldMk cId="2714464822" sldId="281"/>
    </pc:sldMkLst>
    <p188:replyLst>
      <p188:reply id="{F9EEC091-854C-4A4E-9167-9574A2C993ED}" authorId="{5269A929-8BCA-DA8E-8B5F-0750BA9CE063}" created="2026-01-22T19:52:35.329">
        <p188:txBody>
          <a:bodyPr/>
          <a:lstStyle/>
          <a:p>
            <a:r>
              <a:rPr lang="en-US"/>
              <a:t>These are SSA colors. Added icons to next slide</a:t>
            </a:r>
          </a:p>
        </p188:txBody>
        <p188:extLst>
          <p:ext xmlns:p="http://schemas.openxmlformats.org/presentationml/2006/main" uri="{57CB4572-C831-44C2-8A1C-0ADB6CCDFE69}">
            <p223:reactions xmlns:p223="http://schemas.microsoft.com/office/powerpoint/2022/03/main">
              <p223:rxn type="👍">
                <p223:instance time="2026-01-22T20:08:20.911" authorId="{DA5E4589-0D81-E6FB-A2B4-A998C54BEE25}"/>
              </p223:rxn>
            </p223:reactions>
          </p:ext>
        </p188:extLst>
      </p188:reply>
    </p188:replyLst>
    <p188:txBody>
      <a:bodyPr/>
      <a:lstStyle/>
      <a:p>
        <a:r>
          <a:rPr lang="en-US"/>
          <a:t>I like this better as it has more energy.
Two things:
1) would there be anyway that we can use these icons as “locators/callouts” on the next slide and it would be a nice visual tie.
2) I am mentioning this because I have been told I am color-blind, so I am not good at identifying complementary colors … are these colors from the SSA template? Eventually Melanie will probably have a look at the final deck and I would rather avoid the rework.</a:t>
        </a:r>
      </a:p>
    </p188:txBody>
    <p188:extLst>
      <p:ext xmlns:p="http://schemas.openxmlformats.org/presentationml/2006/main" uri="{57CB4572-C831-44C2-8A1C-0ADB6CCDFE69}">
        <p223:reactions xmlns:p223="http://schemas.microsoft.com/office/powerpoint/2022/03/main">
          <p223:rxn type="👍">
            <p223:instance time="2026-01-22T20:09:16.729" authorId="{DA5E4589-0D81-E6FB-A2B4-A998C54BEE25}"/>
          </p223:rxn>
        </p223:reactions>
      </p:ext>
    </p188:extLst>
  </p188:cm>
</p188:cmLst>
</file>

<file path=ppt/comments/modernComment_11A_A18B0AA6.xml><?xml version="1.0" encoding="utf-8"?>
<p188:cmLst xmlns:a="http://schemas.openxmlformats.org/drawingml/2006/main" xmlns:r="http://schemas.openxmlformats.org/officeDocument/2006/relationships" xmlns:p188="http://schemas.microsoft.com/office/powerpoint/2018/8/main">
  <p188:cm id="{78D1737A-FF11-4466-A0FF-914CC47B85F8}" authorId="{3ED1CB8F-07C7-50EF-32CD-E3061614AB6F}" created="2026-01-21T16:26:50.134">
    <pc:sldMkLst xmlns:pc="http://schemas.microsoft.com/office/powerpoint/2013/main/command">
      <pc:docMk/>
      <pc:sldMk cId="2424468141" sldId="2147483601"/>
    </pc:sldMkLst>
    <p188:txBody>
      <a:bodyPr/>
      <a:lstStyle/>
      <a:p>
        <a:r>
          <a:rPr lang="en-US"/>
          <a:t>As a bit of a “heads up” - I like this terminology, but before we release materials we should run it by Nick and Pierre. As they have used many different terms of the past few months</a:t>
        </a:r>
      </a:p>
    </p188:txBody>
  </p188:cm>
  <p188:cm id="{B369010F-020B-455E-A96B-49D3C2BB9EBD}" authorId="{17736B35-F6DF-83FF-93F4-F083FE32F7AB}" status="resolved" created="2026-01-29T15:30:50.451" complete="100000">
    <pc:sldMkLst xmlns:pc="http://schemas.microsoft.com/office/powerpoint/2013/main/command">
      <pc:docMk/>
      <pc:sldMk cId="2424468141" sldId="2147483601"/>
    </pc:sldMkLst>
    <p188:replyLst>
      <p188:reply id="{6EC8F62D-C5BC-4E5C-92E3-142CBAF9457E}" authorId="{DA5E4589-0D81-E6FB-A2B4-A998C54BEE25}" created="2026-01-29T15:57:32.981">
        <p188:txBody>
          <a:bodyPr/>
          <a:lstStyle/>
          <a:p>
            <a:r>
              <a:rPr lang="en-US"/>
              <a:t>With “Solution Generation”, do you refer to Identifying Opportunities? Or Prototype Design? If latter, we have it covered in the other section #2. If you refer to identifying opportunities, it’s mentioned on this slide as part of Discovery in Phase 1. </a:t>
            </a:r>
          </a:p>
        </p188:txBody>
      </p188:reply>
      <p188:reply id="{4964E90E-E7CE-4005-BE74-FA6C3782CBB9}" authorId="{17736B35-F6DF-83FF-93F4-F083FE32F7AB}" created="2026-01-29T16:04:17.104">
        <p188:txBody>
          <a:bodyPr/>
          <a:lstStyle/>
          <a:p>
            <a:r>
              <a:rPr lang="en-US"/>
              <a:t>Post analysis/diagnosis, and prior to priorization, the investigator would develop a proposed future state or solution based on the root causes identified.  E.g., “The techs should be assigned to their next case after finishing each one, instead of in a batch at the beginning of the day. We need to update our system to accommodate that.”
That would then be fed into the prioritization pipeline.  Without an idea of what the investigating team wants to implement, it can’t be evaluated for time, cost, risk, level of effort, etc.</a:t>
            </a:r>
          </a:p>
        </p188:txBody>
      </p188:reply>
      <p188:reply id="{21A1C59D-9F5B-4C5C-BA3F-6C4A2B877D39}" authorId="{DA5E4589-0D81-E6FB-A2B4-A998C54BEE25}" created="2026-01-29T16:06:49.148">
        <p188:txBody>
          <a:bodyPr/>
          <a:lstStyle/>
          <a:p>
            <a:r>
              <a:rPr lang="en-US"/>
              <a:t>I understand. Currently, it’s mentioned as part of the first box on the slide but we can call it out more bluntly if you’d like. Current version: “Connect …. to surface patterns, anomalies, and opportunities hidden within your operational data.”</a:t>
            </a:r>
          </a:p>
        </p188:txBody>
      </p188:reply>
    </p188:replyLst>
    <p188:txBody>
      <a:bodyPr/>
      <a:lstStyle/>
      <a:p>
        <a:r>
          <a:rPr lang="en-US"/>
          <a:t>As I start to work on the solution generation, I was thinking we may want to consider adding verbiage or a section here (and on subsequent pages) to cover it. </a:t>
        </a:r>
      </a:p>
    </p188:txBody>
  </p188:cm>
</p188:cmLst>
</file>

<file path=ppt/comments/modernComment_7FFFFFD4_6A3B35B1.xml><?xml version="1.0" encoding="utf-8"?>
<p188:cmLst xmlns:a="http://schemas.openxmlformats.org/drawingml/2006/main" xmlns:r="http://schemas.openxmlformats.org/officeDocument/2006/relationships" xmlns:p188="http://schemas.microsoft.com/office/powerpoint/2018/8/main">
  <p188:cm id="{7885F82F-1A1E-422C-BF1D-C26406645D1A}" authorId="{3ED1CB8F-07C7-50EF-32CD-E3061614AB6F}" status="resolved" created="2026-01-22T19:42:58.129" complete="100000">
    <ac:deMkLst xmlns:ac="http://schemas.microsoft.com/office/drawing/2013/main/command">
      <pc:docMk xmlns:pc="http://schemas.microsoft.com/office/powerpoint/2013/main/command"/>
      <pc:sldMk xmlns:pc="http://schemas.microsoft.com/office/powerpoint/2013/main/command" cId="1782265265" sldId="2147483604"/>
      <ac:spMk id="6" creationId="{8660FAD5-C2A9-F243-3C9D-1B59C885C55E}"/>
    </ac:deMkLst>
    <p188:txBody>
      <a:bodyPr/>
      <a:lstStyle/>
      <a:p>
        <a:r>
          <a:rPr lang="en-US"/>
          <a:t>
Nice tag line!</a:t>
        </a:r>
      </a:p>
    </p188:txBody>
    <p188:extLst>
      <p:ext xmlns:p="http://schemas.openxmlformats.org/presentationml/2006/main" uri="{57CB4572-C831-44C2-8A1C-0ADB6CCDFE69}">
        <p223:reactions xmlns:p223="http://schemas.microsoft.com/office/powerpoint/2022/03/main">
          <p223:rxn type="👍">
            <p223:instance time="2026-01-23T17:24:07.196" authorId="{DA5E4589-0D81-E6FB-A2B4-A998C54BEE25}"/>
          </p223:rxn>
        </p223:reactions>
      </p:ext>
    </p188:extLst>
  </p188:cm>
</p188:cmLst>
</file>

<file path=ppt/comments/modernComment_7FFFFFE6_FA5FB27.xml><?xml version="1.0" encoding="utf-8"?>
<p188:cmLst xmlns:a="http://schemas.openxmlformats.org/drawingml/2006/main" xmlns:r="http://schemas.openxmlformats.org/officeDocument/2006/relationships" xmlns:p188="http://schemas.microsoft.com/office/powerpoint/2018/8/main">
  <p188:cm id="{7A161346-0101-4272-B83D-DFB75EF6AC52}" authorId="{3ED1CB8F-07C7-50EF-32CD-E3061614AB6F}" created="2026-01-21T15:24:34.325">
    <ac:deMkLst xmlns:ac="http://schemas.microsoft.com/office/drawing/2013/main/command">
      <pc:docMk xmlns:pc="http://schemas.microsoft.com/office/powerpoint/2013/main/command"/>
      <pc:sldMk xmlns:pc="http://schemas.microsoft.com/office/powerpoint/2013/main/command" cId="262535975" sldId="2147483622"/>
      <ac:spMk id="4" creationId="{9F00D9C5-2337-C8EB-529E-510B8356F45A}"/>
    </ac:deMkLst>
    <p188:replyLst>
      <p188:reply id="{D865BEEB-8D11-4E0F-99FE-F0E862E172FD}" authorId="{DA5E4589-0D81-E6FB-A2B4-A998C54BEE25}" created="2026-01-21T15:36:20.199">
        <p188:txBody>
          <a:bodyPr/>
          <a:lstStyle/>
          <a:p>
            <a:r>
              <a:rPr lang="en-US"/>
              <a:t>AI Empowered Problem Solving is a chapter in the first section. If your intention is to limit to just that chapter, we can carve that out. Otherwise, we’d need to think of another title to avoid overlap. Also, I’d prefer to leave this as the last task before we submit to Protective to avoid duplication of effort on any other changes to the playbook. </a:t>
            </a:r>
          </a:p>
        </p188:txBody>
      </p188:reply>
      <p188:reply id="{5D2F3712-A528-43AF-8382-07DB493E28F7}" authorId="{3ED1CB8F-07C7-50EF-32CD-E3061614AB6F}" created="2026-01-21T16:31:45.887">
        <p188:txBody>
          <a:bodyPr/>
          <a:lstStyle/>
          <a:p>
            <a:r>
              <a:rPr lang="en-US"/>
              <a:t>Agreed we can make this a last item on the punch list … we’ll need a hard scrub to ensure we catch all of the mentions. I like “empowered” or “powered by” - I just think the title needs to be more intuitive and less consultant-speak for this application</a:t>
            </a:r>
          </a:p>
        </p188:txBody>
        <p188:extLst>
          <p:ext xmlns:p="http://schemas.openxmlformats.org/presentationml/2006/main" uri="{57CB4572-C831-44C2-8A1C-0ADB6CCDFE69}">
            <p223:reactions xmlns:p223="http://schemas.microsoft.com/office/powerpoint/2022/03/main">
              <p223:rxn type="👍">
                <p223:instance time="2026-01-22T20:07:21.595" authorId="{DA5E4589-0D81-E6FB-A2B4-A998C54BEE25}"/>
              </p223:rxn>
            </p223:reactions>
          </p:ext>
        </p188:extLst>
      </p188:reply>
    </p188:replyLst>
    <p188:txBody>
      <a:bodyPr/>
      <a:lstStyle/>
      <a:p>
        <a:r>
          <a:rPr lang="en-US"/>
          <a:t>Can we make a version of this file titled “AI Enabled Problem Solving” with all references to AOMT rephrased. AOMT was a term coined by Nick and Matt mostly for the purpose of “selling” to clients. While I think it is appropriate for that audience - it feels high-minded, and not intuitive for the Coaches and the people they will be working with. Let me know if you feel differently.</a:t>
        </a:r>
      </a:p>
    </p188:txBody>
  </p188:cm>
</p188:cmLst>
</file>

<file path=ppt/comments/modernComment_7FFFFFE9_D66DDC66.xml><?xml version="1.0" encoding="utf-8"?>
<p188:cmLst xmlns:a="http://schemas.openxmlformats.org/drawingml/2006/main" xmlns:r="http://schemas.openxmlformats.org/officeDocument/2006/relationships" xmlns:p188="http://schemas.microsoft.com/office/powerpoint/2018/8/main">
  <p188:cm id="{3B300404-B8F2-4885-9A08-E7618694FA47}" authorId="{3ED1CB8F-07C7-50EF-32CD-E3061614AB6F}" status="resolved" created="2026-01-21T16:47:17.102" complete="100000">
    <ac:deMkLst xmlns:ac="http://schemas.microsoft.com/office/drawing/2013/main/command">
      <pc:docMk xmlns:pc="http://schemas.microsoft.com/office/powerpoint/2013/main/command"/>
      <pc:sldMk xmlns:pc="http://schemas.microsoft.com/office/powerpoint/2013/main/command" cId="3597524070" sldId="2147483625"/>
      <ac:spMk id="2" creationId="{BEED1800-DFBF-3D4C-7514-C42E7344716B}"/>
    </ac:deMkLst>
    <p188:replyLst>
      <p188:reply id="{BA922B15-D33A-4669-B74D-48AC75D5C1D5}" authorId="{DA5E4589-0D81-E6FB-A2B4-A998C54BEE25}" created="2026-01-21T19:21:40.162">
        <p188:txBody>
          <a:bodyPr/>
          <a:lstStyle/>
          <a:p>
            <a:r>
              <a:rPr lang="en-US"/>
              <a:t>I didn’t understand what you mean. We already have set up the framework earlier in this chapter and we’re going step by step with examples right after each topic.</a:t>
            </a:r>
          </a:p>
        </p188:txBody>
      </p188:reply>
    </p188:replyLst>
    <p188:txBody>
      <a:bodyPr/>
      <a:lstStyle/>
      <a:p>
        <a:r>
          <a:rPr lang="en-US"/>
          <a:t>Do we need a “setup” slide to explain how we are using an example to demonstrate the what applying these methods looks like - it might help us at the end when we resolve the case study.</a:t>
        </a:r>
      </a:p>
    </p188:txBody>
  </p188:cm>
</p188:cmLst>
</file>

<file path=ppt/comments/modernComment_7FFFFFEA_472E33DC.xml><?xml version="1.0" encoding="utf-8"?>
<p188:cmLst xmlns:a="http://schemas.openxmlformats.org/drawingml/2006/main" xmlns:r="http://schemas.openxmlformats.org/officeDocument/2006/relationships" xmlns:p188="http://schemas.microsoft.com/office/powerpoint/2018/8/main">
  <p188:cm id="{4BFF7F40-00DF-4B82-B0CC-D3FD7E6C179D}" authorId="{3ED1CB8F-07C7-50EF-32CD-E3061614AB6F}" status="resolved" created="2026-01-22T17:21:11.100" complete="100000">
    <pc:sldMkLst xmlns:pc="http://schemas.microsoft.com/office/powerpoint/2013/main/command">
      <pc:docMk/>
      <pc:sldMk cId="1194210268" sldId="2147483626"/>
    </pc:sldMkLst>
    <p188:txBody>
      <a:bodyPr/>
      <a:lstStyle/>
      <a:p>
        <a:r>
          <a:rPr lang="en-US"/>
          <a:t>I like the wheel in the corner.
should we add numbering (or a “start here”) to the flow diagram?</a:t>
        </a:r>
      </a:p>
    </p188:txBody>
  </p188:cm>
</p188:cmLst>
</file>

<file path=ppt/comments/modernComment_7FFFFFED_9F9E3727.xml><?xml version="1.0" encoding="utf-8"?>
<p188:cmLst xmlns:a="http://schemas.openxmlformats.org/drawingml/2006/main" xmlns:r="http://schemas.openxmlformats.org/officeDocument/2006/relationships" xmlns:p188="http://schemas.microsoft.com/office/powerpoint/2018/8/main">
  <p188:cm id="{7A324E70-A560-41C4-A0CE-988764860FA7}" authorId="{3ED1CB8F-07C7-50EF-32CD-E3061614AB6F}" status="resolved" created="2026-01-21T17:49:03.308" complete="100000">
    <ac:deMkLst xmlns:ac="http://schemas.microsoft.com/office/drawing/2013/main/command">
      <pc:docMk xmlns:pc="http://schemas.microsoft.com/office/powerpoint/2013/main/command"/>
      <pc:sldMk xmlns:pc="http://schemas.microsoft.com/office/powerpoint/2013/main/command" cId="2677946151" sldId="2147483629"/>
      <ac:spMk id="3" creationId="{CC812AA4-6821-5C01-7547-E2D80B1980F4}"/>
    </ac:deMkLst>
    <p188:replyLst>
      <p188:reply id="{2A72EF2B-BB4D-4E62-BB6A-3F5866C5A535}" authorId="{DA5E4589-0D81-E6FB-A2B4-A998C54BEE25}" created="2026-01-21T20:42:22.619">
        <p188:txBody>
          <a:bodyPr/>
          <a:lstStyle/>
          <a:p>
            <a:r>
              <a:rPr lang="en-US"/>
              <a:t>Following the framework earlier, we’re going step by step with examples right after each topic. You can track the progress in the upper right hand corner.</a:t>
            </a:r>
          </a:p>
        </p188:txBody>
      </p188:reply>
      <p188:reply id="{FA22C57F-A301-49C5-81AF-836ADFF05DE7}" authorId="{3ED1CB8F-07C7-50EF-32CD-E3061614AB6F}" created="2026-01-22T17:30:47.312">
        <p188:txBody>
          <a:bodyPr/>
          <a:lstStyle/>
          <a:p>
            <a:r>
              <a:rPr lang="en-US"/>
              <a:t>Agreed … maybe we should spot bold Issues Tree in the lead-in sentence and not Data First ...also do we every explain what Data First means? I realize we have the “kicker” at the bottom, but that doesn’t really sell me on the concept - it explains it, but I don’t know why it is a better way to go … you? 
 Perhaps we drop it from the sentence (rewording required) and just explain that the next step is to think through how the issues we identified are reflected in data the organization collects and stores.</a:t>
            </a:r>
          </a:p>
        </p188:txBody>
      </p188:reply>
      <p188:reply id="{F62CAEF4-8BF2-420F-AAC7-3E43CEDCE5F4}" authorId="{DA5E4589-0D81-E6FB-A2B4-A998C54BEE25}" created="2026-01-22T20:38:13.876">
        <p188:txBody>
          <a:bodyPr/>
          <a:lstStyle/>
          <a:p>
            <a:r>
              <a:rPr lang="en-US"/>
              <a:t>In slide 5, we’ve already introduced and explained the Data First approach. Fine to change bolded text here.</a:t>
            </a:r>
          </a:p>
        </p188:txBody>
      </p188:reply>
    </p188:replyLst>
    <p188:txBody>
      <a:bodyPr/>
      <a:lstStyle/>
      <a:p>
        <a:r>
          <a:rPr lang="en-US"/>
          <a:t>Is there a way we can recast this slide to better connect to the Issues Tree slide?  It is good content but it sort of comes out of the blue - if this was Instructor-led training we might connect with speaker notes, but as a playbook we might need to add some text or a slide that transitions from the issues identified in the issues tree to how those issues are characterized by data (type / location).</a:t>
        </a:r>
      </a:p>
    </p188:txBody>
    <p188:extLst>
      <p:ext xmlns:p="http://schemas.openxmlformats.org/presentationml/2006/main" uri="{57CB4572-C831-44C2-8A1C-0ADB6CCDFE69}">
        <p223:reactions xmlns:p223="http://schemas.microsoft.com/office/powerpoint/2022/03/main">
          <p223:rxn type="👍">
            <p223:instance time="2026-01-22T20:43:01.332" authorId="{DA5E4589-0D81-E6FB-A2B4-A998C54BEE25}"/>
          </p223:rxn>
        </p223:reactions>
      </p:ext>
    </p188:extLst>
  </p188:cm>
</p188:cmLst>
</file>

<file path=ppt/comments/modernComment_7FFFFFEE_D51E7A41.xml><?xml version="1.0" encoding="utf-8"?>
<p188:cmLst xmlns:a="http://schemas.openxmlformats.org/drawingml/2006/main" xmlns:r="http://schemas.openxmlformats.org/officeDocument/2006/relationships" xmlns:p188="http://schemas.microsoft.com/office/powerpoint/2018/8/main">
  <p188:cm id="{C5A3ECC1-48EA-4878-977C-D81CCC3B6795}" authorId="{3ED1CB8F-07C7-50EF-32CD-E3061614AB6F}" status="resolved" created="2026-01-21T18:22:42.855" complete="100000">
    <ac:deMkLst xmlns:ac="http://schemas.microsoft.com/office/drawing/2013/main/command">
      <pc:docMk xmlns:pc="http://schemas.microsoft.com/office/powerpoint/2013/main/command"/>
      <pc:sldMk xmlns:pc="http://schemas.microsoft.com/office/powerpoint/2013/main/command" cId="3575544385" sldId="2147483630"/>
      <ac:grpSpMk id="14" creationId="{686C6AA6-AD30-F3E4-4AA9-1B70031A81D7}"/>
    </ac:deMkLst>
    <p188:txBody>
      <a:bodyPr/>
      <a:lstStyle/>
      <a:p>
        <a:r>
          <a:rPr lang="en-US"/>
          <a:t>We can delete the SSA Resource hub content</a:t>
        </a:r>
      </a:p>
    </p188:txBody>
    <p188:extLst>
      <p:ext xmlns:p="http://schemas.openxmlformats.org/presentationml/2006/main" uri="{57CB4572-C831-44C2-8A1C-0ADB6CCDFE69}">
        <p223:reactions xmlns:p223="http://schemas.microsoft.com/office/powerpoint/2022/03/main">
          <p223:rxn type="👍">
            <p223:instance time="2026-01-21T20:36:22.011" authorId="{DA5E4589-0D81-E6FB-A2B4-A998C54BEE25}"/>
          </p223:rxn>
        </p223:reactions>
      </p:ext>
    </p188:extLst>
  </p188:cm>
</p188:cmLst>
</file>

<file path=ppt/comments/modernComment_7FFFFFFF_5401A301.xml><?xml version="1.0" encoding="utf-8"?>
<p188:cmLst xmlns:a="http://schemas.openxmlformats.org/drawingml/2006/main" xmlns:r="http://schemas.openxmlformats.org/officeDocument/2006/relationships" xmlns:p188="http://schemas.microsoft.com/office/powerpoint/2018/8/main">
  <p188:cm id="{003F7B63-E8EC-4C09-BFAD-C0531AECA31D}" authorId="{17736B35-F6DF-83FF-93F4-F083FE32F7AB}" created="2026-01-29T17:11:17.776">
    <ac:txMkLst xmlns:ac="http://schemas.microsoft.com/office/drawing/2013/main/command">
      <pc:docMk xmlns:pc="http://schemas.microsoft.com/office/powerpoint/2013/main/command"/>
      <pc:sldMk xmlns:pc="http://schemas.microsoft.com/office/powerpoint/2013/main/command" cId="1409393409" sldId="2147483647"/>
      <ac:spMk id="7" creationId="{5454BE4C-F4E3-1ED8-F4DA-D6C68A7424AD}"/>
      <ac:txMk cp="334">
        <ac:context len="827" hash="1917904656"/>
      </ac:txMk>
    </ac:txMkLst>
    <p188:pos x="4798838" y="534251"/>
    <p188:replyLst>
      <p188:reply id="{7C876491-BC59-4D32-9E50-2E361FDDDFDF}" authorId="{DA5E4589-0D81-E6FB-A2B4-A998C54BEE25}" created="2026-01-29T20:34:02.619">
        <p188:txBody>
          <a:bodyPr/>
          <a:lstStyle/>
          <a:p>
            <a:r>
              <a:rPr lang="en-US"/>
              <a:t>Agreed; incorporated your point about the training method onto the Why results differ section. Please review and feel free to edit as you see fit.</a:t>
            </a:r>
          </a:p>
        </p188:txBody>
        <p188:extLst>
          <p:ext xmlns:p="http://schemas.openxmlformats.org/presentationml/2006/main" uri="{57CB4572-C831-44C2-8A1C-0ADB6CCDFE69}">
            <p223:reactions xmlns:p223="http://schemas.microsoft.com/office/powerpoint/2022/03/main">
              <p223:rxn type="👍">
                <p223:instance time="2026-02-05T16:37:33.521" authorId="{17736B35-F6DF-83FF-93F4-F083FE32F7AB}"/>
              </p223:rxn>
            </p223:reactions>
          </p:ext>
        </p188:extLst>
      </p188:reply>
    </p188:replyLst>
    <p188:txBody>
      <a:bodyPr/>
      <a:lstStyle/>
      <a:p>
        <a:r>
          <a:rPr lang="en-US"/>
          <a:t>Per our conversation - two other concepts that are potentially more impactful on results are the model’s training method (could be rolled in with dataset, but most models are on very new datasets now) and the probabilistic nature of how LLMs work (probably need to find a simple way to explain that)</a:t>
        </a:r>
      </a:p>
    </p188:txBody>
    <p188:extLst>
      <p:ext xmlns:p="http://schemas.openxmlformats.org/presentationml/2006/main" uri="{57CB4572-C831-44C2-8A1C-0ADB6CCDFE69}">
        <p223:reactions xmlns:p223="http://schemas.microsoft.com/office/powerpoint/2022/03/main">
          <p223:rxn type="👍">
            <p223:instance time="2026-01-29T20:32:36.660" authorId="{DA5E4589-0D81-E6FB-A2B4-A998C54BEE25}"/>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1138" y="0"/>
            <a:ext cx="3076575" cy="469900"/>
          </a:xfrm>
          <a:prstGeom prst="rect">
            <a:avLst/>
          </a:prstGeom>
        </p:spPr>
        <p:txBody>
          <a:bodyPr vert="horz" lIns="91440" tIns="45720" rIns="91440" bIns="45720" rtlCol="0"/>
          <a:lstStyle>
            <a:lvl1pPr algn="r">
              <a:defRPr sz="1200"/>
            </a:lvl1pPr>
          </a:lstStyle>
          <a:p>
            <a:fld id="{A375C445-B3B7-4636-8906-1ADFC8DCB8BD}" type="datetimeFigureOut">
              <a:rPr lang="en-US" smtClean="0"/>
              <a:t>2/24/2026</a:t>
            </a:fld>
            <a:endParaRPr lang="en-US"/>
          </a:p>
        </p:txBody>
      </p:sp>
      <p:sp>
        <p:nvSpPr>
          <p:cNvPr id="4" name="Slide Image Placeholder 3"/>
          <p:cNvSpPr>
            <a:spLocks noGrp="1" noRot="1" noChangeAspect="1"/>
          </p:cNvSpPr>
          <p:nvPr>
            <p:ph type="sldImg" idx="2"/>
          </p:nvPr>
        </p:nvSpPr>
        <p:spPr>
          <a:xfrm>
            <a:off x="735013" y="1173163"/>
            <a:ext cx="5629275" cy="31670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516438"/>
            <a:ext cx="5680075" cy="3695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5400"/>
            <a:ext cx="3076575"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1138" y="8915400"/>
            <a:ext cx="3076575" cy="469900"/>
          </a:xfrm>
          <a:prstGeom prst="rect">
            <a:avLst/>
          </a:prstGeom>
        </p:spPr>
        <p:txBody>
          <a:bodyPr vert="horz" lIns="91440" tIns="45720" rIns="91440" bIns="45720" rtlCol="0" anchor="b"/>
          <a:lstStyle>
            <a:lvl1pPr algn="r">
              <a:defRPr sz="1200"/>
            </a:lvl1pPr>
          </a:lstStyle>
          <a:p>
            <a:fld id="{1504034C-42A6-43C4-8E09-87F7FEE2F285}" type="slidenum">
              <a:rPr lang="en-US" smtClean="0"/>
              <a:t>‹#›</a:t>
            </a:fld>
            <a:endParaRPr lang="en-US"/>
          </a:p>
        </p:txBody>
      </p:sp>
    </p:spTree>
    <p:extLst>
      <p:ext uri="{BB962C8B-B14F-4D97-AF65-F5344CB8AC3E}">
        <p14:creationId xmlns:p14="http://schemas.microsoft.com/office/powerpoint/2010/main" val="3116255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A55CF2-256D-44FD-9430-5B63A079CF51}" type="slidenum">
              <a:rPr lang="en-US" smtClean="0"/>
              <a:t>10</a:t>
            </a:fld>
            <a:endParaRPr lang="en-US"/>
          </a:p>
        </p:txBody>
      </p:sp>
    </p:spTree>
    <p:extLst>
      <p:ext uri="{BB962C8B-B14F-4D97-AF65-F5344CB8AC3E}">
        <p14:creationId xmlns:p14="http://schemas.microsoft.com/office/powerpoint/2010/main" val="357493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A55CF2-256D-44FD-9430-5B63A079CF51}" type="slidenum">
              <a:rPr lang="en-US" smtClean="0"/>
              <a:t>11</a:t>
            </a:fld>
            <a:endParaRPr lang="en-US"/>
          </a:p>
        </p:txBody>
      </p:sp>
    </p:spTree>
    <p:extLst>
      <p:ext uri="{BB962C8B-B14F-4D97-AF65-F5344CB8AC3E}">
        <p14:creationId xmlns:p14="http://schemas.microsoft.com/office/powerpoint/2010/main" val="283007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EC4B9-53D9-24A1-182E-DDB0F6881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ABC6B3-E452-4389-E643-6CE23813473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DE7AB01-74B4-3DFE-2452-40357933E2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E93A98-EBE1-1C70-EA56-DEDA0F4CEBDD}"/>
              </a:ext>
            </a:extLst>
          </p:cNvPr>
          <p:cNvSpPr>
            <a:spLocks noGrp="1"/>
          </p:cNvSpPr>
          <p:nvPr>
            <p:ph type="sldNum" sz="quarter" idx="5"/>
          </p:nvPr>
        </p:nvSpPr>
        <p:spPr/>
        <p:txBody>
          <a:bodyPr/>
          <a:lstStyle/>
          <a:p>
            <a:fld id="{1504034C-42A6-43C4-8E09-87F7FEE2F285}" type="slidenum">
              <a:rPr lang="en-US" smtClean="0"/>
              <a:t>17</a:t>
            </a:fld>
            <a:endParaRPr lang="en-US"/>
          </a:p>
        </p:txBody>
      </p:sp>
    </p:spTree>
    <p:extLst>
      <p:ext uri="{BB962C8B-B14F-4D97-AF65-F5344CB8AC3E}">
        <p14:creationId xmlns:p14="http://schemas.microsoft.com/office/powerpoint/2010/main" val="2452594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www.ssaandco.com/" TargetMode="External"/><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www.ssaandco.com/" TargetMode="External"/><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B62CE0-2CD6-FB43-849D-1777594E7118}"/>
              </a:ext>
            </a:extLst>
          </p:cNvPr>
          <p:cNvSpPr/>
          <p:nvPr userDrawn="1"/>
        </p:nvSpPr>
        <p:spPr>
          <a:xfrm>
            <a:off x="0" y="0"/>
            <a:ext cx="12192000" cy="68914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B0503020102020204" pitchFamily="34" charset="0"/>
              <a:ea typeface="+mn-ea"/>
              <a:cs typeface="+mn-cs"/>
            </a:endParaRPr>
          </a:p>
        </p:txBody>
      </p:sp>
      <p:pic>
        <p:nvPicPr>
          <p:cNvPr id="12" name="Image" descr="Image">
            <a:extLst>
              <a:ext uri="{FF2B5EF4-FFF2-40B4-BE49-F238E27FC236}">
                <a16:creationId xmlns:a16="http://schemas.microsoft.com/office/drawing/2014/main" id="{995C2C4E-348F-3247-99FD-682777E44234}"/>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0" y="1839687"/>
            <a:ext cx="12192000" cy="5073540"/>
          </a:xfrm>
          <a:prstGeom prst="rect">
            <a:avLst/>
          </a:prstGeom>
          <a:ln w="12700">
            <a:miter lim="400000"/>
          </a:ln>
        </p:spPr>
      </p:pic>
      <p:sp>
        <p:nvSpPr>
          <p:cNvPr id="16" name="Title Placeholder 1">
            <a:extLst>
              <a:ext uri="{FF2B5EF4-FFF2-40B4-BE49-F238E27FC236}">
                <a16:creationId xmlns:a16="http://schemas.microsoft.com/office/drawing/2014/main" id="{80EE5708-C0D4-BB44-963C-53E138118A35}"/>
              </a:ext>
            </a:extLst>
          </p:cNvPr>
          <p:cNvSpPr>
            <a:spLocks noGrp="1"/>
          </p:cNvSpPr>
          <p:nvPr>
            <p:ph type="title" hasCustomPrompt="1"/>
          </p:nvPr>
        </p:nvSpPr>
        <p:spPr>
          <a:xfrm>
            <a:off x="1219200" y="1294642"/>
            <a:ext cx="10134600" cy="854075"/>
          </a:xfrm>
          <a:prstGeom prst="rect">
            <a:avLst/>
          </a:prstGeom>
        </p:spPr>
        <p:txBody>
          <a:bodyPr vert="horz" lIns="91440" tIns="45720" rIns="91440" bIns="45720" rtlCol="0" anchor="b" anchorCtr="0">
            <a:noAutofit/>
          </a:bodyPr>
          <a:lstStyle>
            <a:lvl1pPr>
              <a:defRPr sz="2800">
                <a:solidFill>
                  <a:schemeClr val="accent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8330FD42-E1C7-184A-8049-24C1B5316F89}"/>
              </a:ext>
            </a:extLst>
          </p:cNvPr>
          <p:cNvSpPr>
            <a:spLocks noGrp="1"/>
          </p:cNvSpPr>
          <p:nvPr>
            <p:ph idx="1" hasCustomPrompt="1"/>
          </p:nvPr>
        </p:nvSpPr>
        <p:spPr>
          <a:xfrm>
            <a:off x="1219198" y="2364921"/>
            <a:ext cx="10134601" cy="649706"/>
          </a:xfrm>
          <a:prstGeom prst="rect">
            <a:avLst/>
          </a:prstGeom>
        </p:spPr>
        <p:txBody>
          <a:bodyPr vert="horz" lIns="91440" tIns="45720" rIns="91440" bIns="45720" rtlCol="0">
            <a:noAutofit/>
          </a:bodyPr>
          <a:lstStyle>
            <a:lvl1pPr marL="0" indent="0">
              <a:buNone/>
              <a:defRPr>
                <a:solidFill>
                  <a:schemeClr val="tx1"/>
                </a:solidFill>
              </a:defRPr>
            </a:lvl1pPr>
          </a:lstStyle>
          <a:p>
            <a:pPr lvl="0"/>
            <a:r>
              <a:rPr lang="en-US"/>
              <a:t>Click to edit master text styles</a:t>
            </a:r>
          </a:p>
        </p:txBody>
      </p:sp>
      <p:pic>
        <p:nvPicPr>
          <p:cNvPr id="10" name="Picture 9">
            <a:extLst>
              <a:ext uri="{FF2B5EF4-FFF2-40B4-BE49-F238E27FC236}">
                <a16:creationId xmlns:a16="http://schemas.microsoft.com/office/drawing/2014/main" id="{8181B25C-CE2E-D746-AE56-63CBF6B2B7B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716768" y="5730400"/>
            <a:ext cx="1170432" cy="781294"/>
          </a:xfrm>
          <a:prstGeom prst="rect">
            <a:avLst/>
          </a:prstGeom>
          <a:ln w="12700">
            <a:miter lim="400000"/>
          </a:ln>
        </p:spPr>
      </p:pic>
    </p:spTree>
    <p:extLst>
      <p:ext uri="{BB962C8B-B14F-4D97-AF65-F5344CB8AC3E}">
        <p14:creationId xmlns:p14="http://schemas.microsoft.com/office/powerpoint/2010/main" val="3370187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E3CA1-9EE2-0D43-A8C9-9D2702EE992D}"/>
              </a:ext>
            </a:extLst>
          </p:cNvPr>
          <p:cNvSpPr>
            <a:spLocks noGrp="1"/>
          </p:cNvSpPr>
          <p:nvPr>
            <p:ph type="title" hasCustomPrompt="1"/>
          </p:nvPr>
        </p:nvSpPr>
        <p:spPr>
          <a:xfrm>
            <a:off x="317157" y="3062800"/>
            <a:ext cx="11567160" cy="732400"/>
          </a:xfrm>
          <a:prstGeom prst="rect">
            <a:avLst/>
          </a:prstGeom>
        </p:spPr>
        <p:txBody>
          <a:bodyPr/>
          <a:lstStyle>
            <a:lvl1pPr algn="r">
              <a:defRPr sz="2800"/>
            </a:lvl1pPr>
          </a:lstStyle>
          <a:p>
            <a:r>
              <a:rPr lang="en-US"/>
              <a:t>Click to edit master title style</a:t>
            </a:r>
          </a:p>
        </p:txBody>
      </p:sp>
      <p:sp>
        <p:nvSpPr>
          <p:cNvPr id="3" name="Rectangle 2">
            <a:extLst>
              <a:ext uri="{FF2B5EF4-FFF2-40B4-BE49-F238E27FC236}">
                <a16:creationId xmlns:a16="http://schemas.microsoft.com/office/drawing/2014/main" id="{F26CD91E-6876-624F-AC9F-45D801558FB1}"/>
              </a:ext>
            </a:extLst>
          </p:cNvPr>
          <p:cNvSpPr/>
          <p:nvPr userDrawn="1"/>
        </p:nvSpPr>
        <p:spPr>
          <a:xfrm>
            <a:off x="1" y="0"/>
            <a:ext cx="49577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4" name="Rectangle 3">
            <a:extLst>
              <a:ext uri="{FF2B5EF4-FFF2-40B4-BE49-F238E27FC236}">
                <a16:creationId xmlns:a16="http://schemas.microsoft.com/office/drawing/2014/main" id="{1E91E1DB-CDD7-0A4F-AD7B-D7C9378AEB2D}"/>
              </a:ext>
            </a:extLst>
          </p:cNvPr>
          <p:cNvSpPr/>
          <p:nvPr userDrawn="1"/>
        </p:nvSpPr>
        <p:spPr>
          <a:xfrm>
            <a:off x="4801938" y="6473536"/>
            <a:ext cx="7390063" cy="384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7" name="TextBox 6">
            <a:extLst>
              <a:ext uri="{FF2B5EF4-FFF2-40B4-BE49-F238E27FC236}">
                <a16:creationId xmlns:a16="http://schemas.microsoft.com/office/drawing/2014/main" id="{10C18CE9-1EA5-4043-BE6B-5E542A734AF6}"/>
              </a:ext>
            </a:extLst>
          </p:cNvPr>
          <p:cNvSpPr txBox="1"/>
          <p:nvPr userDrawn="1"/>
        </p:nvSpPr>
        <p:spPr>
          <a:xfrm>
            <a:off x="12567920" y="6217920"/>
            <a:ext cx="0" cy="0"/>
          </a:xfrm>
          <a:prstGeom prst="rect">
            <a:avLst/>
          </a:prstGeom>
          <a:noFill/>
        </p:spPr>
        <p:txBody>
          <a:bodyPr wrap="none" rtlCol="0">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400" b="0" i="0" u="none" strike="noStrike" kern="1200" cap="none" spc="0" normalizeH="0" baseline="0" noProof="0">
              <a:ln>
                <a:noFill/>
              </a:ln>
              <a:solidFill>
                <a:srgbClr val="003399"/>
              </a:solidFill>
              <a:effectLst/>
              <a:uLnTx/>
              <a:uFillTx/>
              <a:latin typeface="Lucida Sans" panose="020B0602030504020204" pitchFamily="34" charset="77"/>
              <a:ea typeface="+mn-ea"/>
              <a:cs typeface="+mn-cs"/>
            </a:endParaRPr>
          </a:p>
        </p:txBody>
      </p:sp>
      <p:pic>
        <p:nvPicPr>
          <p:cNvPr id="9" name="Picture 8">
            <a:extLst>
              <a:ext uri="{FF2B5EF4-FFF2-40B4-BE49-F238E27FC236}">
                <a16:creationId xmlns:a16="http://schemas.microsoft.com/office/drawing/2014/main" id="{F5A4B164-6CF2-B545-8E4D-12BCB02B1C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716768" y="5736528"/>
            <a:ext cx="1170432" cy="781294"/>
          </a:xfrm>
          <a:prstGeom prst="rect">
            <a:avLst/>
          </a:prstGeom>
          <a:ln w="12700">
            <a:miter lim="400000"/>
          </a:ln>
        </p:spPr>
      </p:pic>
      <p:sp>
        <p:nvSpPr>
          <p:cNvPr id="6" name="Footer Placeholder 5">
            <a:extLst>
              <a:ext uri="{FF2B5EF4-FFF2-40B4-BE49-F238E27FC236}">
                <a16:creationId xmlns:a16="http://schemas.microsoft.com/office/drawing/2014/main" id="{19C085F5-4882-864F-A82D-97A3CDECDE8E}"/>
              </a:ext>
            </a:extLst>
          </p:cNvPr>
          <p:cNvSpPr>
            <a:spLocks noGrp="1"/>
          </p:cNvSpPr>
          <p:nvPr>
            <p:ph type="ftr" sz="quarter" idx="10"/>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261765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pic>
        <p:nvPicPr>
          <p:cNvPr id="13" name="Picture 11" descr="Picture 11">
            <a:extLst>
              <a:ext uri="{FF2B5EF4-FFF2-40B4-BE49-F238E27FC236}">
                <a16:creationId xmlns:a16="http://schemas.microsoft.com/office/drawing/2014/main" id="{B1947963-26F7-3B4B-90D9-9F4F42973D88}"/>
              </a:ext>
            </a:extLst>
          </p:cNvPr>
          <p:cNvPicPr>
            <a:picLocks noChangeAspect="1"/>
          </p:cNvPicPr>
          <p:nvPr userDrawn="1"/>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 y="0"/>
            <a:ext cx="6078071" cy="6858000"/>
          </a:xfrm>
          <a:prstGeom prst="rect">
            <a:avLst/>
          </a:prstGeom>
          <a:ln w="12700">
            <a:miter lim="400000"/>
          </a:ln>
        </p:spPr>
      </p:pic>
      <p:sp>
        <p:nvSpPr>
          <p:cNvPr id="4" name="TextBox 3">
            <a:extLst>
              <a:ext uri="{FF2B5EF4-FFF2-40B4-BE49-F238E27FC236}">
                <a16:creationId xmlns:a16="http://schemas.microsoft.com/office/drawing/2014/main" id="{0A35C9DA-9107-EB40-919F-8F830F09F6EE}"/>
              </a:ext>
            </a:extLst>
          </p:cNvPr>
          <p:cNvSpPr txBox="1"/>
          <p:nvPr userDrawn="1"/>
        </p:nvSpPr>
        <p:spPr>
          <a:xfrm>
            <a:off x="9109984" y="6572729"/>
            <a:ext cx="3901440" cy="22167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 SSA &amp; Company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endParaRPr>
          </a:p>
        </p:txBody>
      </p:sp>
      <p:sp>
        <p:nvSpPr>
          <p:cNvPr id="10" name="TextBox 9">
            <a:extLst>
              <a:ext uri="{FF2B5EF4-FFF2-40B4-BE49-F238E27FC236}">
                <a16:creationId xmlns:a16="http://schemas.microsoft.com/office/drawing/2014/main" id="{26EDBD43-D974-514C-BC6E-295F89E0C213}"/>
              </a:ext>
            </a:extLst>
          </p:cNvPr>
          <p:cNvSpPr txBox="1"/>
          <p:nvPr userDrawn="1"/>
        </p:nvSpPr>
        <p:spPr>
          <a:xfrm>
            <a:off x="7139583" y="2237984"/>
            <a:ext cx="457129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C</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lients</a:t>
            </a: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 </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at the 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R</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espect</a:t>
            </a: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 </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&amp; strong relationships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E</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xpert</a:t>
            </a: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 </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problem–solving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A</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ccountability</a:t>
            </a: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 </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for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T</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ransparency</a:t>
            </a: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 </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and trust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E</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xponential</a:t>
            </a:r>
            <a:r>
              <a:rPr kumimoji="0" lang="en-US" sz="1800" b="1"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 </a:t>
            </a:r>
            <a:r>
              <a:rPr kumimoji="0" lang="en-US" sz="18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returns</a:t>
            </a:r>
          </a:p>
        </p:txBody>
      </p:sp>
      <p:sp>
        <p:nvSpPr>
          <p:cNvPr id="3" name="TextBox 2">
            <a:extLst>
              <a:ext uri="{FF2B5EF4-FFF2-40B4-BE49-F238E27FC236}">
                <a16:creationId xmlns:a16="http://schemas.microsoft.com/office/drawing/2014/main" id="{D08CFA33-8D42-2C4B-9C14-4D61E77AAFC4}"/>
              </a:ext>
            </a:extLst>
          </p:cNvPr>
          <p:cNvSpPr txBox="1"/>
          <p:nvPr userDrawn="1"/>
        </p:nvSpPr>
        <p:spPr>
          <a:xfrm>
            <a:off x="1043583" y="3716773"/>
            <a:ext cx="3901440" cy="37433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336179"/>
                </a:solidFill>
                <a:effectLst/>
                <a:uLnTx/>
                <a:uFillTx/>
                <a:latin typeface="Avenir Next LT Pro" panose="020B0504020202020204" pitchFamily="34" charset="77"/>
                <a:ea typeface="+mn-ea"/>
                <a:cs typeface="+mn-cs"/>
                <a:hlinkClick r:id="rId3"/>
              </a:rPr>
              <a:t>www.ssaandco.com</a:t>
            </a:r>
            <a:endParaRPr kumimoji="0" lang="en-US" sz="1800" b="0" i="0" u="sng" strike="noStrike" kern="1200" cap="none" spc="0" normalizeH="0" baseline="0" noProof="0">
              <a:ln>
                <a:noFill/>
              </a:ln>
              <a:solidFill>
                <a:srgbClr val="336179"/>
              </a:solidFill>
              <a:effectLst/>
              <a:uLnTx/>
              <a:uFillTx/>
              <a:latin typeface="Avenir Next LT Pro" panose="020B0504020202020204" pitchFamily="34" charset="77"/>
              <a:ea typeface="+mn-ea"/>
              <a:cs typeface="+mn-cs"/>
            </a:endParaRPr>
          </a:p>
        </p:txBody>
      </p:sp>
      <p:grpSp>
        <p:nvGrpSpPr>
          <p:cNvPr id="5" name="Group 4">
            <a:extLst>
              <a:ext uri="{FF2B5EF4-FFF2-40B4-BE49-F238E27FC236}">
                <a16:creationId xmlns:a16="http://schemas.microsoft.com/office/drawing/2014/main" id="{8F02306D-7D8D-0640-861F-5BADD040E0AA}"/>
              </a:ext>
            </a:extLst>
          </p:cNvPr>
          <p:cNvGrpSpPr/>
          <p:nvPr userDrawn="1"/>
        </p:nvGrpSpPr>
        <p:grpSpPr>
          <a:xfrm>
            <a:off x="1043583" y="2139185"/>
            <a:ext cx="3901440" cy="1074032"/>
            <a:chOff x="1043583" y="2139185"/>
            <a:chExt cx="3901440" cy="1074032"/>
          </a:xfrm>
        </p:grpSpPr>
        <p:sp>
          <p:nvSpPr>
            <p:cNvPr id="2" name="TextBox 1">
              <a:extLst>
                <a:ext uri="{FF2B5EF4-FFF2-40B4-BE49-F238E27FC236}">
                  <a16:creationId xmlns:a16="http://schemas.microsoft.com/office/drawing/2014/main" id="{4992106D-09B8-8B48-848C-32E3C409E681}"/>
                </a:ext>
              </a:extLst>
            </p:cNvPr>
            <p:cNvSpPr txBox="1"/>
            <p:nvPr userDrawn="1"/>
          </p:nvSpPr>
          <p:spPr>
            <a:xfrm>
              <a:off x="1043583" y="2720774"/>
              <a:ext cx="3901440" cy="49244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685 Third Avenue </a:t>
              </a:r>
              <a:br>
                <a:rPr kumimoji="0" lang="en-US" sz="16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br>
              <a:r>
                <a:rPr kumimoji="0" lang="en-US" sz="16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Floor 22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New York, NY 10017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rPr>
                <a:t>(212) 332–3790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3399"/>
                </a:solidFill>
                <a:effectLst/>
                <a:uLnTx/>
                <a:uFillTx/>
                <a:latin typeface="Avenir Next LT Pro" panose="020B0504020202020204" pitchFamily="34" charset="77"/>
                <a:ea typeface="+mn-ea"/>
                <a:cs typeface="+mn-cs"/>
              </a:endParaRPr>
            </a:p>
          </p:txBody>
        </p:sp>
        <p:pic>
          <p:nvPicPr>
            <p:cNvPr id="11" name="Picture 10">
              <a:extLst>
                <a:ext uri="{FF2B5EF4-FFF2-40B4-BE49-F238E27FC236}">
                  <a16:creationId xmlns:a16="http://schemas.microsoft.com/office/drawing/2014/main" id="{D0778B06-4F32-46A5-B42B-85729BCA5EA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603355" y="2139185"/>
              <a:ext cx="2781896" cy="438912"/>
            </a:xfrm>
            <a:prstGeom prst="rect">
              <a:avLst/>
            </a:prstGeom>
          </p:spPr>
        </p:pic>
      </p:grpSp>
    </p:spTree>
    <p:extLst>
      <p:ext uri="{BB962C8B-B14F-4D97-AF65-F5344CB8AC3E}">
        <p14:creationId xmlns:p14="http://schemas.microsoft.com/office/powerpoint/2010/main" val="833241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D1514C-A2F9-1E4A-BA78-1D55A49561B4}"/>
              </a:ext>
            </a:extLst>
          </p:cNvPr>
          <p:cNvSpPr>
            <a:spLocks noGrp="1"/>
          </p:cNvSpPr>
          <p:nvPr>
            <p:ph type="ftr" sz="quarter" idx="10"/>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1992117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002C2-3F10-63B5-6827-02B903EC88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9EB832-40E1-CE0E-65E5-F8FA77882D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7957C4-4404-6A30-2057-83988FF8475F}"/>
              </a:ext>
            </a:extLst>
          </p:cNvPr>
          <p:cNvSpPr>
            <a:spLocks noGrp="1"/>
          </p:cNvSpPr>
          <p:nvPr>
            <p:ph type="dt" sz="half" idx="10"/>
          </p:nvPr>
        </p:nvSpPr>
        <p:spPr/>
        <p:txBody>
          <a:bodyPr/>
          <a:lstStyle/>
          <a:p>
            <a:fld id="{1171AC6C-2B6E-4757-9554-ED3AAAC1BD53}" type="datetimeFigureOut">
              <a:rPr lang="en-US" smtClean="0"/>
              <a:t>2/24/2026</a:t>
            </a:fld>
            <a:endParaRPr lang="en-US"/>
          </a:p>
        </p:txBody>
      </p:sp>
      <p:sp>
        <p:nvSpPr>
          <p:cNvPr id="5" name="Footer Placeholder 4">
            <a:extLst>
              <a:ext uri="{FF2B5EF4-FFF2-40B4-BE49-F238E27FC236}">
                <a16:creationId xmlns:a16="http://schemas.microsoft.com/office/drawing/2014/main" id="{6C111B6B-4452-566A-0B71-92CD37AA4C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F7D44-CCC9-8E79-3A4B-C11EAD2A4FB3}"/>
              </a:ext>
            </a:extLst>
          </p:cNvPr>
          <p:cNvSpPr>
            <a:spLocks noGrp="1"/>
          </p:cNvSpPr>
          <p:nvPr>
            <p:ph type="sldNum" sz="quarter" idx="12"/>
          </p:nvPr>
        </p:nvSpPr>
        <p:spPr/>
        <p:txBody>
          <a:bodyPr/>
          <a:lstStyle/>
          <a:p>
            <a:fld id="{60E783BC-823F-4745-A1A6-E74D001B60D1}" type="slidenum">
              <a:rPr lang="en-US" smtClean="0"/>
              <a:t>‹#›</a:t>
            </a:fld>
            <a:endParaRPr lang="en-US"/>
          </a:p>
        </p:txBody>
      </p:sp>
    </p:spTree>
    <p:extLst>
      <p:ext uri="{BB962C8B-B14F-4D97-AF65-F5344CB8AC3E}">
        <p14:creationId xmlns:p14="http://schemas.microsoft.com/office/powerpoint/2010/main" val="10099087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ubhead and Three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E36044-7C2B-B643-966F-E7034CE2B2D4}"/>
              </a:ext>
            </a:extLst>
          </p:cNvPr>
          <p:cNvSpPr>
            <a:spLocks noGrp="1"/>
          </p:cNvSpPr>
          <p:nvPr>
            <p:ph sz="quarter" idx="13" hasCustomPrompt="1"/>
          </p:nvPr>
        </p:nvSpPr>
        <p:spPr>
          <a:xfrm>
            <a:off x="515234" y="1143001"/>
            <a:ext cx="3566160" cy="5385034"/>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79CC0656-F157-7D4F-AAC4-0D04047D5404}"/>
              </a:ext>
            </a:extLst>
          </p:cNvPr>
          <p:cNvSpPr>
            <a:spLocks noGrp="1"/>
          </p:cNvSpPr>
          <p:nvPr>
            <p:ph sz="quarter" idx="16" hasCustomPrompt="1"/>
          </p:nvPr>
        </p:nvSpPr>
        <p:spPr>
          <a:xfrm>
            <a:off x="4419282" y="1143001"/>
            <a:ext cx="3562658" cy="5385034"/>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6CCCD39E-257E-6645-A0CD-D0B2E679F706}"/>
              </a:ext>
            </a:extLst>
          </p:cNvPr>
          <p:cNvSpPr>
            <a:spLocks noGrp="1"/>
          </p:cNvSpPr>
          <p:nvPr>
            <p:ph sz="quarter" idx="17" hasCustomPrompt="1"/>
          </p:nvPr>
        </p:nvSpPr>
        <p:spPr>
          <a:xfrm>
            <a:off x="8319828" y="1143001"/>
            <a:ext cx="3562658" cy="5385034"/>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FA852F82-68DB-2744-A04D-B22C0B833337}"/>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EC35E795-3EED-FA48-819B-1FBD437208DD}"/>
              </a:ext>
            </a:extLst>
          </p:cNvPr>
          <p:cNvSpPr>
            <a:spLocks noGrp="1"/>
          </p:cNvSpPr>
          <p:nvPr>
            <p:ph type="body" sz="quarter" idx="10" hasCustomPrompt="1"/>
          </p:nvPr>
        </p:nvSpPr>
        <p:spPr>
          <a:xfrm>
            <a:off x="515234" y="695124"/>
            <a:ext cx="11375136" cy="256032"/>
          </a:xfrm>
          <a:prstGeom prst="rect">
            <a:avLst/>
          </a:prstGeom>
        </p:spPr>
        <p:txBody>
          <a:bodyPr anchor="ctr">
            <a:noAutofit/>
          </a:bodyPr>
          <a:lstStyle>
            <a:lvl1pPr marL="0" indent="0">
              <a:buNone/>
              <a:defRPr sz="1600" b="0" i="0" baseline="0">
                <a:solidFill>
                  <a:schemeClr val="accent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AB433616-7B0D-6A49-8CDA-62F9634C2AED}"/>
              </a:ext>
            </a:extLst>
          </p:cNvPr>
          <p:cNvSpPr>
            <a:spLocks noGrp="1"/>
          </p:cNvSpPr>
          <p:nvPr>
            <p:ph type="ftr" sz="quarter" idx="18"/>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2186885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B62CE0-2CD6-FB43-849D-1777594E7118}"/>
              </a:ext>
            </a:extLst>
          </p:cNvPr>
          <p:cNvSpPr/>
          <p:nvPr userDrawn="1"/>
        </p:nvSpPr>
        <p:spPr>
          <a:xfrm>
            <a:off x="0" y="0"/>
            <a:ext cx="12192000" cy="68914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800">
              <a:solidFill>
                <a:schemeClr val="bg1"/>
              </a:solidFill>
              <a:latin typeface="Franklin Gothic Book" panose="020B0503020102020204" pitchFamily="34" charset="0"/>
            </a:endParaRPr>
          </a:p>
        </p:txBody>
      </p:sp>
      <p:pic>
        <p:nvPicPr>
          <p:cNvPr id="12" name="Image" descr="Image">
            <a:extLst>
              <a:ext uri="{FF2B5EF4-FFF2-40B4-BE49-F238E27FC236}">
                <a16:creationId xmlns:a16="http://schemas.microsoft.com/office/drawing/2014/main" id="{995C2C4E-348F-3247-99FD-682777E44234}"/>
              </a:ext>
            </a:extLst>
          </p:cNvPr>
          <p:cNvPicPr>
            <a:picLocks noChangeAspect="1"/>
          </p:cNvPicPr>
          <p:nvPr userDrawn="1"/>
        </p:nvPicPr>
        <p:blipFill rotWithShape="1">
          <a:blip r:embed="rId2"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0" y="1839687"/>
            <a:ext cx="12192000" cy="5073540"/>
          </a:xfrm>
          <a:prstGeom prst="rect">
            <a:avLst/>
          </a:prstGeom>
          <a:ln w="12700">
            <a:miter lim="400000"/>
          </a:ln>
        </p:spPr>
      </p:pic>
      <p:sp>
        <p:nvSpPr>
          <p:cNvPr id="16" name="Title Placeholder 1">
            <a:extLst>
              <a:ext uri="{FF2B5EF4-FFF2-40B4-BE49-F238E27FC236}">
                <a16:creationId xmlns:a16="http://schemas.microsoft.com/office/drawing/2014/main" id="{80EE5708-C0D4-BB44-963C-53E138118A35}"/>
              </a:ext>
            </a:extLst>
          </p:cNvPr>
          <p:cNvSpPr>
            <a:spLocks noGrp="1"/>
          </p:cNvSpPr>
          <p:nvPr>
            <p:ph type="title" hasCustomPrompt="1"/>
          </p:nvPr>
        </p:nvSpPr>
        <p:spPr>
          <a:xfrm>
            <a:off x="1219200" y="1294642"/>
            <a:ext cx="10134600" cy="854075"/>
          </a:xfrm>
          <a:prstGeom prst="rect">
            <a:avLst/>
          </a:prstGeom>
        </p:spPr>
        <p:txBody>
          <a:bodyPr vert="horz" lIns="91440" tIns="45720" rIns="91440" bIns="45720" rtlCol="0" anchor="b" anchorCtr="0">
            <a:noAutofit/>
          </a:bodyPr>
          <a:lstStyle>
            <a:lvl1pPr>
              <a:defRPr sz="2800">
                <a:solidFill>
                  <a:schemeClr val="accent1"/>
                </a:solidFill>
              </a:defRPr>
            </a:lvl1pPr>
          </a:lstStyle>
          <a:p>
            <a:r>
              <a:rPr lang="en-US"/>
              <a:t>Click to edit master title style</a:t>
            </a:r>
          </a:p>
        </p:txBody>
      </p:sp>
      <p:sp>
        <p:nvSpPr>
          <p:cNvPr id="18" name="Text Placeholder 2">
            <a:extLst>
              <a:ext uri="{FF2B5EF4-FFF2-40B4-BE49-F238E27FC236}">
                <a16:creationId xmlns:a16="http://schemas.microsoft.com/office/drawing/2014/main" id="{8330FD42-E1C7-184A-8049-24C1B5316F89}"/>
              </a:ext>
            </a:extLst>
          </p:cNvPr>
          <p:cNvSpPr>
            <a:spLocks noGrp="1"/>
          </p:cNvSpPr>
          <p:nvPr>
            <p:ph idx="1" hasCustomPrompt="1"/>
          </p:nvPr>
        </p:nvSpPr>
        <p:spPr>
          <a:xfrm>
            <a:off x="1219198" y="2364921"/>
            <a:ext cx="10134601" cy="649706"/>
          </a:xfrm>
          <a:prstGeom prst="rect">
            <a:avLst/>
          </a:prstGeom>
        </p:spPr>
        <p:txBody>
          <a:bodyPr vert="horz" lIns="91440" tIns="45720" rIns="91440" bIns="45720" rtlCol="0">
            <a:noAutofit/>
          </a:bodyPr>
          <a:lstStyle>
            <a:lvl1pPr marL="0" indent="0">
              <a:buNone/>
              <a:defRPr>
                <a:solidFill>
                  <a:schemeClr val="tx1"/>
                </a:solidFill>
              </a:defRPr>
            </a:lvl1pPr>
          </a:lstStyle>
          <a:p>
            <a:pPr lvl="0"/>
            <a:r>
              <a:rPr lang="en-US"/>
              <a:t>Click to edit master text styles</a:t>
            </a:r>
          </a:p>
        </p:txBody>
      </p:sp>
      <p:pic>
        <p:nvPicPr>
          <p:cNvPr id="10" name="Picture 9">
            <a:extLst>
              <a:ext uri="{FF2B5EF4-FFF2-40B4-BE49-F238E27FC236}">
                <a16:creationId xmlns:a16="http://schemas.microsoft.com/office/drawing/2014/main" id="{8181B25C-CE2E-D746-AE56-63CBF6B2B7BE}"/>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716768" y="5730400"/>
            <a:ext cx="1170432" cy="781294"/>
          </a:xfrm>
          <a:prstGeom prst="rect">
            <a:avLst/>
          </a:prstGeom>
          <a:ln w="12700">
            <a:miter lim="400000"/>
          </a:ln>
        </p:spPr>
      </p:pic>
    </p:spTree>
    <p:extLst>
      <p:ext uri="{BB962C8B-B14F-4D97-AF65-F5344CB8AC3E}">
        <p14:creationId xmlns:p14="http://schemas.microsoft.com/office/powerpoint/2010/main" val="1863126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9D0E2E-6D28-B941-8991-D179A6AC434D}"/>
              </a:ext>
            </a:extLst>
          </p:cNvPr>
          <p:cNvSpPr txBox="1"/>
          <p:nvPr userDrawn="1"/>
        </p:nvSpPr>
        <p:spPr>
          <a:xfrm>
            <a:off x="10634870" y="6748670"/>
            <a:ext cx="0" cy="0"/>
          </a:xfrm>
          <a:prstGeom prst="rect">
            <a:avLst/>
          </a:prstGeom>
          <a:noFill/>
        </p:spPr>
        <p:txBody>
          <a:bodyPr wrap="none" rtlCol="0">
            <a:noAutofit/>
          </a:bodyPr>
          <a:lstStyle/>
          <a:p>
            <a:pPr algn="l">
              <a:spcBef>
                <a:spcPts val="1000"/>
              </a:spcBef>
            </a:pPr>
            <a:endParaRPr lang="en-US" sz="1400">
              <a:solidFill>
                <a:srgbClr val="003399"/>
              </a:solidFill>
              <a:latin typeface="Lucida Sans" panose="020B0602030504020204" pitchFamily="34" charset="77"/>
            </a:endParaRPr>
          </a:p>
        </p:txBody>
      </p:sp>
      <p:sp>
        <p:nvSpPr>
          <p:cNvPr id="13" name="Content Placeholder 12">
            <a:extLst>
              <a:ext uri="{FF2B5EF4-FFF2-40B4-BE49-F238E27FC236}">
                <a16:creationId xmlns:a16="http://schemas.microsoft.com/office/drawing/2014/main" id="{A808659C-7722-8342-B790-311205D9E6BC}"/>
              </a:ext>
            </a:extLst>
          </p:cNvPr>
          <p:cNvSpPr>
            <a:spLocks noGrp="1"/>
          </p:cNvSpPr>
          <p:nvPr>
            <p:ph sz="quarter" idx="11"/>
          </p:nvPr>
        </p:nvSpPr>
        <p:spPr>
          <a:xfrm>
            <a:off x="515232" y="838200"/>
            <a:ext cx="11373817" cy="5676900"/>
          </a:xfrm>
        </p:spPr>
        <p:txBody>
          <a:bodyPr>
            <a:noAutofit/>
          </a:bodyPr>
          <a:lstStyle>
            <a:lvl1pPr algn="l" defTabSz="914400" rtl="0" eaLnBrk="1" latinLnBrk="0" hangingPunct="1">
              <a:buFont typeface="Arial" panose="020B0604020202020204" pitchFamily="34" charset="0"/>
              <a:defRPr lang="en-US" sz="1600" b="0" i="0" kern="1200" dirty="0" smtClean="0">
                <a:solidFill>
                  <a:schemeClr val="tx1"/>
                </a:solidFill>
                <a:latin typeface="Avenir Next LT Pro" panose="020B0504020202020204" pitchFamily="34" charset="77"/>
                <a:ea typeface="+mn-ea"/>
                <a:cs typeface="+mn-cs"/>
              </a:defRPr>
            </a:lvl1pPr>
            <a:lvl2pPr marL="342900" indent="-228600"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2pPr>
            <a:lvl3pPr marL="633413" indent="-225425"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3pPr>
            <a:lvl4pPr marL="917575" indent="-227013"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4pPr>
            <a:lvl5pPr marL="1201738" indent="-227013" algn="l" defTabSz="914400" rtl="0" eaLnBrk="1" latinLnBrk="0" hangingPunct="1">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FC6BEC3-C741-4A42-8933-80FA4EBEF2B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355CEE5-2C25-324E-8508-DCB74F9B68B0}"/>
              </a:ext>
            </a:extLst>
          </p:cNvPr>
          <p:cNvSpPr>
            <a:spLocks noGrp="1"/>
          </p:cNvSpPr>
          <p:nvPr>
            <p:ph type="ftr" sz="quarter" idx="12"/>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118276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FA94CA-1F20-7749-95CB-7CEE32D0C2C1}"/>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406C0E-479C-4441-B2E7-B189F311F6AD}"/>
              </a:ext>
            </a:extLst>
          </p:cNvPr>
          <p:cNvSpPr>
            <a:spLocks noGrp="1"/>
          </p:cNvSpPr>
          <p:nvPr>
            <p:ph type="ftr" sz="quarter" idx="10"/>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1816975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B14EFE-D9E5-4941-838F-D7B2379D9BB1}"/>
              </a:ext>
            </a:extLst>
          </p:cNvPr>
          <p:cNvSpPr>
            <a:spLocks noGrp="1"/>
          </p:cNvSpPr>
          <p:nvPr>
            <p:ph sz="quarter" idx="12"/>
          </p:nvPr>
        </p:nvSpPr>
        <p:spPr>
          <a:xfrm>
            <a:off x="515234" y="838201"/>
            <a:ext cx="5560156" cy="5676900"/>
          </a:xfrm>
          <a:prstGeom prst="rect">
            <a:avLst/>
          </a:prstGeom>
          <a:ln w="6350">
            <a:solidFill>
              <a:srgbClr val="595959"/>
            </a:solidFill>
          </a:ln>
        </p:spPr>
        <p:txBody>
          <a:bodyPr/>
          <a:lstStyle>
            <a:lvl2pPr marL="342900" indent="-228600"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2pPr>
            <a:lvl3pPr marL="633413" indent="-225425"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3pPr>
            <a:lvl4pPr marL="917575" indent="-227013"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4pPr>
            <a:lvl5pPr marL="1201738" indent="-227013" algn="l" defTabSz="914400" rtl="0" eaLnBrk="1" latinLnBrk="0" hangingPunct="1">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D3EC7036-728D-5B4F-AE46-DD6680B479FD}"/>
              </a:ext>
            </a:extLst>
          </p:cNvPr>
          <p:cNvSpPr>
            <a:spLocks noGrp="1"/>
          </p:cNvSpPr>
          <p:nvPr>
            <p:ph sz="quarter" idx="14"/>
          </p:nvPr>
        </p:nvSpPr>
        <p:spPr>
          <a:xfrm>
            <a:off x="6331175" y="838201"/>
            <a:ext cx="5560156" cy="5676900"/>
          </a:xfrm>
          <a:prstGeom prst="rect">
            <a:avLst/>
          </a:prstGeom>
          <a:ln w="6350">
            <a:solidFill>
              <a:srgbClr val="595959"/>
            </a:solidFill>
          </a:ln>
        </p:spPr>
        <p:txBody>
          <a:bodyPr/>
          <a:lstStyle>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80D4005-6125-4644-A092-FED889B1278D}"/>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2502BBEA-ED2E-9145-910C-238895E38DEE}"/>
              </a:ext>
            </a:extLst>
          </p:cNvPr>
          <p:cNvSpPr>
            <a:spLocks noGrp="1"/>
          </p:cNvSpPr>
          <p:nvPr>
            <p:ph type="ftr" sz="quarter" idx="15"/>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3656743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E36044-7C2B-B643-966F-E7034CE2B2D4}"/>
              </a:ext>
            </a:extLst>
          </p:cNvPr>
          <p:cNvSpPr>
            <a:spLocks noGrp="1"/>
          </p:cNvSpPr>
          <p:nvPr>
            <p:ph sz="quarter" idx="13"/>
          </p:nvPr>
        </p:nvSpPr>
        <p:spPr>
          <a:xfrm>
            <a:off x="515234" y="838200"/>
            <a:ext cx="3593592" cy="5676901"/>
          </a:xfrm>
          <a:prstGeom prst="rect">
            <a:avLst/>
          </a:prstGeom>
          <a:ln w="6350">
            <a:solidFill>
              <a:srgbClr val="595959"/>
            </a:solidFill>
          </a:ln>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79CC0656-F157-7D4F-AAC4-0D04047D5404}"/>
              </a:ext>
            </a:extLst>
          </p:cNvPr>
          <p:cNvSpPr>
            <a:spLocks noGrp="1"/>
          </p:cNvSpPr>
          <p:nvPr>
            <p:ph sz="quarter" idx="16"/>
          </p:nvPr>
        </p:nvSpPr>
        <p:spPr>
          <a:xfrm>
            <a:off x="4404323" y="838200"/>
            <a:ext cx="3595756" cy="56769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6CCCD39E-257E-6645-A0CD-D0B2E679F706}"/>
              </a:ext>
            </a:extLst>
          </p:cNvPr>
          <p:cNvSpPr>
            <a:spLocks noGrp="1"/>
          </p:cNvSpPr>
          <p:nvPr>
            <p:ph sz="quarter" idx="17"/>
          </p:nvPr>
        </p:nvSpPr>
        <p:spPr>
          <a:xfrm>
            <a:off x="8295576" y="838200"/>
            <a:ext cx="3595756" cy="56769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5F5E51B5-B976-D14A-8F14-AC47856709CE}"/>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BC4FE7-D2D1-B046-8747-C120E004F27E}"/>
              </a:ext>
            </a:extLst>
          </p:cNvPr>
          <p:cNvSpPr>
            <a:spLocks noGrp="1"/>
          </p:cNvSpPr>
          <p:nvPr>
            <p:ph type="ftr" sz="quarter" idx="18"/>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26665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89D0E2E-6D28-B941-8991-D179A6AC434D}"/>
              </a:ext>
            </a:extLst>
          </p:cNvPr>
          <p:cNvSpPr txBox="1"/>
          <p:nvPr userDrawn="1"/>
        </p:nvSpPr>
        <p:spPr>
          <a:xfrm>
            <a:off x="10634870" y="6748670"/>
            <a:ext cx="0" cy="0"/>
          </a:xfrm>
          <a:prstGeom prst="rect">
            <a:avLst/>
          </a:prstGeom>
          <a:noFill/>
        </p:spPr>
        <p:txBody>
          <a:bodyPr wrap="none" rtlCol="0">
            <a:no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endParaRPr kumimoji="0" lang="en-US" sz="1400" b="0" i="0" u="none" strike="noStrike" kern="1200" cap="none" spc="0" normalizeH="0" baseline="0" noProof="0">
              <a:ln>
                <a:noFill/>
              </a:ln>
              <a:solidFill>
                <a:srgbClr val="003399"/>
              </a:solidFill>
              <a:effectLst/>
              <a:uLnTx/>
              <a:uFillTx/>
              <a:latin typeface="Lucida Sans" panose="020B0602030504020204" pitchFamily="34" charset="77"/>
              <a:ea typeface="+mn-ea"/>
              <a:cs typeface="+mn-cs"/>
            </a:endParaRPr>
          </a:p>
        </p:txBody>
      </p:sp>
      <p:sp>
        <p:nvSpPr>
          <p:cNvPr id="13" name="Content Placeholder 12">
            <a:extLst>
              <a:ext uri="{FF2B5EF4-FFF2-40B4-BE49-F238E27FC236}">
                <a16:creationId xmlns:a16="http://schemas.microsoft.com/office/drawing/2014/main" id="{A808659C-7722-8342-B790-311205D9E6BC}"/>
              </a:ext>
            </a:extLst>
          </p:cNvPr>
          <p:cNvSpPr>
            <a:spLocks noGrp="1"/>
          </p:cNvSpPr>
          <p:nvPr>
            <p:ph sz="quarter" idx="11"/>
          </p:nvPr>
        </p:nvSpPr>
        <p:spPr>
          <a:xfrm>
            <a:off x="515232" y="838200"/>
            <a:ext cx="11373817" cy="5676900"/>
          </a:xfrm>
        </p:spPr>
        <p:txBody>
          <a:bodyPr>
            <a:noAutofit/>
          </a:bodyPr>
          <a:lstStyle>
            <a:lvl1pPr algn="l" defTabSz="914400" rtl="0" eaLnBrk="1" latinLnBrk="0" hangingPunct="1">
              <a:buFont typeface="Arial" panose="020B0604020202020204" pitchFamily="34" charset="0"/>
              <a:defRPr lang="en-US" sz="1600" b="0" i="0" kern="1200" dirty="0" smtClean="0">
                <a:solidFill>
                  <a:schemeClr val="tx1"/>
                </a:solidFill>
                <a:latin typeface="Avenir Next LT Pro" panose="020B0504020202020204" pitchFamily="34" charset="77"/>
                <a:ea typeface="+mn-ea"/>
                <a:cs typeface="+mn-cs"/>
              </a:defRPr>
            </a:lvl1pPr>
            <a:lvl2pPr marL="342900" indent="-228600"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2pPr>
            <a:lvl3pPr marL="633413" indent="-225425"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3pPr>
            <a:lvl4pPr marL="917575" indent="-227013"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4pPr>
            <a:lvl5pPr marL="1201738" indent="-227013" algn="l" defTabSz="914400" rtl="0" eaLnBrk="1" latinLnBrk="0" hangingPunct="1">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CFC6BEC3-C741-4A42-8933-80FA4EBEF2B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B355CEE5-2C25-324E-8508-DCB74F9B68B0}"/>
              </a:ext>
            </a:extLst>
          </p:cNvPr>
          <p:cNvSpPr>
            <a:spLocks noGrp="1"/>
          </p:cNvSpPr>
          <p:nvPr>
            <p:ph type="ftr" sz="quarter" idx="12"/>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1045313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Four Boxes">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7549D203-8C4A-DC46-B578-7DD84CEE7E98}"/>
              </a:ext>
            </a:extLst>
          </p:cNvPr>
          <p:cNvSpPr>
            <a:spLocks noGrp="1"/>
          </p:cNvSpPr>
          <p:nvPr>
            <p:ph sz="quarter" idx="20" hasCustomPrompt="1"/>
          </p:nvPr>
        </p:nvSpPr>
        <p:spPr>
          <a:xfrm>
            <a:off x="515234" y="838200"/>
            <a:ext cx="5509105" cy="2699101"/>
          </a:xfrm>
          <a:prstGeom prst="rect">
            <a:avLst/>
          </a:prstGeom>
          <a:ln w="6350">
            <a:solidFill>
              <a:srgbClr val="595959"/>
            </a:solidFill>
          </a:ln>
        </p:spPr>
        <p:txBody>
          <a:bodyPr/>
          <a:lstStyle>
            <a:lvl1pPr>
              <a:defRPr>
                <a:solidFill>
                  <a:schemeClr val="tx1"/>
                </a:solidFill>
              </a:defRPr>
            </a:lvl1pPr>
            <a:lvl2pPr marL="342900" indent="-228600"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2pPr>
            <a:lvl3pPr marL="633413" indent="-225425"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3pPr>
            <a:lvl4pPr marL="917575"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4pPr>
            <a:lvl5pPr marL="1201738"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5pPr>
            <a:lvl6pPr marL="1481328" indent="-228600"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6pPr>
            <a:lvl7pPr marL="1319212" indent="0" algn="l" defTabSz="914400" rtl="0" eaLnBrk="1" latinLnBrk="0" hangingPunct="1">
              <a:lnSpc>
                <a:spcPct val="100000"/>
              </a:lnSpc>
              <a:spcBef>
                <a:spcPts val="500"/>
              </a:spcBef>
              <a:buClr>
                <a:schemeClr val="tx1"/>
              </a:buClr>
              <a:buFont typeface="Arial" panose="020B0604020202020204" pitchFamily="34" charset="0"/>
              <a:buNone/>
              <a:tabLst/>
              <a:defRPr lang="en-US" sz="1600" b="0" i="0" kern="1200" dirty="0">
                <a:solidFill>
                  <a:schemeClr val="tx1"/>
                </a:solidFill>
                <a:latin typeface="Avenir Next LT Pro" panose="020B0504020202020204" pitchFamily="34" charset="77"/>
                <a:ea typeface="+mn-ea"/>
                <a:cs typeface="+mn-cs"/>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10" name="Content Placeholder 3">
            <a:extLst>
              <a:ext uri="{FF2B5EF4-FFF2-40B4-BE49-F238E27FC236}">
                <a16:creationId xmlns:a16="http://schemas.microsoft.com/office/drawing/2014/main" id="{45B16D2A-A0C8-844F-87B8-96CDB129B00B}"/>
              </a:ext>
            </a:extLst>
          </p:cNvPr>
          <p:cNvSpPr>
            <a:spLocks noGrp="1"/>
          </p:cNvSpPr>
          <p:nvPr>
            <p:ph sz="quarter" idx="21" hasCustomPrompt="1"/>
          </p:nvPr>
        </p:nvSpPr>
        <p:spPr>
          <a:xfrm>
            <a:off x="515234" y="3700403"/>
            <a:ext cx="5509105" cy="26991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12" name="Content Placeholder 3">
            <a:extLst>
              <a:ext uri="{FF2B5EF4-FFF2-40B4-BE49-F238E27FC236}">
                <a16:creationId xmlns:a16="http://schemas.microsoft.com/office/drawing/2014/main" id="{97407B31-AC2E-4B43-8FC2-574D19587ECB}"/>
              </a:ext>
            </a:extLst>
          </p:cNvPr>
          <p:cNvSpPr>
            <a:spLocks noGrp="1"/>
          </p:cNvSpPr>
          <p:nvPr>
            <p:ph sz="quarter" idx="22" hasCustomPrompt="1"/>
          </p:nvPr>
        </p:nvSpPr>
        <p:spPr>
          <a:xfrm>
            <a:off x="6375798" y="3697090"/>
            <a:ext cx="5513832" cy="26991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13" name="Content Placeholder 3">
            <a:extLst>
              <a:ext uri="{FF2B5EF4-FFF2-40B4-BE49-F238E27FC236}">
                <a16:creationId xmlns:a16="http://schemas.microsoft.com/office/drawing/2014/main" id="{1EA69F09-76B6-8E45-AD70-9EC8F5282AAF}"/>
              </a:ext>
            </a:extLst>
          </p:cNvPr>
          <p:cNvSpPr>
            <a:spLocks noGrp="1"/>
          </p:cNvSpPr>
          <p:nvPr>
            <p:ph sz="quarter" idx="23" hasCustomPrompt="1"/>
          </p:nvPr>
        </p:nvSpPr>
        <p:spPr>
          <a:xfrm>
            <a:off x="6375798" y="838200"/>
            <a:ext cx="5513832" cy="26991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4" name="Title 3">
            <a:extLst>
              <a:ext uri="{FF2B5EF4-FFF2-40B4-BE49-F238E27FC236}">
                <a16:creationId xmlns:a16="http://schemas.microsoft.com/office/drawing/2014/main" id="{235D222F-F6BA-A14D-BA77-AFA59A6E0D9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766FB8E-3FDE-C949-A605-AC0B9496F4EE}"/>
              </a:ext>
            </a:extLst>
          </p:cNvPr>
          <p:cNvSpPr>
            <a:spLocks noGrp="1"/>
          </p:cNvSpPr>
          <p:nvPr>
            <p:ph type="ftr" sz="quarter" idx="24"/>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2804682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ix Boxes">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097BCD12-B8C3-F743-9BAD-B25362EBA5DA}"/>
              </a:ext>
            </a:extLst>
          </p:cNvPr>
          <p:cNvSpPr>
            <a:spLocks noGrp="1"/>
          </p:cNvSpPr>
          <p:nvPr>
            <p:ph sz="quarter" idx="28" hasCustomPrompt="1"/>
          </p:nvPr>
        </p:nvSpPr>
        <p:spPr>
          <a:xfrm>
            <a:off x="515235" y="840335"/>
            <a:ext cx="3674202"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15" name="Content Placeholder 3">
            <a:extLst>
              <a:ext uri="{FF2B5EF4-FFF2-40B4-BE49-F238E27FC236}">
                <a16:creationId xmlns:a16="http://schemas.microsoft.com/office/drawing/2014/main" id="{9861D2A0-4B56-7D49-A85B-AFF57062F778}"/>
              </a:ext>
            </a:extLst>
          </p:cNvPr>
          <p:cNvSpPr>
            <a:spLocks noGrp="1"/>
          </p:cNvSpPr>
          <p:nvPr>
            <p:ph sz="quarter" idx="30" hasCustomPrompt="1"/>
          </p:nvPr>
        </p:nvSpPr>
        <p:spPr>
          <a:xfrm>
            <a:off x="4367049" y="840335"/>
            <a:ext cx="3674202"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16" name="Content Placeholder 3">
            <a:extLst>
              <a:ext uri="{FF2B5EF4-FFF2-40B4-BE49-F238E27FC236}">
                <a16:creationId xmlns:a16="http://schemas.microsoft.com/office/drawing/2014/main" id="{F5CF6E65-A2F2-5340-8C21-75381D40DB25}"/>
              </a:ext>
            </a:extLst>
          </p:cNvPr>
          <p:cNvSpPr>
            <a:spLocks noGrp="1"/>
          </p:cNvSpPr>
          <p:nvPr>
            <p:ph sz="quarter" idx="31" hasCustomPrompt="1"/>
          </p:nvPr>
        </p:nvSpPr>
        <p:spPr>
          <a:xfrm>
            <a:off x="8218863" y="840335"/>
            <a:ext cx="3675888"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17" name="Content Placeholder 3">
            <a:extLst>
              <a:ext uri="{FF2B5EF4-FFF2-40B4-BE49-F238E27FC236}">
                <a16:creationId xmlns:a16="http://schemas.microsoft.com/office/drawing/2014/main" id="{FB504360-2326-714E-9D04-6E8E527D6AB6}"/>
              </a:ext>
            </a:extLst>
          </p:cNvPr>
          <p:cNvSpPr>
            <a:spLocks noGrp="1"/>
          </p:cNvSpPr>
          <p:nvPr>
            <p:ph sz="quarter" idx="32" hasCustomPrompt="1"/>
          </p:nvPr>
        </p:nvSpPr>
        <p:spPr>
          <a:xfrm>
            <a:off x="8218863" y="3693258"/>
            <a:ext cx="3675888"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19" name="Content Placeholder 3">
            <a:extLst>
              <a:ext uri="{FF2B5EF4-FFF2-40B4-BE49-F238E27FC236}">
                <a16:creationId xmlns:a16="http://schemas.microsoft.com/office/drawing/2014/main" id="{4EBE81C6-42FE-3D43-A4B6-73E4198F2229}"/>
              </a:ext>
            </a:extLst>
          </p:cNvPr>
          <p:cNvSpPr>
            <a:spLocks noGrp="1"/>
          </p:cNvSpPr>
          <p:nvPr>
            <p:ph sz="quarter" idx="33" hasCustomPrompt="1"/>
          </p:nvPr>
        </p:nvSpPr>
        <p:spPr>
          <a:xfrm>
            <a:off x="4367049" y="3693258"/>
            <a:ext cx="3674202"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20" name="Content Placeholder 3">
            <a:extLst>
              <a:ext uri="{FF2B5EF4-FFF2-40B4-BE49-F238E27FC236}">
                <a16:creationId xmlns:a16="http://schemas.microsoft.com/office/drawing/2014/main" id="{67463F27-2631-8D4C-ABA4-799BC3D229E6}"/>
              </a:ext>
            </a:extLst>
          </p:cNvPr>
          <p:cNvSpPr>
            <a:spLocks noGrp="1"/>
          </p:cNvSpPr>
          <p:nvPr>
            <p:ph sz="quarter" idx="34" hasCustomPrompt="1"/>
          </p:nvPr>
        </p:nvSpPr>
        <p:spPr>
          <a:xfrm>
            <a:off x="515235" y="3693258"/>
            <a:ext cx="3674202"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6E6CB669-43C6-8748-8E85-5550A00473C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A3C1C3-971D-8141-9D1B-0805F3491BDD}"/>
              </a:ext>
            </a:extLst>
          </p:cNvPr>
          <p:cNvSpPr>
            <a:spLocks noGrp="1"/>
          </p:cNvSpPr>
          <p:nvPr>
            <p:ph type="ftr" sz="quarter" idx="35"/>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1132488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E3855E-5E39-EE45-B245-416BCA0D8BF9}"/>
              </a:ext>
            </a:extLst>
          </p:cNvPr>
          <p:cNvSpPr>
            <a:spLocks noGrp="1"/>
          </p:cNvSpPr>
          <p:nvPr>
            <p:ph idx="1" hasCustomPrompt="1"/>
          </p:nvPr>
        </p:nvSpPr>
        <p:spPr>
          <a:xfrm>
            <a:off x="515234" y="1152939"/>
            <a:ext cx="11375136" cy="5362161"/>
          </a:xfrm>
          <a:prstGeom prst="rect">
            <a:avLst/>
          </a:prstGeom>
          <a:ln w="6350">
            <a:no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0D84071-D3C5-F340-BEE6-075E093B3E1B}"/>
              </a:ext>
            </a:extLst>
          </p:cNvPr>
          <p:cNvSpPr>
            <a:spLocks noGrp="1"/>
          </p:cNvSpPr>
          <p:nvPr>
            <p:ph type="title"/>
          </p:nvPr>
        </p:nvSpPr>
        <p:spPr>
          <a:xfrm>
            <a:off x="515234" y="203419"/>
            <a:ext cx="11373817" cy="466344"/>
          </a:xfrm>
        </p:spPr>
        <p:txBody>
          <a:bodyPr/>
          <a:lstStyle/>
          <a:p>
            <a:r>
              <a:rPr lang="en-US"/>
              <a:t>Click to edit Master title style</a:t>
            </a:r>
          </a:p>
        </p:txBody>
      </p:sp>
      <p:sp>
        <p:nvSpPr>
          <p:cNvPr id="7" name="Text Placeholder 4">
            <a:extLst>
              <a:ext uri="{FF2B5EF4-FFF2-40B4-BE49-F238E27FC236}">
                <a16:creationId xmlns:a16="http://schemas.microsoft.com/office/drawing/2014/main" id="{98320C07-9D13-F449-B774-0EE532E332B5}"/>
              </a:ext>
            </a:extLst>
          </p:cNvPr>
          <p:cNvSpPr>
            <a:spLocks noGrp="1"/>
          </p:cNvSpPr>
          <p:nvPr>
            <p:ph type="body" sz="quarter" idx="10" hasCustomPrompt="1"/>
          </p:nvPr>
        </p:nvSpPr>
        <p:spPr>
          <a:xfrm>
            <a:off x="515234" y="695124"/>
            <a:ext cx="11375136" cy="256032"/>
          </a:xfrm>
          <a:prstGeom prst="rect">
            <a:avLst/>
          </a:prstGeom>
        </p:spPr>
        <p:txBody>
          <a:bodyPr anchor="ctr">
            <a:noAutofit/>
          </a:bodyPr>
          <a:lstStyle>
            <a:lvl1pPr marL="0" indent="0">
              <a:buNone/>
              <a:defRPr sz="1600" b="0" i="0" baseline="0">
                <a:solidFill>
                  <a:schemeClr val="accent1"/>
                </a:solidFill>
              </a:defRPr>
            </a:lvl1pPr>
          </a:lstStyle>
          <a:p>
            <a:pPr lvl="0"/>
            <a:r>
              <a:rPr lang="en-US"/>
              <a:t>Click to edit master text styles</a:t>
            </a:r>
          </a:p>
        </p:txBody>
      </p:sp>
      <p:sp>
        <p:nvSpPr>
          <p:cNvPr id="5" name="Footer Placeholder 4">
            <a:extLst>
              <a:ext uri="{FF2B5EF4-FFF2-40B4-BE49-F238E27FC236}">
                <a16:creationId xmlns:a16="http://schemas.microsoft.com/office/drawing/2014/main" id="{9096BD13-7B6D-454D-BF8C-D75603F28423}"/>
              </a:ext>
            </a:extLst>
          </p:cNvPr>
          <p:cNvSpPr>
            <a:spLocks noGrp="1"/>
          </p:cNvSpPr>
          <p:nvPr>
            <p:ph type="ftr" sz="quarter" idx="11"/>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1107357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and Subhea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5DE5F3-141D-3242-9315-00C5BA9B090C}"/>
              </a:ext>
            </a:extLst>
          </p:cNvPr>
          <p:cNvSpPr>
            <a:spLocks noGrp="1"/>
          </p:cNvSpPr>
          <p:nvPr>
            <p:ph type="title"/>
          </p:nvPr>
        </p:nvSpPr>
        <p:spPr>
          <a:xfrm>
            <a:off x="515234" y="203419"/>
            <a:ext cx="11373817" cy="466344"/>
          </a:xfrm>
        </p:spPr>
        <p:txBody>
          <a:bodyPr/>
          <a:lstStyle/>
          <a:p>
            <a:r>
              <a:rPr lang="en-US"/>
              <a:t>Click to edit Master title style</a:t>
            </a:r>
          </a:p>
        </p:txBody>
      </p:sp>
      <p:sp>
        <p:nvSpPr>
          <p:cNvPr id="7" name="Text Placeholder 4">
            <a:extLst>
              <a:ext uri="{FF2B5EF4-FFF2-40B4-BE49-F238E27FC236}">
                <a16:creationId xmlns:a16="http://schemas.microsoft.com/office/drawing/2014/main" id="{8D095821-78CF-8042-81BF-F7A65709B0B9}"/>
              </a:ext>
            </a:extLst>
          </p:cNvPr>
          <p:cNvSpPr>
            <a:spLocks noGrp="1"/>
          </p:cNvSpPr>
          <p:nvPr>
            <p:ph type="body" sz="quarter" idx="10" hasCustomPrompt="1"/>
          </p:nvPr>
        </p:nvSpPr>
        <p:spPr>
          <a:xfrm>
            <a:off x="515234" y="695124"/>
            <a:ext cx="11375136" cy="256032"/>
          </a:xfrm>
          <a:prstGeom prst="rect">
            <a:avLst/>
          </a:prstGeom>
        </p:spPr>
        <p:txBody>
          <a:bodyPr anchor="ctr">
            <a:noAutofit/>
          </a:bodyPr>
          <a:lstStyle>
            <a:lvl1pPr marL="0" indent="0">
              <a:buNone/>
              <a:defRPr sz="1600" b="0" i="0" baseline="0">
                <a:solidFill>
                  <a:schemeClr val="accent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5B63BB7-94AE-EB44-8E8B-3BBCEC7761AF}"/>
              </a:ext>
            </a:extLst>
          </p:cNvPr>
          <p:cNvSpPr>
            <a:spLocks noGrp="1"/>
          </p:cNvSpPr>
          <p:nvPr>
            <p:ph type="ftr" sz="quarter" idx="11"/>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7966807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head and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A2EE5-AA11-A744-8B65-C7CE2855BEE8}"/>
              </a:ext>
            </a:extLst>
          </p:cNvPr>
          <p:cNvSpPr>
            <a:spLocks noGrp="1"/>
          </p:cNvSpPr>
          <p:nvPr>
            <p:ph sz="quarter" idx="14" hasCustomPrompt="1"/>
          </p:nvPr>
        </p:nvSpPr>
        <p:spPr>
          <a:xfrm>
            <a:off x="515234" y="1142547"/>
            <a:ext cx="5571141" cy="5394960"/>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DF5BA4A8-14AF-E542-8436-09B4B5E70D4B}"/>
              </a:ext>
            </a:extLst>
          </p:cNvPr>
          <p:cNvSpPr>
            <a:spLocks noGrp="1"/>
          </p:cNvSpPr>
          <p:nvPr>
            <p:ph sz="quarter" idx="16" hasCustomPrompt="1"/>
          </p:nvPr>
        </p:nvSpPr>
        <p:spPr>
          <a:xfrm>
            <a:off x="6316059" y="1142547"/>
            <a:ext cx="5571141" cy="5394960"/>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4332E8F7-D97E-3441-90F0-D923ED5FBD2C}"/>
              </a:ext>
            </a:extLst>
          </p:cNvPr>
          <p:cNvSpPr>
            <a:spLocks noGrp="1"/>
          </p:cNvSpPr>
          <p:nvPr>
            <p:ph type="title"/>
          </p:nvPr>
        </p:nvSpPr>
        <p:spPr/>
        <p:txBody>
          <a:bodyPr/>
          <a:lstStyle/>
          <a:p>
            <a:r>
              <a:rPr lang="en-US"/>
              <a:t>Click to edit Master title style</a:t>
            </a:r>
          </a:p>
        </p:txBody>
      </p:sp>
      <p:sp>
        <p:nvSpPr>
          <p:cNvPr id="8" name="Text Placeholder 4">
            <a:extLst>
              <a:ext uri="{FF2B5EF4-FFF2-40B4-BE49-F238E27FC236}">
                <a16:creationId xmlns:a16="http://schemas.microsoft.com/office/drawing/2014/main" id="{EEA195D4-FE7A-CA45-BA4A-A42C37B76362}"/>
              </a:ext>
            </a:extLst>
          </p:cNvPr>
          <p:cNvSpPr>
            <a:spLocks noGrp="1"/>
          </p:cNvSpPr>
          <p:nvPr>
            <p:ph type="body" sz="quarter" idx="10" hasCustomPrompt="1"/>
          </p:nvPr>
        </p:nvSpPr>
        <p:spPr>
          <a:xfrm>
            <a:off x="515234" y="695124"/>
            <a:ext cx="11375136" cy="256032"/>
          </a:xfrm>
          <a:prstGeom prst="rect">
            <a:avLst/>
          </a:prstGeom>
        </p:spPr>
        <p:txBody>
          <a:bodyPr anchor="ctr">
            <a:noAutofit/>
          </a:bodyPr>
          <a:lstStyle>
            <a:lvl1pPr marL="0" indent="0">
              <a:buNone/>
              <a:defRPr sz="1600" b="0" i="0" baseline="0">
                <a:solidFill>
                  <a:schemeClr val="accent1"/>
                </a:solidFill>
              </a:defRPr>
            </a:lvl1pPr>
          </a:lstStyle>
          <a:p>
            <a:pPr lvl="0"/>
            <a:r>
              <a:rPr lang="en-US"/>
              <a:t>Click to edit master text styles</a:t>
            </a:r>
          </a:p>
        </p:txBody>
      </p:sp>
      <p:sp>
        <p:nvSpPr>
          <p:cNvPr id="4" name="Footer Placeholder 3">
            <a:extLst>
              <a:ext uri="{FF2B5EF4-FFF2-40B4-BE49-F238E27FC236}">
                <a16:creationId xmlns:a16="http://schemas.microsoft.com/office/drawing/2014/main" id="{E694AD06-4140-934D-9142-62403C6BCDC7}"/>
              </a:ext>
            </a:extLst>
          </p:cNvPr>
          <p:cNvSpPr>
            <a:spLocks noGrp="1"/>
          </p:cNvSpPr>
          <p:nvPr>
            <p:ph type="ftr" sz="quarter" idx="17"/>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2501512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head and Three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E36044-7C2B-B643-966F-E7034CE2B2D4}"/>
              </a:ext>
            </a:extLst>
          </p:cNvPr>
          <p:cNvSpPr>
            <a:spLocks noGrp="1"/>
          </p:cNvSpPr>
          <p:nvPr>
            <p:ph sz="quarter" idx="13" hasCustomPrompt="1"/>
          </p:nvPr>
        </p:nvSpPr>
        <p:spPr>
          <a:xfrm>
            <a:off x="515234" y="1143001"/>
            <a:ext cx="3566160" cy="5385034"/>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79CC0656-F157-7D4F-AAC4-0D04047D5404}"/>
              </a:ext>
            </a:extLst>
          </p:cNvPr>
          <p:cNvSpPr>
            <a:spLocks noGrp="1"/>
          </p:cNvSpPr>
          <p:nvPr>
            <p:ph sz="quarter" idx="16" hasCustomPrompt="1"/>
          </p:nvPr>
        </p:nvSpPr>
        <p:spPr>
          <a:xfrm>
            <a:off x="4419282" y="1143001"/>
            <a:ext cx="3562658" cy="5385034"/>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6CCCD39E-257E-6645-A0CD-D0B2E679F706}"/>
              </a:ext>
            </a:extLst>
          </p:cNvPr>
          <p:cNvSpPr>
            <a:spLocks noGrp="1"/>
          </p:cNvSpPr>
          <p:nvPr>
            <p:ph sz="quarter" idx="17" hasCustomPrompt="1"/>
          </p:nvPr>
        </p:nvSpPr>
        <p:spPr>
          <a:xfrm>
            <a:off x="8319828" y="1143001"/>
            <a:ext cx="3562658" cy="5385034"/>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FA852F82-68DB-2744-A04D-B22C0B833337}"/>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EC35E795-3EED-FA48-819B-1FBD437208DD}"/>
              </a:ext>
            </a:extLst>
          </p:cNvPr>
          <p:cNvSpPr>
            <a:spLocks noGrp="1"/>
          </p:cNvSpPr>
          <p:nvPr>
            <p:ph type="body" sz="quarter" idx="10" hasCustomPrompt="1"/>
          </p:nvPr>
        </p:nvSpPr>
        <p:spPr>
          <a:xfrm>
            <a:off x="515234" y="695124"/>
            <a:ext cx="11375136" cy="256032"/>
          </a:xfrm>
          <a:prstGeom prst="rect">
            <a:avLst/>
          </a:prstGeom>
        </p:spPr>
        <p:txBody>
          <a:bodyPr anchor="ctr">
            <a:noAutofit/>
          </a:bodyPr>
          <a:lstStyle>
            <a:lvl1pPr marL="0" indent="0">
              <a:buNone/>
              <a:defRPr sz="1600" b="0" i="0" baseline="0">
                <a:solidFill>
                  <a:schemeClr val="accent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AB433616-7B0D-6A49-8CDA-62F9634C2AED}"/>
              </a:ext>
            </a:extLst>
          </p:cNvPr>
          <p:cNvSpPr>
            <a:spLocks noGrp="1"/>
          </p:cNvSpPr>
          <p:nvPr>
            <p:ph type="ftr" sz="quarter" idx="18"/>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25735930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head and Four Boxes ">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12B6F426-3EFE-8445-A0B3-0215317FA600}"/>
              </a:ext>
            </a:extLst>
          </p:cNvPr>
          <p:cNvSpPr>
            <a:spLocks noGrp="1"/>
          </p:cNvSpPr>
          <p:nvPr>
            <p:ph sz="quarter" idx="28" hasCustomPrompt="1"/>
          </p:nvPr>
        </p:nvSpPr>
        <p:spPr>
          <a:xfrm>
            <a:off x="6373325" y="1151201"/>
            <a:ext cx="5525450" cy="256991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6E11AEE6-E268-E64D-904E-43E8F8FE4FFC}"/>
              </a:ext>
            </a:extLst>
          </p:cNvPr>
          <p:cNvSpPr>
            <a:spLocks noGrp="1"/>
          </p:cNvSpPr>
          <p:nvPr>
            <p:ph sz="quarter" idx="29" hasCustomPrompt="1"/>
          </p:nvPr>
        </p:nvSpPr>
        <p:spPr>
          <a:xfrm>
            <a:off x="6373325" y="3873520"/>
            <a:ext cx="5525450" cy="256991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71CCE25-5282-7B47-9188-89C6B2566727}"/>
              </a:ext>
            </a:extLst>
          </p:cNvPr>
          <p:cNvSpPr>
            <a:spLocks noGrp="1"/>
          </p:cNvSpPr>
          <p:nvPr>
            <p:ph sz="quarter" idx="30" hasCustomPrompt="1"/>
          </p:nvPr>
        </p:nvSpPr>
        <p:spPr>
          <a:xfrm>
            <a:off x="515234" y="3873520"/>
            <a:ext cx="5525450" cy="256991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B4B6E9AA-D526-B444-9B7B-6D0FE3B16FBB}"/>
              </a:ext>
            </a:extLst>
          </p:cNvPr>
          <p:cNvSpPr>
            <a:spLocks noGrp="1"/>
          </p:cNvSpPr>
          <p:nvPr>
            <p:ph sz="quarter" idx="31" hasCustomPrompt="1"/>
          </p:nvPr>
        </p:nvSpPr>
        <p:spPr>
          <a:xfrm>
            <a:off x="515234" y="1151201"/>
            <a:ext cx="5525450" cy="256991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FCFB29A-6EE0-204B-ADCA-04A5A98B9304}"/>
              </a:ext>
            </a:extLst>
          </p:cNvPr>
          <p:cNvSpPr>
            <a:spLocks noGrp="1"/>
          </p:cNvSpPr>
          <p:nvPr>
            <p:ph type="title"/>
          </p:nvPr>
        </p:nvSpPr>
        <p:spPr/>
        <p:txBody>
          <a:bodyPr/>
          <a:lstStyle/>
          <a:p>
            <a:r>
              <a:rPr lang="en-US"/>
              <a:t>Click to edit Master title style</a:t>
            </a:r>
          </a:p>
        </p:txBody>
      </p:sp>
      <p:sp>
        <p:nvSpPr>
          <p:cNvPr id="9" name="Text Placeholder 4">
            <a:extLst>
              <a:ext uri="{FF2B5EF4-FFF2-40B4-BE49-F238E27FC236}">
                <a16:creationId xmlns:a16="http://schemas.microsoft.com/office/drawing/2014/main" id="{9525E51C-EBB8-CC46-A400-D9C177A9B0F7}"/>
              </a:ext>
            </a:extLst>
          </p:cNvPr>
          <p:cNvSpPr>
            <a:spLocks noGrp="1"/>
          </p:cNvSpPr>
          <p:nvPr>
            <p:ph type="body" sz="quarter" idx="10" hasCustomPrompt="1"/>
          </p:nvPr>
        </p:nvSpPr>
        <p:spPr>
          <a:xfrm>
            <a:off x="515234" y="695124"/>
            <a:ext cx="11375136" cy="256032"/>
          </a:xfrm>
          <a:prstGeom prst="rect">
            <a:avLst/>
          </a:prstGeom>
        </p:spPr>
        <p:txBody>
          <a:bodyPr anchor="ctr">
            <a:noAutofit/>
          </a:bodyPr>
          <a:lstStyle>
            <a:lvl1pPr marL="0" indent="0">
              <a:buNone/>
              <a:defRPr sz="1600" b="0" i="0" baseline="0">
                <a:solidFill>
                  <a:schemeClr val="accent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7A1E6E92-3721-584B-8D6F-638A3BEADDD9}"/>
              </a:ext>
            </a:extLst>
          </p:cNvPr>
          <p:cNvSpPr>
            <a:spLocks noGrp="1"/>
          </p:cNvSpPr>
          <p:nvPr>
            <p:ph type="ftr" sz="quarter" idx="32"/>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15126102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head and Six Boxes">
    <p:spTree>
      <p:nvGrpSpPr>
        <p:cNvPr id="1" name=""/>
        <p:cNvGrpSpPr/>
        <p:nvPr/>
      </p:nvGrpSpPr>
      <p:grpSpPr>
        <a:xfrm>
          <a:off x="0" y="0"/>
          <a:ext cx="0" cy="0"/>
          <a:chOff x="0" y="0"/>
          <a:chExt cx="0" cy="0"/>
        </a:xfrm>
      </p:grpSpPr>
      <p:sp>
        <p:nvSpPr>
          <p:cNvPr id="17" name="Content Placeholder 3">
            <a:extLst>
              <a:ext uri="{FF2B5EF4-FFF2-40B4-BE49-F238E27FC236}">
                <a16:creationId xmlns:a16="http://schemas.microsoft.com/office/drawing/2014/main" id="{DCF45D25-86EE-A641-87B7-2C45AFBF42BA}"/>
              </a:ext>
            </a:extLst>
          </p:cNvPr>
          <p:cNvSpPr>
            <a:spLocks noGrp="1"/>
          </p:cNvSpPr>
          <p:nvPr>
            <p:ph sz="quarter" idx="35" hasCustomPrompt="1"/>
          </p:nvPr>
        </p:nvSpPr>
        <p:spPr>
          <a:xfrm>
            <a:off x="515234" y="1146292"/>
            <a:ext cx="3611906" cy="254995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vl6pPr marL="2286000" indent="0">
              <a:buNone/>
              <a:defRPr/>
            </a:lvl6pPr>
          </a:lstStyle>
          <a:p>
            <a:pPr lvl="0"/>
            <a:r>
              <a:rPr lang="en-US"/>
              <a:t>Click to edit master text styles</a:t>
            </a:r>
          </a:p>
          <a:p>
            <a:pPr lvl="1"/>
            <a:r>
              <a:rPr lang="en-US"/>
              <a:t>Second level</a:t>
            </a:r>
          </a:p>
        </p:txBody>
      </p:sp>
      <p:sp>
        <p:nvSpPr>
          <p:cNvPr id="18" name="Content Placeholder 3">
            <a:extLst>
              <a:ext uri="{FF2B5EF4-FFF2-40B4-BE49-F238E27FC236}">
                <a16:creationId xmlns:a16="http://schemas.microsoft.com/office/drawing/2014/main" id="{3DA5B502-B0EF-A341-8F70-08154D64CC0C}"/>
              </a:ext>
            </a:extLst>
          </p:cNvPr>
          <p:cNvSpPr>
            <a:spLocks noGrp="1"/>
          </p:cNvSpPr>
          <p:nvPr>
            <p:ph sz="quarter" idx="36" hasCustomPrompt="1"/>
          </p:nvPr>
        </p:nvSpPr>
        <p:spPr>
          <a:xfrm>
            <a:off x="515234" y="3884501"/>
            <a:ext cx="3611906" cy="254995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19" name="Content Placeholder 3">
            <a:extLst>
              <a:ext uri="{FF2B5EF4-FFF2-40B4-BE49-F238E27FC236}">
                <a16:creationId xmlns:a16="http://schemas.microsoft.com/office/drawing/2014/main" id="{CCBEC245-C033-D84D-9387-E94D2D96CA19}"/>
              </a:ext>
            </a:extLst>
          </p:cNvPr>
          <p:cNvSpPr>
            <a:spLocks noGrp="1"/>
          </p:cNvSpPr>
          <p:nvPr>
            <p:ph sz="quarter" idx="37" hasCustomPrompt="1"/>
          </p:nvPr>
        </p:nvSpPr>
        <p:spPr>
          <a:xfrm>
            <a:off x="8286869" y="1153511"/>
            <a:ext cx="3611906" cy="254995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21" name="Content Placeholder 3">
            <a:extLst>
              <a:ext uri="{FF2B5EF4-FFF2-40B4-BE49-F238E27FC236}">
                <a16:creationId xmlns:a16="http://schemas.microsoft.com/office/drawing/2014/main" id="{0F0A3036-4EDB-0C45-87A0-A02DAC7B2190}"/>
              </a:ext>
            </a:extLst>
          </p:cNvPr>
          <p:cNvSpPr>
            <a:spLocks noGrp="1"/>
          </p:cNvSpPr>
          <p:nvPr>
            <p:ph sz="quarter" idx="38" hasCustomPrompt="1"/>
          </p:nvPr>
        </p:nvSpPr>
        <p:spPr>
          <a:xfrm>
            <a:off x="4401052" y="1153511"/>
            <a:ext cx="3611906" cy="254995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627003E0-C540-BE4B-ADB4-A15B73A551BA}"/>
              </a:ext>
            </a:extLst>
          </p:cNvPr>
          <p:cNvSpPr>
            <a:spLocks noGrp="1"/>
          </p:cNvSpPr>
          <p:nvPr>
            <p:ph sz="quarter" idx="39" hasCustomPrompt="1"/>
          </p:nvPr>
        </p:nvSpPr>
        <p:spPr>
          <a:xfrm>
            <a:off x="4401051" y="3884501"/>
            <a:ext cx="3611906" cy="254995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23" name="Content Placeholder 3">
            <a:extLst>
              <a:ext uri="{FF2B5EF4-FFF2-40B4-BE49-F238E27FC236}">
                <a16:creationId xmlns:a16="http://schemas.microsoft.com/office/drawing/2014/main" id="{A6D426A0-A88B-614C-8CB7-22C96E9F2A0B}"/>
              </a:ext>
            </a:extLst>
          </p:cNvPr>
          <p:cNvSpPr>
            <a:spLocks noGrp="1"/>
          </p:cNvSpPr>
          <p:nvPr>
            <p:ph sz="quarter" idx="40" hasCustomPrompt="1"/>
          </p:nvPr>
        </p:nvSpPr>
        <p:spPr>
          <a:xfrm>
            <a:off x="8286868" y="3884501"/>
            <a:ext cx="3611906" cy="2549959"/>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C98CB4EB-6B83-8C4E-A786-13BBDC634D13}"/>
              </a:ext>
            </a:extLst>
          </p:cNvPr>
          <p:cNvSpPr>
            <a:spLocks noGrp="1"/>
          </p:cNvSpPr>
          <p:nvPr>
            <p:ph type="title"/>
          </p:nvPr>
        </p:nvSpPr>
        <p:spPr/>
        <p:txBody>
          <a:bodyPr/>
          <a:lstStyle/>
          <a:p>
            <a:r>
              <a:rPr lang="en-US"/>
              <a:t>Click to edit Master title style</a:t>
            </a:r>
          </a:p>
        </p:txBody>
      </p:sp>
      <p:sp>
        <p:nvSpPr>
          <p:cNvPr id="11" name="Text Placeholder 4">
            <a:extLst>
              <a:ext uri="{FF2B5EF4-FFF2-40B4-BE49-F238E27FC236}">
                <a16:creationId xmlns:a16="http://schemas.microsoft.com/office/drawing/2014/main" id="{C87C8284-026E-B64D-A386-0EAEFBB500B7}"/>
              </a:ext>
            </a:extLst>
          </p:cNvPr>
          <p:cNvSpPr>
            <a:spLocks noGrp="1"/>
          </p:cNvSpPr>
          <p:nvPr>
            <p:ph type="body" sz="quarter" idx="10" hasCustomPrompt="1"/>
          </p:nvPr>
        </p:nvSpPr>
        <p:spPr>
          <a:xfrm>
            <a:off x="515234" y="695124"/>
            <a:ext cx="11375136" cy="256032"/>
          </a:xfrm>
          <a:prstGeom prst="rect">
            <a:avLst/>
          </a:prstGeom>
        </p:spPr>
        <p:txBody>
          <a:bodyPr anchor="ctr">
            <a:noAutofit/>
          </a:bodyPr>
          <a:lstStyle>
            <a:lvl1pPr marL="0" indent="0">
              <a:buNone/>
              <a:defRPr sz="1600" b="0" i="0" baseline="0">
                <a:solidFill>
                  <a:schemeClr val="accent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4FAD632D-B495-5247-A9F6-81C1D97235EB}"/>
              </a:ext>
            </a:extLst>
          </p:cNvPr>
          <p:cNvSpPr>
            <a:spLocks noGrp="1"/>
          </p:cNvSpPr>
          <p:nvPr>
            <p:ph type="ftr" sz="quarter" idx="41"/>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30825837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E3CA1-9EE2-0D43-A8C9-9D2702EE992D}"/>
              </a:ext>
            </a:extLst>
          </p:cNvPr>
          <p:cNvSpPr>
            <a:spLocks noGrp="1"/>
          </p:cNvSpPr>
          <p:nvPr>
            <p:ph type="title" hasCustomPrompt="1"/>
          </p:nvPr>
        </p:nvSpPr>
        <p:spPr>
          <a:xfrm>
            <a:off x="317157" y="3062800"/>
            <a:ext cx="11567160" cy="732400"/>
          </a:xfrm>
          <a:prstGeom prst="rect">
            <a:avLst/>
          </a:prstGeom>
        </p:spPr>
        <p:txBody>
          <a:bodyPr/>
          <a:lstStyle>
            <a:lvl1pPr algn="r">
              <a:defRPr sz="2800"/>
            </a:lvl1pPr>
          </a:lstStyle>
          <a:p>
            <a:r>
              <a:rPr lang="en-US"/>
              <a:t>Click to edit master title style</a:t>
            </a:r>
          </a:p>
        </p:txBody>
      </p:sp>
      <p:sp>
        <p:nvSpPr>
          <p:cNvPr id="3" name="Rectangle 2">
            <a:extLst>
              <a:ext uri="{FF2B5EF4-FFF2-40B4-BE49-F238E27FC236}">
                <a16:creationId xmlns:a16="http://schemas.microsoft.com/office/drawing/2014/main" id="{F26CD91E-6876-624F-AC9F-45D801558FB1}"/>
              </a:ext>
            </a:extLst>
          </p:cNvPr>
          <p:cNvSpPr/>
          <p:nvPr userDrawn="1"/>
        </p:nvSpPr>
        <p:spPr>
          <a:xfrm>
            <a:off x="1" y="0"/>
            <a:ext cx="495775"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1E91E1DB-CDD7-0A4F-AD7B-D7C9378AEB2D}"/>
              </a:ext>
            </a:extLst>
          </p:cNvPr>
          <p:cNvSpPr/>
          <p:nvPr userDrawn="1"/>
        </p:nvSpPr>
        <p:spPr>
          <a:xfrm>
            <a:off x="4801938" y="6473536"/>
            <a:ext cx="7390063" cy="384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extBox 6">
            <a:extLst>
              <a:ext uri="{FF2B5EF4-FFF2-40B4-BE49-F238E27FC236}">
                <a16:creationId xmlns:a16="http://schemas.microsoft.com/office/drawing/2014/main" id="{10C18CE9-1EA5-4043-BE6B-5E542A734AF6}"/>
              </a:ext>
            </a:extLst>
          </p:cNvPr>
          <p:cNvSpPr txBox="1"/>
          <p:nvPr userDrawn="1"/>
        </p:nvSpPr>
        <p:spPr>
          <a:xfrm>
            <a:off x="12567920" y="6217920"/>
            <a:ext cx="0" cy="0"/>
          </a:xfrm>
          <a:prstGeom prst="rect">
            <a:avLst/>
          </a:prstGeom>
          <a:noFill/>
        </p:spPr>
        <p:txBody>
          <a:bodyPr wrap="none" rtlCol="0">
            <a:noAutofit/>
          </a:bodyPr>
          <a:lstStyle/>
          <a:p>
            <a:pPr algn="l">
              <a:spcBef>
                <a:spcPts val="1000"/>
              </a:spcBef>
            </a:pPr>
            <a:endParaRPr lang="en-US" sz="1400" b="0" i="0">
              <a:solidFill>
                <a:srgbClr val="003399"/>
              </a:solidFill>
              <a:latin typeface="Lucida Sans" panose="020B0602030504020204" pitchFamily="34" charset="77"/>
            </a:endParaRPr>
          </a:p>
        </p:txBody>
      </p:sp>
      <p:pic>
        <p:nvPicPr>
          <p:cNvPr id="9" name="Picture 8">
            <a:extLst>
              <a:ext uri="{FF2B5EF4-FFF2-40B4-BE49-F238E27FC236}">
                <a16:creationId xmlns:a16="http://schemas.microsoft.com/office/drawing/2014/main" id="{F5A4B164-6CF2-B545-8E4D-12BCB02B1CF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0716768" y="5736528"/>
            <a:ext cx="1170432" cy="781294"/>
          </a:xfrm>
          <a:prstGeom prst="rect">
            <a:avLst/>
          </a:prstGeom>
          <a:ln w="12700">
            <a:miter lim="400000"/>
          </a:ln>
        </p:spPr>
      </p:pic>
      <p:sp>
        <p:nvSpPr>
          <p:cNvPr id="6" name="Footer Placeholder 5">
            <a:extLst>
              <a:ext uri="{FF2B5EF4-FFF2-40B4-BE49-F238E27FC236}">
                <a16:creationId xmlns:a16="http://schemas.microsoft.com/office/drawing/2014/main" id="{19C085F5-4882-864F-A82D-97A3CDECDE8E}"/>
              </a:ext>
            </a:extLst>
          </p:cNvPr>
          <p:cNvSpPr>
            <a:spLocks noGrp="1"/>
          </p:cNvSpPr>
          <p:nvPr>
            <p:ph type="ftr" sz="quarter" idx="10"/>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474422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Summar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830419-2838-984A-BD8E-062248760313}"/>
              </a:ext>
            </a:extLst>
          </p:cNvPr>
          <p:cNvSpPr/>
          <p:nvPr userDrawn="1"/>
        </p:nvSpPr>
        <p:spPr>
          <a:xfrm>
            <a:off x="2241176" y="1106905"/>
            <a:ext cx="9950824" cy="5374573"/>
          </a:xfrm>
          <a:prstGeom prst="rect">
            <a:avLst/>
          </a:prstGeom>
          <a:solidFill>
            <a:schemeClr val="bg2">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0" i="0">
              <a:latin typeface="Lucida Sans" panose="020B0602030504020204" pitchFamily="34" charset="77"/>
            </a:endParaRPr>
          </a:p>
        </p:txBody>
      </p:sp>
      <p:cxnSp>
        <p:nvCxnSpPr>
          <p:cNvPr id="4" name="Straight Connector 3">
            <a:extLst>
              <a:ext uri="{FF2B5EF4-FFF2-40B4-BE49-F238E27FC236}">
                <a16:creationId xmlns:a16="http://schemas.microsoft.com/office/drawing/2014/main" id="{BE840F97-A08E-774F-8671-FC724A8CCC52}"/>
              </a:ext>
            </a:extLst>
          </p:cNvPr>
          <p:cNvCxnSpPr>
            <a:cxnSpLocks/>
          </p:cNvCxnSpPr>
          <p:nvPr userDrawn="1"/>
        </p:nvCxnSpPr>
        <p:spPr>
          <a:xfrm>
            <a:off x="0" y="1098884"/>
            <a:ext cx="1219200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5" name="Straight Connector 4">
            <a:extLst>
              <a:ext uri="{FF2B5EF4-FFF2-40B4-BE49-F238E27FC236}">
                <a16:creationId xmlns:a16="http://schemas.microsoft.com/office/drawing/2014/main" id="{B85BFA56-74B9-5548-9236-61706DCF1819}"/>
              </a:ext>
            </a:extLst>
          </p:cNvPr>
          <p:cNvCxnSpPr>
            <a:cxnSpLocks/>
          </p:cNvCxnSpPr>
          <p:nvPr userDrawn="1"/>
        </p:nvCxnSpPr>
        <p:spPr>
          <a:xfrm>
            <a:off x="0" y="2444458"/>
            <a:ext cx="1219200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6" name="Straight Connector 5">
            <a:extLst>
              <a:ext uri="{FF2B5EF4-FFF2-40B4-BE49-F238E27FC236}">
                <a16:creationId xmlns:a16="http://schemas.microsoft.com/office/drawing/2014/main" id="{FB080BB1-A8FF-814C-8357-4681FC385660}"/>
              </a:ext>
            </a:extLst>
          </p:cNvPr>
          <p:cNvCxnSpPr>
            <a:cxnSpLocks/>
          </p:cNvCxnSpPr>
          <p:nvPr userDrawn="1"/>
        </p:nvCxnSpPr>
        <p:spPr>
          <a:xfrm>
            <a:off x="0" y="3790032"/>
            <a:ext cx="1219200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7" name="Straight Connector 6">
            <a:extLst>
              <a:ext uri="{FF2B5EF4-FFF2-40B4-BE49-F238E27FC236}">
                <a16:creationId xmlns:a16="http://schemas.microsoft.com/office/drawing/2014/main" id="{944CEB76-E15F-5145-96BD-78F9F270C88C}"/>
              </a:ext>
            </a:extLst>
          </p:cNvPr>
          <p:cNvCxnSpPr>
            <a:cxnSpLocks/>
          </p:cNvCxnSpPr>
          <p:nvPr userDrawn="1"/>
        </p:nvCxnSpPr>
        <p:spPr>
          <a:xfrm>
            <a:off x="0" y="6481181"/>
            <a:ext cx="1219200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8" name="TextBox 7">
            <a:extLst>
              <a:ext uri="{FF2B5EF4-FFF2-40B4-BE49-F238E27FC236}">
                <a16:creationId xmlns:a16="http://schemas.microsoft.com/office/drawing/2014/main" id="{4203A02C-CAEC-2245-B0C7-2B8F64A4AA48}"/>
              </a:ext>
            </a:extLst>
          </p:cNvPr>
          <p:cNvSpPr txBox="1"/>
          <p:nvPr userDrawn="1"/>
        </p:nvSpPr>
        <p:spPr>
          <a:xfrm>
            <a:off x="238172" y="832061"/>
            <a:ext cx="1625600" cy="180982"/>
          </a:xfrm>
          <a:prstGeom prst="rect">
            <a:avLst/>
          </a:prstGeom>
          <a:noFill/>
        </p:spPr>
        <p:txBody>
          <a:bodyPr wrap="square" lIns="0" tIns="0" rIns="0" bIns="0" rtlCol="0">
            <a:noAutofit/>
          </a:bodyPr>
          <a:lstStyle/>
          <a:p>
            <a:pPr marL="0" indent="0" algn="ctr">
              <a:spcAft>
                <a:spcPts val="100"/>
              </a:spcAft>
              <a:buFont typeface="Arial"/>
              <a:buNone/>
            </a:pPr>
            <a:r>
              <a:rPr lang="en-US" sz="1600" b="0" i="0">
                <a:solidFill>
                  <a:schemeClr val="accent1"/>
                </a:solidFill>
                <a:latin typeface="Avenir Next LT Pro" panose="020B0504020202020204" pitchFamily="34" charset="77"/>
              </a:rPr>
              <a:t>Client</a:t>
            </a:r>
          </a:p>
        </p:txBody>
      </p:sp>
      <p:sp>
        <p:nvSpPr>
          <p:cNvPr id="9" name="TextBox 8">
            <a:extLst>
              <a:ext uri="{FF2B5EF4-FFF2-40B4-BE49-F238E27FC236}">
                <a16:creationId xmlns:a16="http://schemas.microsoft.com/office/drawing/2014/main" id="{C5A55B6A-E113-B74C-B278-9DA0966EA796}"/>
              </a:ext>
            </a:extLst>
          </p:cNvPr>
          <p:cNvSpPr txBox="1"/>
          <p:nvPr userDrawn="1"/>
        </p:nvSpPr>
        <p:spPr>
          <a:xfrm>
            <a:off x="2703583" y="832061"/>
            <a:ext cx="1625600" cy="180982"/>
          </a:xfrm>
          <a:prstGeom prst="rect">
            <a:avLst/>
          </a:prstGeom>
          <a:noFill/>
        </p:spPr>
        <p:txBody>
          <a:bodyPr wrap="square" lIns="0" tIns="0" rIns="0" bIns="0" rtlCol="0">
            <a:noAutofit/>
          </a:bodyPr>
          <a:lstStyle/>
          <a:p>
            <a:pPr marL="0" indent="0" algn="ctr">
              <a:spcAft>
                <a:spcPts val="100"/>
              </a:spcAft>
              <a:buFont typeface="Arial"/>
              <a:buNone/>
            </a:pPr>
            <a:r>
              <a:rPr lang="en-US" sz="1600" b="0" i="0">
                <a:solidFill>
                  <a:schemeClr val="accent1"/>
                </a:solidFill>
                <a:latin typeface="Avenir Next LT Pro" panose="020B0504020202020204" pitchFamily="34" charset="77"/>
              </a:rPr>
              <a:t>SSA Case Study</a:t>
            </a:r>
          </a:p>
        </p:txBody>
      </p:sp>
      <p:sp>
        <p:nvSpPr>
          <p:cNvPr id="10" name="TextBox 9">
            <a:extLst>
              <a:ext uri="{FF2B5EF4-FFF2-40B4-BE49-F238E27FC236}">
                <a16:creationId xmlns:a16="http://schemas.microsoft.com/office/drawing/2014/main" id="{FB99891E-BC9A-A94E-8EFA-4D9407A04998}"/>
              </a:ext>
            </a:extLst>
          </p:cNvPr>
          <p:cNvSpPr txBox="1"/>
          <p:nvPr userDrawn="1"/>
        </p:nvSpPr>
        <p:spPr>
          <a:xfrm>
            <a:off x="7630037" y="832260"/>
            <a:ext cx="1996775" cy="180783"/>
          </a:xfrm>
          <a:prstGeom prst="rect">
            <a:avLst/>
          </a:prstGeom>
          <a:noFill/>
        </p:spPr>
        <p:txBody>
          <a:bodyPr wrap="square" lIns="0" tIns="0" rIns="0" bIns="0" rtlCol="0">
            <a:noAutofit/>
          </a:bodyPr>
          <a:lstStyle/>
          <a:p>
            <a:pPr marL="0" indent="0" algn="ctr">
              <a:spcAft>
                <a:spcPts val="100"/>
              </a:spcAft>
              <a:buFont typeface="Arial"/>
              <a:buNone/>
            </a:pPr>
            <a:r>
              <a:rPr lang="en-US" sz="1600" b="0" i="0">
                <a:solidFill>
                  <a:schemeClr val="accent1"/>
                </a:solidFill>
                <a:latin typeface="Avenir Next LT Pro" panose="020B0504020202020204" pitchFamily="34" charset="77"/>
              </a:rPr>
              <a:t>Project Overview</a:t>
            </a:r>
          </a:p>
        </p:txBody>
      </p:sp>
      <p:cxnSp>
        <p:nvCxnSpPr>
          <p:cNvPr id="12" name="Straight Connector 11">
            <a:extLst>
              <a:ext uri="{FF2B5EF4-FFF2-40B4-BE49-F238E27FC236}">
                <a16:creationId xmlns:a16="http://schemas.microsoft.com/office/drawing/2014/main" id="{EBD9AB62-FEBB-2641-9B3A-F8DD40F52D16}"/>
              </a:ext>
            </a:extLst>
          </p:cNvPr>
          <p:cNvCxnSpPr>
            <a:cxnSpLocks/>
          </p:cNvCxnSpPr>
          <p:nvPr userDrawn="1"/>
        </p:nvCxnSpPr>
        <p:spPr>
          <a:xfrm>
            <a:off x="0" y="5135606"/>
            <a:ext cx="12192000"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16" name="Text Placeholder 94">
            <a:extLst>
              <a:ext uri="{FF2B5EF4-FFF2-40B4-BE49-F238E27FC236}">
                <a16:creationId xmlns:a16="http://schemas.microsoft.com/office/drawing/2014/main" id="{EC497909-8D39-D34C-AE49-064BDEB1C6FE}"/>
              </a:ext>
            </a:extLst>
          </p:cNvPr>
          <p:cNvSpPr>
            <a:spLocks noGrp="1"/>
          </p:cNvSpPr>
          <p:nvPr>
            <p:ph type="body" sz="quarter" idx="14" hasCustomPrompt="1"/>
          </p:nvPr>
        </p:nvSpPr>
        <p:spPr>
          <a:xfrm>
            <a:off x="2495091" y="1277312"/>
            <a:ext cx="2042584" cy="1019470"/>
          </a:xfrm>
          <a:prstGeom prst="rect">
            <a:avLst/>
          </a:prstGeom>
          <a:ln w="6350">
            <a:noFill/>
          </a:ln>
        </p:spPr>
        <p:txBody>
          <a:bodyPr anchor="ctr" anchorCtr="0"/>
          <a:lstStyle>
            <a:lvl1pPr marL="0" indent="0" algn="ctr">
              <a:buNone/>
              <a:defRPr sz="1400" b="0" i="0">
                <a:solidFill>
                  <a:schemeClr val="tx1"/>
                </a:solidFill>
                <a:latin typeface="Avenir Next LT Pro" panose="020B0504020202020204" pitchFamily="34" charset="77"/>
              </a:defRPr>
            </a:lvl1pPr>
            <a:lvl2pPr marL="123825" indent="0" algn="ctr">
              <a:buNone/>
              <a:defRPr sz="1200"/>
            </a:lvl2pPr>
          </a:lstStyle>
          <a:p>
            <a:pPr lvl="0"/>
            <a:r>
              <a:rPr lang="en-US"/>
              <a:t>Click to edit master text styles</a:t>
            </a:r>
          </a:p>
        </p:txBody>
      </p:sp>
      <p:sp>
        <p:nvSpPr>
          <p:cNvPr id="23" name="Text Placeholder 94">
            <a:extLst>
              <a:ext uri="{FF2B5EF4-FFF2-40B4-BE49-F238E27FC236}">
                <a16:creationId xmlns:a16="http://schemas.microsoft.com/office/drawing/2014/main" id="{575E206F-C1C8-6E49-8367-DAABEFC997BB}"/>
              </a:ext>
            </a:extLst>
          </p:cNvPr>
          <p:cNvSpPr>
            <a:spLocks noGrp="1"/>
          </p:cNvSpPr>
          <p:nvPr>
            <p:ph type="body" sz="quarter" idx="19" hasCustomPrompt="1"/>
          </p:nvPr>
        </p:nvSpPr>
        <p:spPr>
          <a:xfrm>
            <a:off x="2495091" y="2611963"/>
            <a:ext cx="2042584" cy="1019470"/>
          </a:xfrm>
          <a:prstGeom prst="rect">
            <a:avLst/>
          </a:prstGeom>
          <a:ln w="6350">
            <a:noFill/>
          </a:ln>
        </p:spPr>
        <p:txBody>
          <a:bodyPr anchor="ctr" anchorCtr="0"/>
          <a:lstStyle>
            <a:lvl1pPr marL="0" indent="0" algn="ctr">
              <a:buNone/>
              <a:defRPr sz="1400" b="0" i="0">
                <a:solidFill>
                  <a:schemeClr val="tx1"/>
                </a:solidFill>
                <a:latin typeface="Avenir Next LT Pro" panose="020B0504020202020204" pitchFamily="34" charset="77"/>
              </a:defRPr>
            </a:lvl1pPr>
            <a:lvl2pPr marL="123825" indent="0" algn="ctr">
              <a:buNone/>
              <a:defRPr sz="1200"/>
            </a:lvl2pPr>
          </a:lstStyle>
          <a:p>
            <a:pPr lvl="0"/>
            <a:r>
              <a:rPr lang="en-US"/>
              <a:t>Click to edit master text styles</a:t>
            </a:r>
          </a:p>
        </p:txBody>
      </p:sp>
      <p:sp>
        <p:nvSpPr>
          <p:cNvPr id="24" name="Text Placeholder 94">
            <a:extLst>
              <a:ext uri="{FF2B5EF4-FFF2-40B4-BE49-F238E27FC236}">
                <a16:creationId xmlns:a16="http://schemas.microsoft.com/office/drawing/2014/main" id="{E6FEF878-6848-4441-85DB-FFED93F010D6}"/>
              </a:ext>
            </a:extLst>
          </p:cNvPr>
          <p:cNvSpPr>
            <a:spLocks noGrp="1"/>
          </p:cNvSpPr>
          <p:nvPr>
            <p:ph type="body" sz="quarter" idx="20" hasCustomPrompt="1"/>
          </p:nvPr>
        </p:nvSpPr>
        <p:spPr>
          <a:xfrm>
            <a:off x="2495091" y="3946887"/>
            <a:ext cx="2042584" cy="1019470"/>
          </a:xfrm>
          <a:prstGeom prst="rect">
            <a:avLst/>
          </a:prstGeom>
          <a:ln w="6350">
            <a:noFill/>
          </a:ln>
        </p:spPr>
        <p:txBody>
          <a:bodyPr anchor="ctr" anchorCtr="0"/>
          <a:lstStyle>
            <a:lvl1pPr marL="0" indent="0" algn="ctr">
              <a:buNone/>
              <a:defRPr sz="1400" b="0" i="0">
                <a:solidFill>
                  <a:schemeClr val="tx1"/>
                </a:solidFill>
                <a:latin typeface="Avenir Next LT Pro" panose="020B0504020202020204" pitchFamily="34" charset="77"/>
              </a:defRPr>
            </a:lvl1pPr>
            <a:lvl2pPr marL="123825" indent="0" algn="ctr">
              <a:buNone/>
              <a:defRPr sz="1200"/>
            </a:lvl2pPr>
          </a:lstStyle>
          <a:p>
            <a:pPr lvl="0"/>
            <a:r>
              <a:rPr lang="en-US"/>
              <a:t>Click to edit master text styles</a:t>
            </a:r>
          </a:p>
        </p:txBody>
      </p:sp>
      <p:sp>
        <p:nvSpPr>
          <p:cNvPr id="25" name="Text Placeholder 94">
            <a:extLst>
              <a:ext uri="{FF2B5EF4-FFF2-40B4-BE49-F238E27FC236}">
                <a16:creationId xmlns:a16="http://schemas.microsoft.com/office/drawing/2014/main" id="{3F664C96-FF3D-D843-85E5-AE3DDC20F84C}"/>
              </a:ext>
            </a:extLst>
          </p:cNvPr>
          <p:cNvSpPr>
            <a:spLocks noGrp="1"/>
          </p:cNvSpPr>
          <p:nvPr>
            <p:ph type="body" sz="quarter" idx="21"/>
          </p:nvPr>
        </p:nvSpPr>
        <p:spPr>
          <a:xfrm>
            <a:off x="2495091" y="5298659"/>
            <a:ext cx="2042584" cy="1019470"/>
          </a:xfrm>
          <a:prstGeom prst="rect">
            <a:avLst/>
          </a:prstGeom>
          <a:ln w="6350">
            <a:noFill/>
          </a:ln>
        </p:spPr>
        <p:txBody>
          <a:bodyPr anchor="ctr" anchorCtr="0"/>
          <a:lstStyle>
            <a:lvl1pPr marL="0" indent="0" algn="ctr">
              <a:buNone/>
              <a:defRPr sz="1400" b="0" i="0">
                <a:solidFill>
                  <a:schemeClr val="tx1"/>
                </a:solidFill>
                <a:latin typeface="Avenir Next LT Pro" panose="020B0504020202020204" pitchFamily="34" charset="77"/>
              </a:defRPr>
            </a:lvl1pPr>
            <a:lvl2pPr marL="123825" indent="0" algn="ctr">
              <a:buNone/>
              <a:defRPr sz="1200"/>
            </a:lvl2pPr>
          </a:lstStyle>
          <a:p>
            <a:pPr lvl="0"/>
            <a:r>
              <a:rPr lang="en-US"/>
              <a:t>Click to edit Master text styles</a:t>
            </a:r>
          </a:p>
        </p:txBody>
      </p:sp>
      <p:sp>
        <p:nvSpPr>
          <p:cNvPr id="14" name="Text Placeholder 13">
            <a:extLst>
              <a:ext uri="{FF2B5EF4-FFF2-40B4-BE49-F238E27FC236}">
                <a16:creationId xmlns:a16="http://schemas.microsoft.com/office/drawing/2014/main" id="{D662F79A-1E0F-BF4C-8283-8726FBA24C36}"/>
              </a:ext>
            </a:extLst>
          </p:cNvPr>
          <p:cNvSpPr>
            <a:spLocks noGrp="1"/>
          </p:cNvSpPr>
          <p:nvPr>
            <p:ph type="body" sz="quarter" idx="26" hasCustomPrompt="1"/>
          </p:nvPr>
        </p:nvSpPr>
        <p:spPr>
          <a:xfrm>
            <a:off x="4791590" y="1192687"/>
            <a:ext cx="7085887" cy="1188720"/>
          </a:xfrm>
          <a:prstGeom prst="rect">
            <a:avLst/>
          </a:prstGeom>
        </p:spPr>
        <p:txBody>
          <a:bodyPr lIns="45720" rIns="45720"/>
          <a:lstStyle>
            <a:lvl1pPr>
              <a:defRPr sz="1050"/>
            </a:lvl1pPr>
            <a:lvl2pPr>
              <a:defRPr sz="1400">
                <a:solidFill>
                  <a:schemeClr val="tx1"/>
                </a:solidFill>
              </a:defRPr>
            </a:lvl2pPr>
            <a:lvl3pPr>
              <a:defRPr sz="1400">
                <a:solidFill>
                  <a:schemeClr val="tx1"/>
                </a:solidFill>
              </a:defRPr>
            </a:lvl3pPr>
            <a:lvl4pPr>
              <a:defRPr sz="1050"/>
            </a:lvl4pPr>
            <a:lvl5pPr>
              <a:defRPr sz="1050"/>
            </a:lvl5pPr>
          </a:lstStyle>
          <a:p>
            <a:pPr lvl="1"/>
            <a:r>
              <a:rPr lang="en-US"/>
              <a:t>Second level</a:t>
            </a:r>
          </a:p>
          <a:p>
            <a:pPr lvl="2"/>
            <a:r>
              <a:rPr lang="en-US"/>
              <a:t>Third level</a:t>
            </a:r>
          </a:p>
        </p:txBody>
      </p:sp>
      <p:sp>
        <p:nvSpPr>
          <p:cNvPr id="31" name="Text Placeholder 13">
            <a:extLst>
              <a:ext uri="{FF2B5EF4-FFF2-40B4-BE49-F238E27FC236}">
                <a16:creationId xmlns:a16="http://schemas.microsoft.com/office/drawing/2014/main" id="{12075F87-D11E-BF46-A657-5E6FE3377EE3}"/>
              </a:ext>
            </a:extLst>
          </p:cNvPr>
          <p:cNvSpPr>
            <a:spLocks noGrp="1"/>
          </p:cNvSpPr>
          <p:nvPr>
            <p:ph type="body" sz="quarter" idx="27" hasCustomPrompt="1"/>
          </p:nvPr>
        </p:nvSpPr>
        <p:spPr>
          <a:xfrm>
            <a:off x="4791590" y="2527338"/>
            <a:ext cx="7085887" cy="1188720"/>
          </a:xfrm>
          <a:prstGeom prst="rect">
            <a:avLst/>
          </a:prstGeom>
        </p:spPr>
        <p:txBody>
          <a:bodyPr lIns="45720" rIns="45720"/>
          <a:lstStyle>
            <a:lvl1pPr>
              <a:defRPr sz="1050"/>
            </a:lvl1pPr>
            <a:lvl2pPr>
              <a:defRPr sz="1400">
                <a:solidFill>
                  <a:schemeClr val="tx1"/>
                </a:solidFill>
              </a:defRPr>
            </a:lvl2pPr>
            <a:lvl3pPr>
              <a:defRPr sz="1400">
                <a:solidFill>
                  <a:schemeClr val="tx1"/>
                </a:solidFill>
              </a:defRPr>
            </a:lvl3pPr>
            <a:lvl4pPr>
              <a:defRPr sz="1050"/>
            </a:lvl4pPr>
            <a:lvl5pPr>
              <a:defRPr sz="1050"/>
            </a:lvl5pPr>
          </a:lstStyle>
          <a:p>
            <a:pPr lvl="1"/>
            <a:r>
              <a:rPr lang="en-US"/>
              <a:t>Second level</a:t>
            </a:r>
          </a:p>
          <a:p>
            <a:pPr lvl="2"/>
            <a:r>
              <a:rPr lang="en-US"/>
              <a:t>Third level</a:t>
            </a:r>
          </a:p>
        </p:txBody>
      </p:sp>
      <p:sp>
        <p:nvSpPr>
          <p:cNvPr id="32" name="Text Placeholder 13">
            <a:extLst>
              <a:ext uri="{FF2B5EF4-FFF2-40B4-BE49-F238E27FC236}">
                <a16:creationId xmlns:a16="http://schemas.microsoft.com/office/drawing/2014/main" id="{2FDBE78C-1193-384B-BB85-08B0580B61E9}"/>
              </a:ext>
            </a:extLst>
          </p:cNvPr>
          <p:cNvSpPr>
            <a:spLocks noGrp="1"/>
          </p:cNvSpPr>
          <p:nvPr>
            <p:ph type="body" sz="quarter" idx="28" hasCustomPrompt="1"/>
          </p:nvPr>
        </p:nvSpPr>
        <p:spPr>
          <a:xfrm>
            <a:off x="4791590" y="3862262"/>
            <a:ext cx="7085887" cy="1188720"/>
          </a:xfrm>
          <a:prstGeom prst="rect">
            <a:avLst/>
          </a:prstGeom>
        </p:spPr>
        <p:txBody>
          <a:bodyPr lIns="45720" rIns="45720"/>
          <a:lstStyle>
            <a:lvl1pPr>
              <a:defRPr sz="1050"/>
            </a:lvl1pPr>
            <a:lvl2pPr>
              <a:defRPr sz="1400">
                <a:solidFill>
                  <a:schemeClr val="tx1"/>
                </a:solidFill>
              </a:defRPr>
            </a:lvl2pPr>
            <a:lvl3pPr>
              <a:defRPr sz="1400">
                <a:solidFill>
                  <a:schemeClr val="tx1"/>
                </a:solidFill>
              </a:defRPr>
            </a:lvl3pPr>
            <a:lvl4pPr>
              <a:defRPr sz="1050"/>
            </a:lvl4pPr>
            <a:lvl5pPr>
              <a:defRPr sz="1050"/>
            </a:lvl5pPr>
          </a:lstStyle>
          <a:p>
            <a:pPr lvl="1"/>
            <a:r>
              <a:rPr lang="en-US"/>
              <a:t>Second level</a:t>
            </a:r>
          </a:p>
          <a:p>
            <a:pPr lvl="2"/>
            <a:r>
              <a:rPr lang="en-US"/>
              <a:t>Third level</a:t>
            </a:r>
          </a:p>
        </p:txBody>
      </p:sp>
      <p:sp>
        <p:nvSpPr>
          <p:cNvPr id="35" name="Text Placeholder 13">
            <a:extLst>
              <a:ext uri="{FF2B5EF4-FFF2-40B4-BE49-F238E27FC236}">
                <a16:creationId xmlns:a16="http://schemas.microsoft.com/office/drawing/2014/main" id="{C144F837-1D14-D84F-936C-6C23534B1B2F}"/>
              </a:ext>
            </a:extLst>
          </p:cNvPr>
          <p:cNvSpPr>
            <a:spLocks noGrp="1"/>
          </p:cNvSpPr>
          <p:nvPr>
            <p:ph type="body" sz="quarter" idx="29" hasCustomPrompt="1"/>
          </p:nvPr>
        </p:nvSpPr>
        <p:spPr>
          <a:xfrm>
            <a:off x="4791590" y="5214034"/>
            <a:ext cx="7085887" cy="1188720"/>
          </a:xfrm>
          <a:prstGeom prst="rect">
            <a:avLst/>
          </a:prstGeom>
        </p:spPr>
        <p:txBody>
          <a:bodyPr lIns="45720" rIns="45720"/>
          <a:lstStyle>
            <a:lvl1pPr>
              <a:defRPr sz="1050"/>
            </a:lvl1pPr>
            <a:lvl2pPr>
              <a:defRPr sz="1400">
                <a:solidFill>
                  <a:schemeClr val="tx1"/>
                </a:solidFill>
              </a:defRPr>
            </a:lvl2pPr>
            <a:lvl3pPr>
              <a:defRPr sz="1400">
                <a:solidFill>
                  <a:schemeClr val="tx1"/>
                </a:solidFill>
              </a:defRPr>
            </a:lvl3pPr>
            <a:lvl4pPr>
              <a:defRPr sz="1050"/>
            </a:lvl4pPr>
            <a:lvl5pPr>
              <a:defRPr sz="1050"/>
            </a:lvl5pPr>
          </a:lstStyle>
          <a:p>
            <a:pPr lvl="1"/>
            <a:r>
              <a:rPr lang="en-US"/>
              <a:t>Second level</a:t>
            </a:r>
          </a:p>
          <a:p>
            <a:pPr lvl="2"/>
            <a:r>
              <a:rPr lang="en-US"/>
              <a:t>Third level</a:t>
            </a:r>
          </a:p>
        </p:txBody>
      </p:sp>
      <p:sp>
        <p:nvSpPr>
          <p:cNvPr id="13" name="Title 12">
            <a:extLst>
              <a:ext uri="{FF2B5EF4-FFF2-40B4-BE49-F238E27FC236}">
                <a16:creationId xmlns:a16="http://schemas.microsoft.com/office/drawing/2014/main" id="{9438410D-43F2-3145-8D33-09A1328BC67E}"/>
              </a:ext>
            </a:extLst>
          </p:cNvPr>
          <p:cNvSpPr>
            <a:spLocks noGrp="1"/>
          </p:cNvSpPr>
          <p:nvPr>
            <p:ph type="title"/>
          </p:nvPr>
        </p:nvSpPr>
        <p:spPr/>
        <p:txBody>
          <a:bodyPr/>
          <a:lstStyle/>
          <a:p>
            <a:r>
              <a:rPr lang="en-US"/>
              <a:t>Click to edit Master title style</a:t>
            </a:r>
          </a:p>
        </p:txBody>
      </p:sp>
      <p:sp>
        <p:nvSpPr>
          <p:cNvPr id="11" name="Footer Placeholder 10">
            <a:extLst>
              <a:ext uri="{FF2B5EF4-FFF2-40B4-BE49-F238E27FC236}">
                <a16:creationId xmlns:a16="http://schemas.microsoft.com/office/drawing/2014/main" id="{40428270-BBD7-0F4D-9750-297A4D649354}"/>
              </a:ext>
            </a:extLst>
          </p:cNvPr>
          <p:cNvSpPr>
            <a:spLocks noGrp="1"/>
          </p:cNvSpPr>
          <p:nvPr>
            <p:ph type="ftr" sz="quarter" idx="30"/>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361492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FA94CA-1F20-7749-95CB-7CEE32D0C2C1}"/>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0406C0E-479C-4441-B2E7-B189F311F6AD}"/>
              </a:ext>
            </a:extLst>
          </p:cNvPr>
          <p:cNvSpPr>
            <a:spLocks noGrp="1"/>
          </p:cNvSpPr>
          <p:nvPr>
            <p:ph type="ftr" sz="quarter" idx="10"/>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23128779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tro - Team Bios2">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6CBD0EF3-0E9F-9541-A157-44BA4B826DE6}"/>
              </a:ext>
            </a:extLst>
          </p:cNvPr>
          <p:cNvSpPr>
            <a:spLocks noGrp="1"/>
          </p:cNvSpPr>
          <p:nvPr>
            <p:ph type="pic" sz="quarter" idx="10"/>
          </p:nvPr>
        </p:nvSpPr>
        <p:spPr>
          <a:xfrm>
            <a:off x="591181" y="789475"/>
            <a:ext cx="3474720" cy="1920240"/>
          </a:xfrm>
          <a:prstGeom prst="rect">
            <a:avLst/>
          </a:prstGeom>
          <a:ln w="6350">
            <a:noFill/>
          </a:ln>
        </p:spPr>
        <p:txBody>
          <a:bodyPr/>
          <a:lstStyle>
            <a:lvl1pPr marL="0" indent="0">
              <a:buNone/>
              <a:defRPr sz="1600" b="0" i="0">
                <a:solidFill>
                  <a:schemeClr val="tx1"/>
                </a:solidFill>
                <a:latin typeface="Avenir Next LT Pro" panose="020B0504020202020204" pitchFamily="34" charset="77"/>
              </a:defRPr>
            </a:lvl1pPr>
          </a:lstStyle>
          <a:p>
            <a:r>
              <a:rPr lang="en-US"/>
              <a:t>Click icon to add picture</a:t>
            </a:r>
          </a:p>
        </p:txBody>
      </p:sp>
      <p:sp>
        <p:nvSpPr>
          <p:cNvPr id="29" name="Picture Placeholder 9">
            <a:extLst>
              <a:ext uri="{FF2B5EF4-FFF2-40B4-BE49-F238E27FC236}">
                <a16:creationId xmlns:a16="http://schemas.microsoft.com/office/drawing/2014/main" id="{3D832C80-B0BC-6144-AAEC-EFAA2CA7CA16}"/>
              </a:ext>
            </a:extLst>
          </p:cNvPr>
          <p:cNvSpPr>
            <a:spLocks noGrp="1"/>
          </p:cNvSpPr>
          <p:nvPr>
            <p:ph type="pic" sz="quarter" idx="23"/>
          </p:nvPr>
        </p:nvSpPr>
        <p:spPr>
          <a:xfrm>
            <a:off x="4461625" y="789475"/>
            <a:ext cx="3474720" cy="1920240"/>
          </a:xfrm>
          <a:prstGeom prst="rect">
            <a:avLst/>
          </a:prstGeom>
          <a:ln w="6350">
            <a:noFill/>
          </a:ln>
        </p:spPr>
        <p:txBody>
          <a:bodyPr/>
          <a:lstStyle>
            <a:lvl1pPr marL="0" indent="0">
              <a:buNone/>
              <a:defRPr sz="1600" b="0" i="0">
                <a:solidFill>
                  <a:schemeClr val="tx1"/>
                </a:solidFill>
                <a:latin typeface="Avenir Next LT Pro" panose="020B0504020202020204" pitchFamily="34" charset="77"/>
              </a:defRPr>
            </a:lvl1pPr>
          </a:lstStyle>
          <a:p>
            <a:r>
              <a:rPr lang="en-US"/>
              <a:t>Click icon to add picture</a:t>
            </a:r>
          </a:p>
        </p:txBody>
      </p:sp>
      <p:sp>
        <p:nvSpPr>
          <p:cNvPr id="33" name="Picture Placeholder 9">
            <a:extLst>
              <a:ext uri="{FF2B5EF4-FFF2-40B4-BE49-F238E27FC236}">
                <a16:creationId xmlns:a16="http://schemas.microsoft.com/office/drawing/2014/main" id="{0736A8F5-FBC4-284F-8F23-5DC3222E0E31}"/>
              </a:ext>
            </a:extLst>
          </p:cNvPr>
          <p:cNvSpPr>
            <a:spLocks noGrp="1"/>
          </p:cNvSpPr>
          <p:nvPr>
            <p:ph type="pic" sz="quarter" idx="24"/>
          </p:nvPr>
        </p:nvSpPr>
        <p:spPr>
          <a:xfrm>
            <a:off x="8332069" y="789475"/>
            <a:ext cx="3474720" cy="1920240"/>
          </a:xfrm>
          <a:prstGeom prst="rect">
            <a:avLst/>
          </a:prstGeom>
          <a:ln w="6350">
            <a:noFill/>
          </a:ln>
        </p:spPr>
        <p:txBody>
          <a:bodyPr/>
          <a:lstStyle>
            <a:lvl1pPr marL="0" indent="0">
              <a:buNone/>
              <a:defRPr sz="1600" b="0" i="0">
                <a:solidFill>
                  <a:schemeClr val="tx1"/>
                </a:solidFill>
                <a:latin typeface="Avenir Next LT Pro" panose="020B0504020202020204" pitchFamily="34" charset="77"/>
              </a:defRPr>
            </a:lvl1pPr>
          </a:lstStyle>
          <a:p>
            <a:r>
              <a:rPr lang="en-US"/>
              <a:t>Click icon to add picture</a:t>
            </a:r>
          </a:p>
        </p:txBody>
      </p:sp>
      <p:sp>
        <p:nvSpPr>
          <p:cNvPr id="22" name="Text Placeholder 3">
            <a:extLst>
              <a:ext uri="{FF2B5EF4-FFF2-40B4-BE49-F238E27FC236}">
                <a16:creationId xmlns:a16="http://schemas.microsoft.com/office/drawing/2014/main" id="{9A9B7217-C537-7440-8526-1AA09FA23E6C}"/>
              </a:ext>
            </a:extLst>
          </p:cNvPr>
          <p:cNvSpPr>
            <a:spLocks noGrp="1"/>
          </p:cNvSpPr>
          <p:nvPr>
            <p:ph type="body" sz="quarter" idx="41" hasCustomPrompt="1"/>
          </p:nvPr>
        </p:nvSpPr>
        <p:spPr>
          <a:xfrm>
            <a:off x="508135" y="3272679"/>
            <a:ext cx="3640812" cy="3242421"/>
          </a:xfrm>
          <a:prstGeom prst="rect">
            <a:avLst/>
          </a:prstGeom>
          <a:ln>
            <a:noFill/>
          </a:ln>
        </p:spPr>
        <p:txBody>
          <a:bodyPr/>
          <a:lstStyle>
            <a:lvl1pPr>
              <a:defRPr sz="1400">
                <a:solidFill>
                  <a:schemeClr val="tx1"/>
                </a:solidFill>
              </a:defRPr>
            </a:lvl1pPr>
            <a:lvl2pPr marL="123825" indent="0">
              <a:buFontTx/>
              <a:buNone/>
              <a:defRPr sz="1200"/>
            </a:lvl2pPr>
          </a:lstStyle>
          <a:p>
            <a:pPr lvl="0"/>
            <a:r>
              <a:rPr lang="en-US"/>
              <a:t>Second level</a:t>
            </a:r>
          </a:p>
        </p:txBody>
      </p:sp>
      <p:sp>
        <p:nvSpPr>
          <p:cNvPr id="3" name="Text Placeholder 2">
            <a:extLst>
              <a:ext uri="{FF2B5EF4-FFF2-40B4-BE49-F238E27FC236}">
                <a16:creationId xmlns:a16="http://schemas.microsoft.com/office/drawing/2014/main" id="{1720F8B6-7203-CE49-ADC2-C1909991C718}"/>
              </a:ext>
            </a:extLst>
          </p:cNvPr>
          <p:cNvSpPr>
            <a:spLocks noGrp="1"/>
          </p:cNvSpPr>
          <p:nvPr>
            <p:ph type="body" sz="quarter" idx="42" hasCustomPrompt="1"/>
          </p:nvPr>
        </p:nvSpPr>
        <p:spPr>
          <a:xfrm>
            <a:off x="591181" y="2757759"/>
            <a:ext cx="3474720" cy="474574"/>
          </a:xfrm>
          <a:prstGeom prst="rect">
            <a:avLst/>
          </a:prstGeom>
          <a:ln>
            <a:noFill/>
          </a:ln>
        </p:spPr>
        <p:txBody>
          <a:bodyPr anchor="t"/>
          <a:lstStyle>
            <a:lvl1pPr marL="0" indent="0" algn="ctr">
              <a:spcBef>
                <a:spcPts val="0"/>
              </a:spcBef>
              <a:buNone/>
              <a:defRPr sz="1400" b="1">
                <a:latin typeface="Avenir Next LT Pro" panose="020B0504020202020204" pitchFamily="34" charset="77"/>
              </a:defRPr>
            </a:lvl1pPr>
          </a:lstStyle>
          <a:p>
            <a:pPr lvl="0"/>
            <a:r>
              <a:rPr lang="en-US"/>
              <a:t>Name</a:t>
            </a:r>
          </a:p>
          <a:p>
            <a:pPr lvl="0"/>
            <a:r>
              <a:rPr lang="en-US"/>
              <a:t>Title</a:t>
            </a:r>
          </a:p>
        </p:txBody>
      </p:sp>
      <p:sp>
        <p:nvSpPr>
          <p:cNvPr id="15" name="Text Placeholder 2">
            <a:extLst>
              <a:ext uri="{FF2B5EF4-FFF2-40B4-BE49-F238E27FC236}">
                <a16:creationId xmlns:a16="http://schemas.microsoft.com/office/drawing/2014/main" id="{4D0ACCE5-8380-E14F-920A-BDD1B4E4FF5F}"/>
              </a:ext>
            </a:extLst>
          </p:cNvPr>
          <p:cNvSpPr>
            <a:spLocks noGrp="1"/>
          </p:cNvSpPr>
          <p:nvPr>
            <p:ph type="body" sz="quarter" idx="43" hasCustomPrompt="1"/>
          </p:nvPr>
        </p:nvSpPr>
        <p:spPr>
          <a:xfrm>
            <a:off x="4461626" y="2757759"/>
            <a:ext cx="3474719" cy="474574"/>
          </a:xfrm>
          <a:prstGeom prst="rect">
            <a:avLst/>
          </a:prstGeom>
          <a:ln>
            <a:noFill/>
          </a:ln>
        </p:spPr>
        <p:txBody>
          <a:bodyPr anchor="t"/>
          <a:lstStyle>
            <a:lvl1pPr marL="0" indent="0" algn="ctr">
              <a:spcBef>
                <a:spcPts val="0"/>
              </a:spcBef>
              <a:buNone/>
              <a:defRPr sz="1400" b="1">
                <a:latin typeface="Avenir Next LT Pro" panose="020B0504020202020204" pitchFamily="34" charset="77"/>
              </a:defRPr>
            </a:lvl1pPr>
          </a:lstStyle>
          <a:p>
            <a:pPr lvl="0"/>
            <a:r>
              <a:rPr lang="en-US"/>
              <a:t>Name</a:t>
            </a:r>
          </a:p>
          <a:p>
            <a:pPr lvl="0"/>
            <a:r>
              <a:rPr lang="en-US"/>
              <a:t>Title</a:t>
            </a:r>
          </a:p>
        </p:txBody>
      </p:sp>
      <p:sp>
        <p:nvSpPr>
          <p:cNvPr id="17" name="Text Placeholder 2">
            <a:extLst>
              <a:ext uri="{FF2B5EF4-FFF2-40B4-BE49-F238E27FC236}">
                <a16:creationId xmlns:a16="http://schemas.microsoft.com/office/drawing/2014/main" id="{072DFC3D-A492-AA41-9C8B-741CC84EF176}"/>
              </a:ext>
            </a:extLst>
          </p:cNvPr>
          <p:cNvSpPr>
            <a:spLocks noGrp="1"/>
          </p:cNvSpPr>
          <p:nvPr>
            <p:ph type="body" sz="quarter" idx="44" hasCustomPrompt="1"/>
          </p:nvPr>
        </p:nvSpPr>
        <p:spPr>
          <a:xfrm>
            <a:off x="8332071" y="2757759"/>
            <a:ext cx="3474717" cy="474574"/>
          </a:xfrm>
          <a:prstGeom prst="rect">
            <a:avLst/>
          </a:prstGeom>
          <a:ln>
            <a:noFill/>
          </a:ln>
        </p:spPr>
        <p:txBody>
          <a:bodyPr anchor="t"/>
          <a:lstStyle>
            <a:lvl1pPr marL="0" indent="0" algn="ctr">
              <a:spcBef>
                <a:spcPts val="0"/>
              </a:spcBef>
              <a:buNone/>
              <a:defRPr sz="1400" b="1">
                <a:latin typeface="Avenir Next LT Pro" panose="020B0504020202020204" pitchFamily="34" charset="77"/>
              </a:defRPr>
            </a:lvl1pPr>
          </a:lstStyle>
          <a:p>
            <a:pPr lvl="0"/>
            <a:r>
              <a:rPr lang="en-US"/>
              <a:t>Name</a:t>
            </a:r>
          </a:p>
          <a:p>
            <a:pPr lvl="0"/>
            <a:r>
              <a:rPr lang="en-US"/>
              <a:t>Title</a:t>
            </a:r>
          </a:p>
        </p:txBody>
      </p:sp>
      <p:sp>
        <p:nvSpPr>
          <p:cNvPr id="12" name="Text Placeholder 3">
            <a:extLst>
              <a:ext uri="{FF2B5EF4-FFF2-40B4-BE49-F238E27FC236}">
                <a16:creationId xmlns:a16="http://schemas.microsoft.com/office/drawing/2014/main" id="{91693839-C854-5846-A7D6-2C1AB8327B9D}"/>
              </a:ext>
            </a:extLst>
          </p:cNvPr>
          <p:cNvSpPr>
            <a:spLocks noGrp="1"/>
          </p:cNvSpPr>
          <p:nvPr>
            <p:ph type="body" sz="quarter" idx="45" hasCustomPrompt="1"/>
          </p:nvPr>
        </p:nvSpPr>
        <p:spPr>
          <a:xfrm>
            <a:off x="4378579" y="3272679"/>
            <a:ext cx="3640812" cy="3242421"/>
          </a:xfrm>
          <a:prstGeom prst="rect">
            <a:avLst/>
          </a:prstGeom>
          <a:ln>
            <a:noFill/>
          </a:ln>
        </p:spPr>
        <p:txBody>
          <a:bodyPr/>
          <a:lstStyle>
            <a:lvl1pPr>
              <a:defRPr sz="1400">
                <a:solidFill>
                  <a:schemeClr val="tx1"/>
                </a:solidFill>
              </a:defRPr>
            </a:lvl1pPr>
            <a:lvl2pPr marL="123825" indent="0">
              <a:buFontTx/>
              <a:buNone/>
              <a:defRPr sz="1200"/>
            </a:lvl2pPr>
          </a:lstStyle>
          <a:p>
            <a:pPr lvl="0"/>
            <a:r>
              <a:rPr lang="en-US"/>
              <a:t>Second level</a:t>
            </a:r>
          </a:p>
        </p:txBody>
      </p:sp>
      <p:sp>
        <p:nvSpPr>
          <p:cNvPr id="16" name="Text Placeholder 3">
            <a:extLst>
              <a:ext uri="{FF2B5EF4-FFF2-40B4-BE49-F238E27FC236}">
                <a16:creationId xmlns:a16="http://schemas.microsoft.com/office/drawing/2014/main" id="{579FF469-1C56-C34E-93A0-A49F8C945906}"/>
              </a:ext>
            </a:extLst>
          </p:cNvPr>
          <p:cNvSpPr>
            <a:spLocks noGrp="1"/>
          </p:cNvSpPr>
          <p:nvPr>
            <p:ph type="body" sz="quarter" idx="46" hasCustomPrompt="1"/>
          </p:nvPr>
        </p:nvSpPr>
        <p:spPr>
          <a:xfrm>
            <a:off x="8249023" y="3272678"/>
            <a:ext cx="3640812" cy="3242421"/>
          </a:xfrm>
          <a:prstGeom prst="rect">
            <a:avLst/>
          </a:prstGeom>
          <a:ln>
            <a:noFill/>
          </a:ln>
        </p:spPr>
        <p:txBody>
          <a:bodyPr/>
          <a:lstStyle>
            <a:lvl1pPr>
              <a:defRPr sz="1400">
                <a:solidFill>
                  <a:schemeClr val="tx1"/>
                </a:solidFill>
              </a:defRPr>
            </a:lvl1pPr>
            <a:lvl2pPr marL="123825" indent="0">
              <a:buFontTx/>
              <a:buNone/>
              <a:defRPr sz="1200"/>
            </a:lvl2pPr>
          </a:lstStyle>
          <a:p>
            <a:pPr lvl="0"/>
            <a:r>
              <a:rPr lang="en-US"/>
              <a:t>Second level</a:t>
            </a:r>
          </a:p>
        </p:txBody>
      </p:sp>
      <p:sp>
        <p:nvSpPr>
          <p:cNvPr id="5" name="Title 4">
            <a:extLst>
              <a:ext uri="{FF2B5EF4-FFF2-40B4-BE49-F238E27FC236}">
                <a16:creationId xmlns:a16="http://schemas.microsoft.com/office/drawing/2014/main" id="{7189E3D8-3F8F-3F46-BB85-C01723DE816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A617A9D-E78F-DC44-8AA4-E07CA35245A6}"/>
              </a:ext>
            </a:extLst>
          </p:cNvPr>
          <p:cNvSpPr>
            <a:spLocks noGrp="1"/>
          </p:cNvSpPr>
          <p:nvPr>
            <p:ph type="ftr" sz="quarter" idx="47"/>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42853130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tro - Team Bios">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6CBD0EF3-0E9F-9541-A157-44BA4B826DE6}"/>
              </a:ext>
            </a:extLst>
          </p:cNvPr>
          <p:cNvSpPr>
            <a:spLocks noGrp="1"/>
          </p:cNvSpPr>
          <p:nvPr>
            <p:ph type="pic" sz="quarter" idx="10"/>
          </p:nvPr>
        </p:nvSpPr>
        <p:spPr>
          <a:xfrm>
            <a:off x="304800" y="969504"/>
            <a:ext cx="1261533" cy="977900"/>
          </a:xfrm>
          <a:prstGeom prst="rect">
            <a:avLst/>
          </a:prstGeom>
          <a:ln w="6350">
            <a:solidFill>
              <a:schemeClr val="tx1"/>
            </a:solidFill>
          </a:ln>
        </p:spPr>
        <p:txBody>
          <a:bodyPr/>
          <a:lstStyle>
            <a:lvl1pPr marL="0" indent="0">
              <a:buNone/>
              <a:defRPr sz="1600" b="0" i="0">
                <a:latin typeface="Avenir Next LT Pro" panose="020B0504020202020204" pitchFamily="34" charset="77"/>
              </a:defRPr>
            </a:lvl1pPr>
          </a:lstStyle>
          <a:p>
            <a:r>
              <a:rPr lang="en-US"/>
              <a:t>Click icon to add picture</a:t>
            </a:r>
          </a:p>
        </p:txBody>
      </p:sp>
      <p:sp>
        <p:nvSpPr>
          <p:cNvPr id="10" name="Picture Placeholder 9">
            <a:extLst>
              <a:ext uri="{FF2B5EF4-FFF2-40B4-BE49-F238E27FC236}">
                <a16:creationId xmlns:a16="http://schemas.microsoft.com/office/drawing/2014/main" id="{A16C66CF-F88B-F946-A56D-6592A0B635BF}"/>
              </a:ext>
            </a:extLst>
          </p:cNvPr>
          <p:cNvSpPr>
            <a:spLocks noGrp="1"/>
          </p:cNvSpPr>
          <p:nvPr>
            <p:ph type="pic" sz="quarter" idx="11"/>
          </p:nvPr>
        </p:nvSpPr>
        <p:spPr>
          <a:xfrm>
            <a:off x="304800" y="2439506"/>
            <a:ext cx="1261533" cy="977900"/>
          </a:xfrm>
          <a:prstGeom prst="rect">
            <a:avLst/>
          </a:prstGeom>
          <a:ln w="6350">
            <a:solidFill>
              <a:schemeClr val="tx1"/>
            </a:solidFill>
          </a:ln>
        </p:spPr>
        <p:txBody>
          <a:bodyPr/>
          <a:lstStyle>
            <a:lvl1pPr marL="0" indent="0">
              <a:buNone/>
              <a:defRPr sz="1600" b="0" i="0">
                <a:latin typeface="Avenir Next LT Pro" panose="020B0504020202020204" pitchFamily="34" charset="77"/>
              </a:defRPr>
            </a:lvl1pPr>
          </a:lstStyle>
          <a:p>
            <a:r>
              <a:rPr lang="en-US"/>
              <a:t>Click icon to add picture</a:t>
            </a:r>
          </a:p>
        </p:txBody>
      </p:sp>
      <p:sp>
        <p:nvSpPr>
          <p:cNvPr id="11" name="Picture Placeholder 9">
            <a:extLst>
              <a:ext uri="{FF2B5EF4-FFF2-40B4-BE49-F238E27FC236}">
                <a16:creationId xmlns:a16="http://schemas.microsoft.com/office/drawing/2014/main" id="{73FD4D3A-9CF2-DE43-9963-F8D9112F31E1}"/>
              </a:ext>
            </a:extLst>
          </p:cNvPr>
          <p:cNvSpPr>
            <a:spLocks noGrp="1"/>
          </p:cNvSpPr>
          <p:nvPr>
            <p:ph type="pic" sz="quarter" idx="12"/>
          </p:nvPr>
        </p:nvSpPr>
        <p:spPr>
          <a:xfrm>
            <a:off x="304800" y="3860537"/>
            <a:ext cx="1261533" cy="977900"/>
          </a:xfrm>
          <a:prstGeom prst="rect">
            <a:avLst/>
          </a:prstGeom>
          <a:ln w="6350">
            <a:solidFill>
              <a:schemeClr val="tx1"/>
            </a:solidFill>
          </a:ln>
        </p:spPr>
        <p:txBody>
          <a:bodyPr/>
          <a:lstStyle>
            <a:lvl1pPr marL="0" indent="0">
              <a:buNone/>
              <a:defRPr sz="1600" b="0" i="0">
                <a:latin typeface="Avenir Next LT Pro" panose="020B0504020202020204" pitchFamily="34" charset="77"/>
              </a:defRPr>
            </a:lvl1pPr>
          </a:lstStyle>
          <a:p>
            <a:r>
              <a:rPr lang="en-US"/>
              <a:t>Click icon to add picture</a:t>
            </a:r>
          </a:p>
        </p:txBody>
      </p:sp>
      <p:sp>
        <p:nvSpPr>
          <p:cNvPr id="12" name="Picture Placeholder 9">
            <a:extLst>
              <a:ext uri="{FF2B5EF4-FFF2-40B4-BE49-F238E27FC236}">
                <a16:creationId xmlns:a16="http://schemas.microsoft.com/office/drawing/2014/main" id="{027A8549-734C-104B-B52D-D0D6143CC777}"/>
              </a:ext>
            </a:extLst>
          </p:cNvPr>
          <p:cNvSpPr>
            <a:spLocks noGrp="1"/>
          </p:cNvSpPr>
          <p:nvPr>
            <p:ph type="pic" sz="quarter" idx="13"/>
          </p:nvPr>
        </p:nvSpPr>
        <p:spPr>
          <a:xfrm>
            <a:off x="304800" y="5303257"/>
            <a:ext cx="1261533" cy="977900"/>
          </a:xfrm>
          <a:prstGeom prst="rect">
            <a:avLst/>
          </a:prstGeom>
          <a:ln w="6350">
            <a:solidFill>
              <a:schemeClr val="tx1"/>
            </a:solidFill>
          </a:ln>
        </p:spPr>
        <p:txBody>
          <a:bodyPr/>
          <a:lstStyle>
            <a:lvl1pPr marL="0" indent="0">
              <a:buNone/>
              <a:defRPr sz="1600" b="0" i="0">
                <a:latin typeface="Avenir Next LT Pro" panose="020B0504020202020204" pitchFamily="34" charset="77"/>
              </a:defRPr>
            </a:lvl1pPr>
          </a:lstStyle>
          <a:p>
            <a:r>
              <a:rPr lang="en-US"/>
              <a:t>Click icon to add picture</a:t>
            </a:r>
          </a:p>
        </p:txBody>
      </p:sp>
      <p:sp>
        <p:nvSpPr>
          <p:cNvPr id="13" name="Text Placeholder 15">
            <a:extLst>
              <a:ext uri="{FF2B5EF4-FFF2-40B4-BE49-F238E27FC236}">
                <a16:creationId xmlns:a16="http://schemas.microsoft.com/office/drawing/2014/main" id="{B42713D9-53B2-8E41-99D3-9B2818654802}"/>
              </a:ext>
            </a:extLst>
          </p:cNvPr>
          <p:cNvSpPr>
            <a:spLocks noGrp="1"/>
          </p:cNvSpPr>
          <p:nvPr>
            <p:ph type="body" sz="quarter" idx="14" hasCustomPrompt="1"/>
          </p:nvPr>
        </p:nvSpPr>
        <p:spPr>
          <a:xfrm>
            <a:off x="1706034" y="901855"/>
            <a:ext cx="2425700" cy="229453"/>
          </a:xfrm>
          <a:prstGeom prst="rect">
            <a:avLst/>
          </a:prstGeom>
          <a:ln w="6350">
            <a:solidFill>
              <a:schemeClr val="tx1"/>
            </a:solidFill>
          </a:ln>
        </p:spPr>
        <p:txBody>
          <a:bodyPr/>
          <a:lstStyle>
            <a:lvl1pPr marL="0" indent="0">
              <a:buNone/>
              <a:defRPr sz="1200" b="0" i="0">
                <a:solidFill>
                  <a:schemeClr val="accent1"/>
                </a:solidFill>
                <a:latin typeface="Avenir Next LT Pro" panose="020B0504020202020204" pitchFamily="34" charset="77"/>
              </a:defRPr>
            </a:lvl1pPr>
          </a:lstStyle>
          <a:p>
            <a:pPr lvl="0"/>
            <a:r>
              <a:rPr lang="en-US"/>
              <a:t>Name</a:t>
            </a:r>
          </a:p>
        </p:txBody>
      </p:sp>
      <p:sp>
        <p:nvSpPr>
          <p:cNvPr id="14" name="Text Placeholder 15">
            <a:extLst>
              <a:ext uri="{FF2B5EF4-FFF2-40B4-BE49-F238E27FC236}">
                <a16:creationId xmlns:a16="http://schemas.microsoft.com/office/drawing/2014/main" id="{BC3E6982-F496-0B40-82CD-21F12C35B6DC}"/>
              </a:ext>
            </a:extLst>
          </p:cNvPr>
          <p:cNvSpPr>
            <a:spLocks noGrp="1"/>
          </p:cNvSpPr>
          <p:nvPr>
            <p:ph type="body" sz="quarter" idx="15" hasCustomPrompt="1"/>
          </p:nvPr>
        </p:nvSpPr>
        <p:spPr>
          <a:xfrm>
            <a:off x="1706034" y="1182107"/>
            <a:ext cx="2425700" cy="365760"/>
          </a:xfrm>
          <a:prstGeom prst="rect">
            <a:avLst/>
          </a:prstGeom>
          <a:ln w="6350">
            <a:solidFill>
              <a:schemeClr val="tx1"/>
            </a:solidFill>
          </a:ln>
        </p:spPr>
        <p:txBody>
          <a:bodyPr/>
          <a:lstStyle>
            <a:lvl1pPr marL="0" indent="0">
              <a:buNone/>
              <a:defRPr sz="1200" b="0" i="0">
                <a:solidFill>
                  <a:schemeClr val="tx1"/>
                </a:solidFill>
                <a:latin typeface="Avenir Next LT Pro" panose="020B0504020202020204" pitchFamily="34" charset="77"/>
              </a:defRPr>
            </a:lvl1pPr>
          </a:lstStyle>
          <a:p>
            <a:pPr lvl="0"/>
            <a:r>
              <a:rPr lang="en-US"/>
              <a:t>Title</a:t>
            </a:r>
          </a:p>
          <a:p>
            <a:pPr lvl="0"/>
            <a:endParaRPr lang="en-US"/>
          </a:p>
        </p:txBody>
      </p:sp>
      <p:sp>
        <p:nvSpPr>
          <p:cNvPr id="15" name="Text Placeholder 15">
            <a:extLst>
              <a:ext uri="{FF2B5EF4-FFF2-40B4-BE49-F238E27FC236}">
                <a16:creationId xmlns:a16="http://schemas.microsoft.com/office/drawing/2014/main" id="{9876A38C-331B-5046-B329-8C42B8647BE7}"/>
              </a:ext>
            </a:extLst>
          </p:cNvPr>
          <p:cNvSpPr>
            <a:spLocks noGrp="1"/>
          </p:cNvSpPr>
          <p:nvPr>
            <p:ph type="body" sz="quarter" idx="16" hasCustomPrompt="1"/>
          </p:nvPr>
        </p:nvSpPr>
        <p:spPr>
          <a:xfrm>
            <a:off x="1706034" y="1588080"/>
            <a:ext cx="2425700" cy="365760"/>
          </a:xfrm>
          <a:prstGeom prst="rect">
            <a:avLst/>
          </a:prstGeom>
          <a:ln w="6350">
            <a:solidFill>
              <a:schemeClr val="tx1"/>
            </a:solidFill>
          </a:ln>
        </p:spPr>
        <p:txBody>
          <a:bodyPr/>
          <a:lstStyle>
            <a:lvl1pPr marL="0" indent="0">
              <a:buNone/>
              <a:defRPr sz="1200" b="0" i="0">
                <a:solidFill>
                  <a:schemeClr val="tx1"/>
                </a:solidFill>
                <a:latin typeface="Avenir Next LT Pro" panose="020B0504020202020204" pitchFamily="34" charset="77"/>
              </a:defRPr>
            </a:lvl1pPr>
          </a:lstStyle>
          <a:p>
            <a:pPr lvl="0"/>
            <a:r>
              <a:rPr lang="en-US"/>
              <a:t>Education</a:t>
            </a:r>
          </a:p>
        </p:txBody>
      </p:sp>
      <p:sp>
        <p:nvSpPr>
          <p:cNvPr id="16" name="Text Placeholder 15">
            <a:extLst>
              <a:ext uri="{FF2B5EF4-FFF2-40B4-BE49-F238E27FC236}">
                <a16:creationId xmlns:a16="http://schemas.microsoft.com/office/drawing/2014/main" id="{8B749A62-ED7D-434A-8D5B-B12CB7BE0570}"/>
              </a:ext>
            </a:extLst>
          </p:cNvPr>
          <p:cNvSpPr>
            <a:spLocks noGrp="1"/>
          </p:cNvSpPr>
          <p:nvPr>
            <p:ph type="body" sz="quarter" idx="17" hasCustomPrompt="1"/>
          </p:nvPr>
        </p:nvSpPr>
        <p:spPr>
          <a:xfrm>
            <a:off x="1706034" y="2375055"/>
            <a:ext cx="2425700" cy="229453"/>
          </a:xfrm>
          <a:prstGeom prst="rect">
            <a:avLst/>
          </a:prstGeom>
          <a:ln w="6350">
            <a:solidFill>
              <a:schemeClr val="tx1"/>
            </a:solidFill>
          </a:ln>
        </p:spPr>
        <p:txBody>
          <a:bodyPr/>
          <a:lstStyle>
            <a:lvl1pPr marL="0" indent="0">
              <a:buNone/>
              <a:defRPr sz="1200" b="0" i="0">
                <a:solidFill>
                  <a:schemeClr val="accent1"/>
                </a:solidFill>
                <a:latin typeface="Avenir Next LT Pro" panose="020B0504020202020204" pitchFamily="34" charset="77"/>
              </a:defRPr>
            </a:lvl1pPr>
          </a:lstStyle>
          <a:p>
            <a:pPr lvl="0"/>
            <a:r>
              <a:rPr lang="en-US"/>
              <a:t>Name</a:t>
            </a:r>
          </a:p>
        </p:txBody>
      </p:sp>
      <p:sp>
        <p:nvSpPr>
          <p:cNvPr id="17" name="Text Placeholder 15">
            <a:extLst>
              <a:ext uri="{FF2B5EF4-FFF2-40B4-BE49-F238E27FC236}">
                <a16:creationId xmlns:a16="http://schemas.microsoft.com/office/drawing/2014/main" id="{43A41A30-A0F5-AE4F-8E32-48CD327C177B}"/>
              </a:ext>
            </a:extLst>
          </p:cNvPr>
          <p:cNvSpPr>
            <a:spLocks noGrp="1"/>
          </p:cNvSpPr>
          <p:nvPr>
            <p:ph type="body" sz="quarter" idx="18" hasCustomPrompt="1"/>
          </p:nvPr>
        </p:nvSpPr>
        <p:spPr>
          <a:xfrm>
            <a:off x="1706034" y="2655307"/>
            <a:ext cx="2425700" cy="365760"/>
          </a:xfrm>
          <a:prstGeom prst="rect">
            <a:avLst/>
          </a:prstGeom>
          <a:ln w="6350">
            <a:solidFill>
              <a:schemeClr val="tx1"/>
            </a:solidFill>
          </a:ln>
        </p:spPr>
        <p:txBody>
          <a:bodyPr/>
          <a:lstStyle>
            <a:lvl1pPr marL="0" indent="0">
              <a:buNone/>
              <a:defRPr sz="1200" b="0" i="0">
                <a:solidFill>
                  <a:schemeClr val="tx1"/>
                </a:solidFill>
                <a:latin typeface="Avenir Next LT Pro" panose="020B0504020202020204" pitchFamily="34" charset="77"/>
              </a:defRPr>
            </a:lvl1pPr>
          </a:lstStyle>
          <a:p>
            <a:pPr lvl="0"/>
            <a:r>
              <a:rPr lang="en-US"/>
              <a:t>Title</a:t>
            </a:r>
          </a:p>
          <a:p>
            <a:pPr lvl="0"/>
            <a:endParaRPr lang="en-US"/>
          </a:p>
        </p:txBody>
      </p:sp>
      <p:sp>
        <p:nvSpPr>
          <p:cNvPr id="18" name="Text Placeholder 15">
            <a:extLst>
              <a:ext uri="{FF2B5EF4-FFF2-40B4-BE49-F238E27FC236}">
                <a16:creationId xmlns:a16="http://schemas.microsoft.com/office/drawing/2014/main" id="{AF0C2FFC-1982-504B-A410-B009C1B05DA2}"/>
              </a:ext>
            </a:extLst>
          </p:cNvPr>
          <p:cNvSpPr>
            <a:spLocks noGrp="1"/>
          </p:cNvSpPr>
          <p:nvPr>
            <p:ph type="body" sz="quarter" idx="19" hasCustomPrompt="1"/>
          </p:nvPr>
        </p:nvSpPr>
        <p:spPr>
          <a:xfrm>
            <a:off x="1706034" y="3061280"/>
            <a:ext cx="2425700" cy="365760"/>
          </a:xfrm>
          <a:prstGeom prst="rect">
            <a:avLst/>
          </a:prstGeom>
          <a:ln w="6350">
            <a:solidFill>
              <a:schemeClr val="tx1"/>
            </a:solidFill>
          </a:ln>
        </p:spPr>
        <p:txBody>
          <a:bodyPr/>
          <a:lstStyle>
            <a:lvl1pPr marL="0" indent="0">
              <a:buNone/>
              <a:defRPr sz="1200" b="0" i="0">
                <a:solidFill>
                  <a:schemeClr val="tx1"/>
                </a:solidFill>
                <a:latin typeface="Avenir Next LT Pro" panose="020B0504020202020204" pitchFamily="34" charset="77"/>
              </a:defRPr>
            </a:lvl1pPr>
          </a:lstStyle>
          <a:p>
            <a:pPr lvl="0"/>
            <a:r>
              <a:rPr lang="en-US"/>
              <a:t>Education</a:t>
            </a:r>
          </a:p>
        </p:txBody>
      </p:sp>
      <p:sp>
        <p:nvSpPr>
          <p:cNvPr id="19" name="Text Placeholder 15">
            <a:extLst>
              <a:ext uri="{FF2B5EF4-FFF2-40B4-BE49-F238E27FC236}">
                <a16:creationId xmlns:a16="http://schemas.microsoft.com/office/drawing/2014/main" id="{D7F3FA27-9597-9243-BA3F-D1DCB4C54203}"/>
              </a:ext>
            </a:extLst>
          </p:cNvPr>
          <p:cNvSpPr>
            <a:spLocks noGrp="1"/>
          </p:cNvSpPr>
          <p:nvPr>
            <p:ph type="body" sz="quarter" idx="20" hasCustomPrompt="1"/>
          </p:nvPr>
        </p:nvSpPr>
        <p:spPr>
          <a:xfrm>
            <a:off x="1706034" y="3787295"/>
            <a:ext cx="2425700" cy="229453"/>
          </a:xfrm>
          <a:prstGeom prst="rect">
            <a:avLst/>
          </a:prstGeom>
          <a:ln w="6350">
            <a:solidFill>
              <a:schemeClr val="tx1"/>
            </a:solidFill>
          </a:ln>
        </p:spPr>
        <p:txBody>
          <a:bodyPr/>
          <a:lstStyle>
            <a:lvl1pPr marL="0" indent="0">
              <a:buNone/>
              <a:defRPr sz="1200" b="0" i="0">
                <a:solidFill>
                  <a:schemeClr val="accent1"/>
                </a:solidFill>
                <a:latin typeface="Avenir Next LT Pro" panose="020B0504020202020204" pitchFamily="34" charset="77"/>
              </a:defRPr>
            </a:lvl1pPr>
          </a:lstStyle>
          <a:p>
            <a:pPr lvl="0"/>
            <a:r>
              <a:rPr lang="en-US"/>
              <a:t>Name</a:t>
            </a:r>
          </a:p>
        </p:txBody>
      </p:sp>
      <p:sp>
        <p:nvSpPr>
          <p:cNvPr id="20" name="Text Placeholder 15">
            <a:extLst>
              <a:ext uri="{FF2B5EF4-FFF2-40B4-BE49-F238E27FC236}">
                <a16:creationId xmlns:a16="http://schemas.microsoft.com/office/drawing/2014/main" id="{9248362D-FC69-8F41-9041-8FDCB12EB272}"/>
              </a:ext>
            </a:extLst>
          </p:cNvPr>
          <p:cNvSpPr>
            <a:spLocks noGrp="1"/>
          </p:cNvSpPr>
          <p:nvPr>
            <p:ph type="body" sz="quarter" idx="21" hasCustomPrompt="1"/>
          </p:nvPr>
        </p:nvSpPr>
        <p:spPr>
          <a:xfrm>
            <a:off x="1706034" y="4067547"/>
            <a:ext cx="2425700" cy="365760"/>
          </a:xfrm>
          <a:prstGeom prst="rect">
            <a:avLst/>
          </a:prstGeom>
          <a:ln w="6350">
            <a:solidFill>
              <a:schemeClr val="tx1"/>
            </a:solidFill>
          </a:ln>
        </p:spPr>
        <p:txBody>
          <a:bodyPr/>
          <a:lstStyle>
            <a:lvl1pPr marL="0" indent="0">
              <a:buNone/>
              <a:defRPr sz="1200" b="0" i="0">
                <a:solidFill>
                  <a:schemeClr val="tx1"/>
                </a:solidFill>
                <a:latin typeface="Avenir Next LT Pro" panose="020B0504020202020204" pitchFamily="34" charset="77"/>
              </a:defRPr>
            </a:lvl1pPr>
          </a:lstStyle>
          <a:p>
            <a:pPr lvl="0"/>
            <a:r>
              <a:rPr lang="en-US"/>
              <a:t>Title</a:t>
            </a:r>
          </a:p>
          <a:p>
            <a:pPr lvl="0"/>
            <a:endParaRPr lang="en-US"/>
          </a:p>
        </p:txBody>
      </p:sp>
      <p:sp>
        <p:nvSpPr>
          <p:cNvPr id="21" name="Text Placeholder 15">
            <a:extLst>
              <a:ext uri="{FF2B5EF4-FFF2-40B4-BE49-F238E27FC236}">
                <a16:creationId xmlns:a16="http://schemas.microsoft.com/office/drawing/2014/main" id="{1EF43793-A5E6-3840-8481-DAD90C4384C3}"/>
              </a:ext>
            </a:extLst>
          </p:cNvPr>
          <p:cNvSpPr>
            <a:spLocks noGrp="1"/>
          </p:cNvSpPr>
          <p:nvPr>
            <p:ph type="body" sz="quarter" idx="22" hasCustomPrompt="1"/>
          </p:nvPr>
        </p:nvSpPr>
        <p:spPr>
          <a:xfrm>
            <a:off x="1706034" y="4473520"/>
            <a:ext cx="2425700" cy="365760"/>
          </a:xfrm>
          <a:prstGeom prst="rect">
            <a:avLst/>
          </a:prstGeom>
          <a:ln w="6350">
            <a:solidFill>
              <a:schemeClr val="tx1"/>
            </a:solidFill>
          </a:ln>
        </p:spPr>
        <p:txBody>
          <a:bodyPr/>
          <a:lstStyle>
            <a:lvl1pPr marL="0" indent="0">
              <a:buNone/>
              <a:defRPr sz="1200" b="0" i="0">
                <a:solidFill>
                  <a:schemeClr val="tx1"/>
                </a:solidFill>
                <a:latin typeface="Avenir Next LT Pro" panose="020B0504020202020204" pitchFamily="34" charset="77"/>
              </a:defRPr>
            </a:lvl1pPr>
          </a:lstStyle>
          <a:p>
            <a:pPr lvl="0"/>
            <a:r>
              <a:rPr lang="en-US"/>
              <a:t>Education</a:t>
            </a:r>
          </a:p>
        </p:txBody>
      </p:sp>
      <p:sp>
        <p:nvSpPr>
          <p:cNvPr id="22" name="Text Placeholder 15">
            <a:extLst>
              <a:ext uri="{FF2B5EF4-FFF2-40B4-BE49-F238E27FC236}">
                <a16:creationId xmlns:a16="http://schemas.microsoft.com/office/drawing/2014/main" id="{53EC1CD1-9327-B84B-AB94-CD957CF37AFC}"/>
              </a:ext>
            </a:extLst>
          </p:cNvPr>
          <p:cNvSpPr>
            <a:spLocks noGrp="1"/>
          </p:cNvSpPr>
          <p:nvPr>
            <p:ph type="body" sz="quarter" idx="23" hasCustomPrompt="1"/>
          </p:nvPr>
        </p:nvSpPr>
        <p:spPr>
          <a:xfrm>
            <a:off x="1706034" y="5230015"/>
            <a:ext cx="2425700" cy="229453"/>
          </a:xfrm>
          <a:prstGeom prst="rect">
            <a:avLst/>
          </a:prstGeom>
          <a:ln w="6350">
            <a:solidFill>
              <a:schemeClr val="tx1"/>
            </a:solidFill>
          </a:ln>
        </p:spPr>
        <p:txBody>
          <a:bodyPr/>
          <a:lstStyle>
            <a:lvl1pPr marL="0" indent="0">
              <a:buNone/>
              <a:defRPr sz="1200" b="0" i="0">
                <a:solidFill>
                  <a:schemeClr val="accent1"/>
                </a:solidFill>
                <a:latin typeface="Avenir Next LT Pro" panose="020B0504020202020204" pitchFamily="34" charset="77"/>
              </a:defRPr>
            </a:lvl1pPr>
          </a:lstStyle>
          <a:p>
            <a:pPr lvl="0"/>
            <a:r>
              <a:rPr lang="en-US"/>
              <a:t>Name</a:t>
            </a:r>
          </a:p>
        </p:txBody>
      </p:sp>
      <p:sp>
        <p:nvSpPr>
          <p:cNvPr id="23" name="Text Placeholder 15">
            <a:extLst>
              <a:ext uri="{FF2B5EF4-FFF2-40B4-BE49-F238E27FC236}">
                <a16:creationId xmlns:a16="http://schemas.microsoft.com/office/drawing/2014/main" id="{31BF855C-4751-C34F-A10A-BDF99F280508}"/>
              </a:ext>
            </a:extLst>
          </p:cNvPr>
          <p:cNvSpPr>
            <a:spLocks noGrp="1"/>
          </p:cNvSpPr>
          <p:nvPr>
            <p:ph type="body" sz="quarter" idx="24" hasCustomPrompt="1"/>
          </p:nvPr>
        </p:nvSpPr>
        <p:spPr>
          <a:xfrm>
            <a:off x="1706034" y="5510267"/>
            <a:ext cx="2425700" cy="365760"/>
          </a:xfrm>
          <a:prstGeom prst="rect">
            <a:avLst/>
          </a:prstGeom>
          <a:ln w="6350">
            <a:solidFill>
              <a:schemeClr val="tx1"/>
            </a:solidFill>
          </a:ln>
        </p:spPr>
        <p:txBody>
          <a:bodyPr/>
          <a:lstStyle>
            <a:lvl1pPr marL="0" indent="0">
              <a:buNone/>
              <a:defRPr sz="1200" b="0" i="0">
                <a:solidFill>
                  <a:schemeClr val="tx1"/>
                </a:solidFill>
                <a:latin typeface="Avenir Next LT Pro" panose="020B0504020202020204" pitchFamily="34" charset="77"/>
              </a:defRPr>
            </a:lvl1pPr>
          </a:lstStyle>
          <a:p>
            <a:pPr lvl="0"/>
            <a:r>
              <a:rPr lang="en-US"/>
              <a:t>Title</a:t>
            </a:r>
          </a:p>
          <a:p>
            <a:pPr lvl="0"/>
            <a:endParaRPr lang="en-US"/>
          </a:p>
        </p:txBody>
      </p:sp>
      <p:sp>
        <p:nvSpPr>
          <p:cNvPr id="24" name="Text Placeholder 15">
            <a:extLst>
              <a:ext uri="{FF2B5EF4-FFF2-40B4-BE49-F238E27FC236}">
                <a16:creationId xmlns:a16="http://schemas.microsoft.com/office/drawing/2014/main" id="{B6B9A54D-4E14-8E41-909F-CD68206EF15B}"/>
              </a:ext>
            </a:extLst>
          </p:cNvPr>
          <p:cNvSpPr>
            <a:spLocks noGrp="1"/>
          </p:cNvSpPr>
          <p:nvPr>
            <p:ph type="body" sz="quarter" idx="25" hasCustomPrompt="1"/>
          </p:nvPr>
        </p:nvSpPr>
        <p:spPr>
          <a:xfrm>
            <a:off x="1706034" y="5916240"/>
            <a:ext cx="2425700" cy="365760"/>
          </a:xfrm>
          <a:prstGeom prst="rect">
            <a:avLst/>
          </a:prstGeom>
          <a:ln w="6350">
            <a:solidFill>
              <a:schemeClr val="tx1"/>
            </a:solidFill>
          </a:ln>
        </p:spPr>
        <p:txBody>
          <a:bodyPr/>
          <a:lstStyle>
            <a:lvl1pPr marL="0" indent="0">
              <a:buNone/>
              <a:defRPr sz="1200" b="0" i="0">
                <a:solidFill>
                  <a:schemeClr val="tx1"/>
                </a:solidFill>
                <a:latin typeface="Avenir Next LT Pro" panose="020B0504020202020204" pitchFamily="34" charset="77"/>
              </a:defRPr>
            </a:lvl1pPr>
          </a:lstStyle>
          <a:p>
            <a:pPr lvl="0"/>
            <a:r>
              <a:rPr lang="en-US"/>
              <a:t>Education</a:t>
            </a:r>
          </a:p>
        </p:txBody>
      </p:sp>
      <p:sp>
        <p:nvSpPr>
          <p:cNvPr id="25" name="Text Placeholder 28">
            <a:extLst>
              <a:ext uri="{FF2B5EF4-FFF2-40B4-BE49-F238E27FC236}">
                <a16:creationId xmlns:a16="http://schemas.microsoft.com/office/drawing/2014/main" id="{BFEBED0C-A12D-E249-B4F9-27D848E477F7}"/>
              </a:ext>
            </a:extLst>
          </p:cNvPr>
          <p:cNvSpPr>
            <a:spLocks noGrp="1"/>
          </p:cNvSpPr>
          <p:nvPr>
            <p:ph type="body" sz="quarter" idx="26" hasCustomPrompt="1"/>
          </p:nvPr>
        </p:nvSpPr>
        <p:spPr>
          <a:xfrm>
            <a:off x="4254501" y="804759"/>
            <a:ext cx="7632700" cy="1345259"/>
          </a:xfrm>
          <a:prstGeom prst="rect">
            <a:avLst/>
          </a:prstGeom>
          <a:ln w="6350">
            <a:solidFill>
              <a:schemeClr val="tx1"/>
            </a:solidFill>
          </a:ln>
        </p:spPr>
        <p:txBody>
          <a:bodyPr lIns="45720" rIns="45720" anchor="ctr" anchorCtr="0">
            <a:normAutofit/>
          </a:bodyPr>
          <a:lstStyle>
            <a:lvl1pPr marL="0" indent="0">
              <a:buNone/>
              <a:defRPr sz="1200" b="0" i="0">
                <a:solidFill>
                  <a:schemeClr val="tx1"/>
                </a:solidFill>
                <a:latin typeface="Avenir Next LT Pro" panose="020B0504020202020204" pitchFamily="34" charset="77"/>
              </a:defRPr>
            </a:lvl1pPr>
          </a:lstStyle>
          <a:p>
            <a:pPr lvl="0"/>
            <a:r>
              <a:rPr lang="en-US"/>
              <a:t>Click to edit master text styles</a:t>
            </a:r>
          </a:p>
        </p:txBody>
      </p:sp>
      <p:sp>
        <p:nvSpPr>
          <p:cNvPr id="26" name="Text Placeholder 28">
            <a:extLst>
              <a:ext uri="{FF2B5EF4-FFF2-40B4-BE49-F238E27FC236}">
                <a16:creationId xmlns:a16="http://schemas.microsoft.com/office/drawing/2014/main" id="{A2391AD9-30E9-F94C-A5FA-CA61F570EA4F}"/>
              </a:ext>
            </a:extLst>
          </p:cNvPr>
          <p:cNvSpPr>
            <a:spLocks noGrp="1"/>
          </p:cNvSpPr>
          <p:nvPr>
            <p:ph type="body" sz="quarter" idx="27"/>
          </p:nvPr>
        </p:nvSpPr>
        <p:spPr>
          <a:xfrm>
            <a:off x="4254501" y="2247266"/>
            <a:ext cx="7632700" cy="1345259"/>
          </a:xfrm>
          <a:prstGeom prst="rect">
            <a:avLst/>
          </a:prstGeom>
          <a:ln w="6350">
            <a:solidFill>
              <a:schemeClr val="tx1"/>
            </a:solidFill>
          </a:ln>
        </p:spPr>
        <p:txBody>
          <a:bodyPr lIns="45720" rIns="45720" anchor="ctr" anchorCtr="0">
            <a:normAutofit/>
          </a:bodyPr>
          <a:lstStyle>
            <a:lvl1pPr>
              <a:defRPr lang="en-US" sz="1200" b="0" i="0" kern="1200" dirty="0" smtClean="0">
                <a:solidFill>
                  <a:schemeClr val="tx1"/>
                </a:solidFill>
                <a:latin typeface="Avenir Next LT Pro" panose="020B0504020202020204" pitchFamily="34" charset="77"/>
                <a:ea typeface="+mn-ea"/>
                <a:cs typeface="+mn-cs"/>
              </a:defRPr>
            </a:lvl1pPr>
          </a:lstStyle>
          <a:p>
            <a:pPr marL="0" lvl="0" indent="0" algn="l" defTabSz="914400" rtl="0" eaLnBrk="1" latinLnBrk="0" hangingPunct="1">
              <a:lnSpc>
                <a:spcPct val="100000"/>
              </a:lnSpc>
              <a:spcBef>
                <a:spcPts val="1000"/>
              </a:spcBef>
              <a:buFont typeface="Arial" panose="020B0604020202020204" pitchFamily="34" charset="0"/>
              <a:buNone/>
            </a:pPr>
            <a:r>
              <a:rPr lang="en-US"/>
              <a:t>Click to edit Master text styles</a:t>
            </a:r>
          </a:p>
        </p:txBody>
      </p:sp>
      <p:sp>
        <p:nvSpPr>
          <p:cNvPr id="27" name="Text Placeholder 28">
            <a:extLst>
              <a:ext uri="{FF2B5EF4-FFF2-40B4-BE49-F238E27FC236}">
                <a16:creationId xmlns:a16="http://schemas.microsoft.com/office/drawing/2014/main" id="{9C2C2E8A-10DD-B543-B319-8C59976CA492}"/>
              </a:ext>
            </a:extLst>
          </p:cNvPr>
          <p:cNvSpPr>
            <a:spLocks noGrp="1"/>
          </p:cNvSpPr>
          <p:nvPr>
            <p:ph type="body" sz="quarter" idx="28"/>
          </p:nvPr>
        </p:nvSpPr>
        <p:spPr>
          <a:xfrm>
            <a:off x="4254501" y="3676858"/>
            <a:ext cx="7632700" cy="1345259"/>
          </a:xfrm>
          <a:prstGeom prst="rect">
            <a:avLst/>
          </a:prstGeom>
          <a:ln w="6350">
            <a:solidFill>
              <a:schemeClr val="tx1"/>
            </a:solidFill>
          </a:ln>
        </p:spPr>
        <p:txBody>
          <a:bodyPr lIns="45720" rIns="45720" anchor="ctr" anchorCtr="0">
            <a:normAutofit/>
          </a:bodyPr>
          <a:lstStyle>
            <a:lvl1pPr>
              <a:defRPr lang="en-US" sz="1200" b="0" i="0" kern="1200" dirty="0" smtClean="0">
                <a:solidFill>
                  <a:schemeClr val="tx1"/>
                </a:solidFill>
                <a:latin typeface="Avenir Next LT Pro" panose="020B0504020202020204" pitchFamily="34" charset="77"/>
                <a:ea typeface="+mn-ea"/>
                <a:cs typeface="+mn-cs"/>
              </a:defRPr>
            </a:lvl1pPr>
          </a:lstStyle>
          <a:p>
            <a:pPr marL="0" lvl="0" indent="0" algn="l" defTabSz="914400" rtl="0" eaLnBrk="1" latinLnBrk="0" hangingPunct="1">
              <a:lnSpc>
                <a:spcPct val="100000"/>
              </a:lnSpc>
              <a:spcBef>
                <a:spcPts val="1000"/>
              </a:spcBef>
              <a:buFont typeface="Arial" panose="020B0604020202020204" pitchFamily="34" charset="0"/>
              <a:buNone/>
            </a:pPr>
            <a:r>
              <a:rPr lang="en-US"/>
              <a:t>Click to edit Master text styles</a:t>
            </a:r>
          </a:p>
        </p:txBody>
      </p:sp>
      <p:sp>
        <p:nvSpPr>
          <p:cNvPr id="28" name="Text Placeholder 28">
            <a:extLst>
              <a:ext uri="{FF2B5EF4-FFF2-40B4-BE49-F238E27FC236}">
                <a16:creationId xmlns:a16="http://schemas.microsoft.com/office/drawing/2014/main" id="{EC189CF7-95FC-B549-9A2D-EA2C7FBD28D6}"/>
              </a:ext>
            </a:extLst>
          </p:cNvPr>
          <p:cNvSpPr>
            <a:spLocks noGrp="1"/>
          </p:cNvSpPr>
          <p:nvPr>
            <p:ph type="body" sz="quarter" idx="29"/>
          </p:nvPr>
        </p:nvSpPr>
        <p:spPr>
          <a:xfrm>
            <a:off x="4254501" y="5132134"/>
            <a:ext cx="7632700" cy="1345259"/>
          </a:xfrm>
          <a:prstGeom prst="rect">
            <a:avLst/>
          </a:prstGeom>
          <a:ln w="6350">
            <a:solidFill>
              <a:schemeClr val="tx1"/>
            </a:solidFill>
          </a:ln>
        </p:spPr>
        <p:txBody>
          <a:bodyPr lIns="45720" rIns="45720" anchor="ctr" anchorCtr="0">
            <a:normAutofit/>
          </a:bodyPr>
          <a:lstStyle>
            <a:lvl1pPr>
              <a:defRPr lang="en-US" sz="1200" b="0" i="0" kern="1200" dirty="0" smtClean="0">
                <a:solidFill>
                  <a:schemeClr val="tx1"/>
                </a:solidFill>
                <a:latin typeface="Avenir Next LT Pro" panose="020B0504020202020204" pitchFamily="34" charset="77"/>
                <a:ea typeface="+mn-ea"/>
                <a:cs typeface="+mn-cs"/>
              </a:defRPr>
            </a:lvl1pPr>
          </a:lstStyle>
          <a:p>
            <a:pPr marL="0" lvl="0" indent="0" algn="l" defTabSz="914400" rtl="0" eaLnBrk="1" latinLnBrk="0" hangingPunct="1">
              <a:lnSpc>
                <a:spcPct val="100000"/>
              </a:lnSpc>
              <a:spcBef>
                <a:spcPts val="1000"/>
              </a:spcBef>
              <a:buFont typeface="Arial" panose="020B0604020202020204" pitchFamily="34" charset="0"/>
              <a:buNone/>
            </a:pPr>
            <a:r>
              <a:rPr lang="en-US"/>
              <a:t>Click to edit Master text styles</a:t>
            </a:r>
          </a:p>
        </p:txBody>
      </p:sp>
      <p:cxnSp>
        <p:nvCxnSpPr>
          <p:cNvPr id="31" name="Straight Connector 30">
            <a:extLst>
              <a:ext uri="{FF2B5EF4-FFF2-40B4-BE49-F238E27FC236}">
                <a16:creationId xmlns:a16="http://schemas.microsoft.com/office/drawing/2014/main" id="{72BE2941-C142-264E-8C83-64E196D557F3}"/>
              </a:ext>
            </a:extLst>
          </p:cNvPr>
          <p:cNvCxnSpPr>
            <a:cxnSpLocks/>
          </p:cNvCxnSpPr>
          <p:nvPr userDrawn="1"/>
        </p:nvCxnSpPr>
        <p:spPr>
          <a:xfrm>
            <a:off x="-15329" y="2200818"/>
            <a:ext cx="12207329"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32" name="Straight Connector 31">
            <a:extLst>
              <a:ext uri="{FF2B5EF4-FFF2-40B4-BE49-F238E27FC236}">
                <a16:creationId xmlns:a16="http://schemas.microsoft.com/office/drawing/2014/main" id="{E69EDD29-0941-3F4C-AAFA-B7AA4EBE814F}"/>
              </a:ext>
            </a:extLst>
          </p:cNvPr>
          <p:cNvCxnSpPr>
            <a:cxnSpLocks/>
          </p:cNvCxnSpPr>
          <p:nvPr userDrawn="1"/>
        </p:nvCxnSpPr>
        <p:spPr>
          <a:xfrm>
            <a:off x="-15329" y="3638971"/>
            <a:ext cx="12207329"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cxnSp>
        <p:nvCxnSpPr>
          <p:cNvPr id="34" name="Straight Connector 33">
            <a:extLst>
              <a:ext uri="{FF2B5EF4-FFF2-40B4-BE49-F238E27FC236}">
                <a16:creationId xmlns:a16="http://schemas.microsoft.com/office/drawing/2014/main" id="{02491415-FE9B-9E44-8A9A-47AB869CCAFF}"/>
              </a:ext>
            </a:extLst>
          </p:cNvPr>
          <p:cNvCxnSpPr>
            <a:cxnSpLocks/>
          </p:cNvCxnSpPr>
          <p:nvPr userDrawn="1"/>
        </p:nvCxnSpPr>
        <p:spPr>
          <a:xfrm>
            <a:off x="-15329" y="5077124"/>
            <a:ext cx="12207329" cy="0"/>
          </a:xfrm>
          <a:prstGeom prst="line">
            <a:avLst/>
          </a:prstGeom>
          <a:ln>
            <a:solidFill>
              <a:schemeClr val="accent1"/>
            </a:solidFill>
          </a:ln>
        </p:spPr>
        <p:style>
          <a:lnRef idx="1">
            <a:schemeClr val="accent3"/>
          </a:lnRef>
          <a:fillRef idx="0">
            <a:schemeClr val="accent3"/>
          </a:fillRef>
          <a:effectRef idx="0">
            <a:schemeClr val="accent3"/>
          </a:effectRef>
          <a:fontRef idx="minor">
            <a:schemeClr val="tx1"/>
          </a:fontRef>
        </p:style>
      </p:cxnSp>
      <p:sp>
        <p:nvSpPr>
          <p:cNvPr id="4" name="Title 3">
            <a:extLst>
              <a:ext uri="{FF2B5EF4-FFF2-40B4-BE49-F238E27FC236}">
                <a16:creationId xmlns:a16="http://schemas.microsoft.com/office/drawing/2014/main" id="{1769F88A-3C8B-0C40-876A-A2DFD86E3E1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9FA73AA-E738-4141-856D-6DA8E8491408}"/>
              </a:ext>
            </a:extLst>
          </p:cNvPr>
          <p:cNvSpPr>
            <a:spLocks noGrp="1"/>
          </p:cNvSpPr>
          <p:nvPr>
            <p:ph type="ftr" sz="quarter" idx="30"/>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34182914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ase Study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1738285-7E63-674E-AF2C-B02EC3F26AB7}"/>
              </a:ext>
            </a:extLst>
          </p:cNvPr>
          <p:cNvSpPr>
            <a:spLocks noGrp="1"/>
          </p:cNvSpPr>
          <p:nvPr>
            <p:ph type="pic" sz="quarter" idx="10"/>
          </p:nvPr>
        </p:nvSpPr>
        <p:spPr>
          <a:xfrm>
            <a:off x="495776" y="1017233"/>
            <a:ext cx="2351616" cy="1077913"/>
          </a:xfrm>
          <a:prstGeom prst="rect">
            <a:avLst/>
          </a:prstGeom>
          <a:ln>
            <a:noFill/>
          </a:ln>
        </p:spPr>
        <p:txBody>
          <a:bodyPr/>
          <a:lstStyle>
            <a:lvl1pPr marL="0" indent="0">
              <a:buNone/>
              <a:defRPr/>
            </a:lvl1pPr>
          </a:lstStyle>
          <a:p>
            <a:r>
              <a:rPr lang="en-US"/>
              <a:t>Click icon to add picture</a:t>
            </a:r>
          </a:p>
        </p:txBody>
      </p:sp>
      <p:sp>
        <p:nvSpPr>
          <p:cNvPr id="45" name="Picture Placeholder 2">
            <a:extLst>
              <a:ext uri="{FF2B5EF4-FFF2-40B4-BE49-F238E27FC236}">
                <a16:creationId xmlns:a16="http://schemas.microsoft.com/office/drawing/2014/main" id="{525E5EDC-3F3D-6841-9569-AC932B168107}"/>
              </a:ext>
            </a:extLst>
          </p:cNvPr>
          <p:cNvSpPr>
            <a:spLocks noGrp="1"/>
          </p:cNvSpPr>
          <p:nvPr>
            <p:ph type="pic" sz="quarter" idx="13"/>
          </p:nvPr>
        </p:nvSpPr>
        <p:spPr>
          <a:xfrm>
            <a:off x="495776" y="3845076"/>
            <a:ext cx="2351616" cy="1077913"/>
          </a:xfrm>
          <a:prstGeom prst="rect">
            <a:avLst/>
          </a:prstGeom>
          <a:ln>
            <a:noFill/>
          </a:ln>
        </p:spPr>
        <p:txBody>
          <a:bodyPr/>
          <a:lstStyle>
            <a:lvl1pPr marL="0" indent="0">
              <a:buNone/>
              <a:defRPr/>
            </a:lvl1pPr>
          </a:lstStyle>
          <a:p>
            <a:r>
              <a:rPr lang="en-US"/>
              <a:t>Click icon to add picture</a:t>
            </a:r>
          </a:p>
        </p:txBody>
      </p:sp>
      <p:sp>
        <p:nvSpPr>
          <p:cNvPr id="46" name="Text Placeholder 41">
            <a:extLst>
              <a:ext uri="{FF2B5EF4-FFF2-40B4-BE49-F238E27FC236}">
                <a16:creationId xmlns:a16="http://schemas.microsoft.com/office/drawing/2014/main" id="{E88609E6-5B7A-AE47-89CD-B1D3AC8C7936}"/>
              </a:ext>
            </a:extLst>
          </p:cNvPr>
          <p:cNvSpPr>
            <a:spLocks noGrp="1"/>
          </p:cNvSpPr>
          <p:nvPr>
            <p:ph type="body" sz="quarter" idx="14" hasCustomPrompt="1"/>
          </p:nvPr>
        </p:nvSpPr>
        <p:spPr>
          <a:xfrm>
            <a:off x="495776" y="5093645"/>
            <a:ext cx="2351616" cy="1248569"/>
          </a:xfrm>
          <a:prstGeom prst="rect">
            <a:avLst/>
          </a:prstGeom>
          <a:ln>
            <a:noFill/>
          </a:ln>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Tx/>
              <a:buNone/>
              <a:tabLst/>
              <a:defRPr sz="1400">
                <a:solidFill>
                  <a:schemeClr val="accent1"/>
                </a:solidFill>
              </a:defRPr>
            </a:lvl1pPr>
            <a:lvl3pPr marL="15875" indent="0" algn="ctr">
              <a:buNone/>
              <a:tabLst>
                <a:tab pos="914400" algn="l"/>
              </a:tabLst>
              <a:defRPr/>
            </a:lvl3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[Short project/</a:t>
            </a:r>
            <a:br>
              <a:rPr lang="en-US"/>
            </a:br>
            <a:r>
              <a:rPr lang="en-US"/>
              <a:t>engagement description]</a:t>
            </a:r>
          </a:p>
        </p:txBody>
      </p:sp>
      <p:cxnSp>
        <p:nvCxnSpPr>
          <p:cNvPr id="48" name="Straight Connector 47">
            <a:extLst>
              <a:ext uri="{FF2B5EF4-FFF2-40B4-BE49-F238E27FC236}">
                <a16:creationId xmlns:a16="http://schemas.microsoft.com/office/drawing/2014/main" id="{B51DDFDE-47B8-734D-A7E2-C40519D99E7F}"/>
              </a:ext>
            </a:extLst>
          </p:cNvPr>
          <p:cNvCxnSpPr>
            <a:cxnSpLocks/>
          </p:cNvCxnSpPr>
          <p:nvPr userDrawn="1"/>
        </p:nvCxnSpPr>
        <p:spPr>
          <a:xfrm>
            <a:off x="-15329" y="3627797"/>
            <a:ext cx="12207329" cy="0"/>
          </a:xfrm>
          <a:prstGeom prst="line">
            <a:avLst/>
          </a:prstGeom>
          <a:ln>
            <a:solidFill>
              <a:schemeClr val="tx2"/>
            </a:solidFill>
          </a:ln>
        </p:spPr>
        <p:style>
          <a:lnRef idx="1">
            <a:schemeClr val="accent3"/>
          </a:lnRef>
          <a:fillRef idx="0">
            <a:schemeClr val="accent3"/>
          </a:fillRef>
          <a:effectRef idx="0">
            <a:schemeClr val="accent3"/>
          </a:effectRef>
          <a:fontRef idx="minor">
            <a:schemeClr val="tx1"/>
          </a:fontRef>
        </p:style>
      </p:cxnSp>
      <p:sp>
        <p:nvSpPr>
          <p:cNvPr id="12" name="Text Placeholder 41">
            <a:extLst>
              <a:ext uri="{FF2B5EF4-FFF2-40B4-BE49-F238E27FC236}">
                <a16:creationId xmlns:a16="http://schemas.microsoft.com/office/drawing/2014/main" id="{5367C6D6-0000-DA4C-8F4B-06335535A2D2}"/>
              </a:ext>
            </a:extLst>
          </p:cNvPr>
          <p:cNvSpPr>
            <a:spLocks noGrp="1"/>
          </p:cNvSpPr>
          <p:nvPr>
            <p:ph type="body" sz="quarter" idx="16" hasCustomPrompt="1"/>
          </p:nvPr>
        </p:nvSpPr>
        <p:spPr>
          <a:xfrm>
            <a:off x="495776" y="2267052"/>
            <a:ext cx="2351616" cy="1248569"/>
          </a:xfrm>
          <a:prstGeom prst="rect">
            <a:avLst/>
          </a:prstGeom>
          <a:ln>
            <a:solidFill>
              <a:schemeClr val="accent1"/>
            </a:solidFill>
          </a:ln>
        </p:spPr>
        <p:txBody>
          <a:bodyPr anchor="ctr">
            <a:normAutofit/>
          </a:bodyPr>
          <a:lstStyle>
            <a:lvl1pPr marL="0" marR="0" indent="0" algn="ctr" defTabSz="914400" rtl="0" eaLnBrk="1" fontAlgn="auto" latinLnBrk="0" hangingPunct="1">
              <a:lnSpc>
                <a:spcPct val="100000"/>
              </a:lnSpc>
              <a:spcBef>
                <a:spcPts val="1000"/>
              </a:spcBef>
              <a:spcAft>
                <a:spcPts val="0"/>
              </a:spcAft>
              <a:buClrTx/>
              <a:buSzTx/>
              <a:buFontTx/>
              <a:buNone/>
              <a:tabLst/>
              <a:defRPr sz="1400">
                <a:solidFill>
                  <a:schemeClr val="accent1"/>
                </a:solidFill>
              </a:defRPr>
            </a:lvl1pPr>
            <a:lvl3pPr marL="15875" indent="0" algn="ctr">
              <a:buNone/>
              <a:tabLst>
                <a:tab pos="914400" algn="l"/>
              </a:tabLst>
              <a:defRPr/>
            </a:lvl3p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en-US"/>
              <a:t>[Short project/</a:t>
            </a:r>
            <a:br>
              <a:rPr lang="en-US"/>
            </a:br>
            <a:r>
              <a:rPr lang="en-US"/>
              <a:t>engagement description]</a:t>
            </a:r>
          </a:p>
        </p:txBody>
      </p:sp>
      <p:cxnSp>
        <p:nvCxnSpPr>
          <p:cNvPr id="4" name="Straight Connector 3">
            <a:extLst>
              <a:ext uri="{FF2B5EF4-FFF2-40B4-BE49-F238E27FC236}">
                <a16:creationId xmlns:a16="http://schemas.microsoft.com/office/drawing/2014/main" id="{31F674A6-4DFD-0144-93E7-AFF918A0D261}"/>
              </a:ext>
            </a:extLst>
          </p:cNvPr>
          <p:cNvCxnSpPr/>
          <p:nvPr userDrawn="1"/>
        </p:nvCxnSpPr>
        <p:spPr>
          <a:xfrm>
            <a:off x="495776" y="2189018"/>
            <a:ext cx="235161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C70387-CAE8-0948-AA8A-2B829F604237}"/>
              </a:ext>
            </a:extLst>
          </p:cNvPr>
          <p:cNvCxnSpPr/>
          <p:nvPr userDrawn="1"/>
        </p:nvCxnSpPr>
        <p:spPr>
          <a:xfrm>
            <a:off x="495776" y="5001497"/>
            <a:ext cx="235161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CD07BFB0-3C53-8044-8639-48F1B455167E}"/>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22E2C36A-8F96-6A4B-AAB5-D95B503AFFAD}"/>
              </a:ext>
            </a:extLst>
          </p:cNvPr>
          <p:cNvSpPr>
            <a:spLocks noGrp="1"/>
          </p:cNvSpPr>
          <p:nvPr>
            <p:ph type="ftr" sz="quarter" idx="17"/>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35559669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0705A8F-346C-AD4B-8236-CC73650E2E52}"/>
              </a:ext>
            </a:extLst>
          </p:cNvPr>
          <p:cNvSpPr>
            <a:spLocks noGrp="1"/>
          </p:cNvSpPr>
          <p:nvPr>
            <p:ph type="body" sz="quarter" idx="10" hasCustomPrompt="1"/>
          </p:nvPr>
        </p:nvSpPr>
        <p:spPr>
          <a:xfrm>
            <a:off x="495776" y="866424"/>
            <a:ext cx="11391423" cy="274200"/>
          </a:xfrm>
          <a:prstGeom prst="rect">
            <a:avLst/>
          </a:prstGeom>
          <a:solidFill>
            <a:schemeClr val="accent1"/>
          </a:solidFill>
          <a:ln>
            <a:solidFill>
              <a:schemeClr val="accent1"/>
            </a:solidFill>
          </a:ln>
        </p:spPr>
        <p:txBody>
          <a:bodyPr anchor="ctr"/>
          <a:lstStyle>
            <a:lvl1pPr marL="0" indent="0" algn="ctr">
              <a:buNone/>
              <a:defRPr b="1">
                <a:solidFill>
                  <a:schemeClr val="bg1"/>
                </a:solidFill>
              </a:defRPr>
            </a:lvl1pPr>
          </a:lstStyle>
          <a:p>
            <a:pPr lvl="0"/>
            <a:r>
              <a:rPr lang="en-US"/>
              <a:t>Situation</a:t>
            </a:r>
          </a:p>
        </p:txBody>
      </p:sp>
      <p:sp>
        <p:nvSpPr>
          <p:cNvPr id="21" name="Text Placeholder 6">
            <a:extLst>
              <a:ext uri="{FF2B5EF4-FFF2-40B4-BE49-F238E27FC236}">
                <a16:creationId xmlns:a16="http://schemas.microsoft.com/office/drawing/2014/main" id="{66967BA1-4ADC-224D-AA04-82A69784BB43}"/>
              </a:ext>
            </a:extLst>
          </p:cNvPr>
          <p:cNvSpPr>
            <a:spLocks noGrp="1"/>
          </p:cNvSpPr>
          <p:nvPr>
            <p:ph type="body" sz="quarter" idx="12" hasCustomPrompt="1"/>
          </p:nvPr>
        </p:nvSpPr>
        <p:spPr>
          <a:xfrm>
            <a:off x="495777" y="2375100"/>
            <a:ext cx="5684772" cy="274290"/>
          </a:xfrm>
          <a:prstGeom prst="rect">
            <a:avLst/>
          </a:prstGeom>
          <a:solidFill>
            <a:schemeClr val="accent1"/>
          </a:solidFill>
          <a:ln>
            <a:solidFill>
              <a:schemeClr val="accent1"/>
            </a:solidFill>
          </a:ln>
        </p:spPr>
        <p:txBody>
          <a:bodyPr anchor="ctr"/>
          <a:lstStyle>
            <a:lvl1pPr marL="0" indent="0" algn="ctr">
              <a:buNone/>
              <a:defRPr b="1">
                <a:solidFill>
                  <a:schemeClr val="bg1"/>
                </a:solidFill>
              </a:defRPr>
            </a:lvl1pPr>
          </a:lstStyle>
          <a:p>
            <a:pPr lvl="0"/>
            <a:r>
              <a:rPr lang="en-US"/>
              <a:t>Key Issues</a:t>
            </a:r>
          </a:p>
        </p:txBody>
      </p:sp>
      <p:sp>
        <p:nvSpPr>
          <p:cNvPr id="25" name="Text Placeholder 6">
            <a:extLst>
              <a:ext uri="{FF2B5EF4-FFF2-40B4-BE49-F238E27FC236}">
                <a16:creationId xmlns:a16="http://schemas.microsoft.com/office/drawing/2014/main" id="{E124A254-E379-EB47-BE88-7A1C3E7815D3}"/>
              </a:ext>
            </a:extLst>
          </p:cNvPr>
          <p:cNvSpPr>
            <a:spLocks noGrp="1"/>
          </p:cNvSpPr>
          <p:nvPr>
            <p:ph type="body" sz="quarter" idx="14" hasCustomPrompt="1"/>
          </p:nvPr>
        </p:nvSpPr>
        <p:spPr>
          <a:xfrm>
            <a:off x="6186625" y="2375100"/>
            <a:ext cx="5693664" cy="274320"/>
          </a:xfrm>
          <a:prstGeom prst="rect">
            <a:avLst/>
          </a:prstGeom>
          <a:solidFill>
            <a:schemeClr val="accent1"/>
          </a:solidFill>
          <a:ln>
            <a:solidFill>
              <a:schemeClr val="accent1"/>
            </a:solidFill>
          </a:ln>
        </p:spPr>
        <p:txBody>
          <a:bodyPr anchor="ctr"/>
          <a:lstStyle>
            <a:lvl1pPr marL="0" indent="0" algn="ctr">
              <a:buNone/>
              <a:defRPr b="1">
                <a:solidFill>
                  <a:schemeClr val="bg1"/>
                </a:solidFill>
              </a:defRPr>
            </a:lvl1pPr>
          </a:lstStyle>
          <a:p>
            <a:pPr lvl="0"/>
            <a:r>
              <a:rPr lang="en-US"/>
              <a:t>SSA &amp; Company Contributions</a:t>
            </a:r>
          </a:p>
        </p:txBody>
      </p:sp>
      <p:sp>
        <p:nvSpPr>
          <p:cNvPr id="27" name="Text Placeholder 6">
            <a:extLst>
              <a:ext uri="{FF2B5EF4-FFF2-40B4-BE49-F238E27FC236}">
                <a16:creationId xmlns:a16="http://schemas.microsoft.com/office/drawing/2014/main" id="{E48232CA-A27A-5C4C-A19E-07A07CF77834}"/>
              </a:ext>
            </a:extLst>
          </p:cNvPr>
          <p:cNvSpPr>
            <a:spLocks noGrp="1"/>
          </p:cNvSpPr>
          <p:nvPr>
            <p:ph type="body" sz="quarter" idx="16" hasCustomPrompt="1"/>
          </p:nvPr>
        </p:nvSpPr>
        <p:spPr>
          <a:xfrm>
            <a:off x="495776" y="5152479"/>
            <a:ext cx="11391423" cy="274200"/>
          </a:xfrm>
          <a:prstGeom prst="rect">
            <a:avLst/>
          </a:prstGeom>
          <a:solidFill>
            <a:schemeClr val="accent1"/>
          </a:solidFill>
          <a:ln>
            <a:solidFill>
              <a:schemeClr val="accent1"/>
            </a:solidFill>
          </a:ln>
        </p:spPr>
        <p:txBody>
          <a:bodyPr anchor="ctr"/>
          <a:lstStyle>
            <a:lvl1pPr marL="0" indent="0" algn="ctr">
              <a:buNone/>
              <a:defRPr b="1">
                <a:solidFill>
                  <a:schemeClr val="bg1"/>
                </a:solidFill>
              </a:defRPr>
            </a:lvl1pPr>
          </a:lstStyle>
          <a:p>
            <a:pPr lvl="0"/>
            <a:r>
              <a:rPr lang="en-US"/>
              <a:t>Results</a:t>
            </a:r>
          </a:p>
        </p:txBody>
      </p:sp>
      <p:sp>
        <p:nvSpPr>
          <p:cNvPr id="17" name="Text Placeholder 8">
            <a:extLst>
              <a:ext uri="{FF2B5EF4-FFF2-40B4-BE49-F238E27FC236}">
                <a16:creationId xmlns:a16="http://schemas.microsoft.com/office/drawing/2014/main" id="{19ABF1CB-4490-D346-82CA-EC6CAB908F1F}"/>
              </a:ext>
            </a:extLst>
          </p:cNvPr>
          <p:cNvSpPr>
            <a:spLocks noGrp="1"/>
          </p:cNvSpPr>
          <p:nvPr>
            <p:ph type="body" sz="quarter" idx="20"/>
          </p:nvPr>
        </p:nvSpPr>
        <p:spPr>
          <a:xfrm>
            <a:off x="495777" y="2649390"/>
            <a:ext cx="5684772" cy="2373116"/>
          </a:xfrm>
          <a:prstGeom prst="rect">
            <a:avLst/>
          </a:prstGeom>
          <a:ln>
            <a:solidFill>
              <a:schemeClr val="tx1"/>
            </a:solidFill>
          </a:ln>
        </p:spPr>
        <p:txBody>
          <a:bodyPr lIns="45720" rIns="45720"/>
          <a:lstStyle>
            <a:lvl2pPr marL="128016" indent="-127635">
              <a:spcBef>
                <a:spcPts val="300"/>
              </a:spcBef>
              <a:defRPr sz="1200">
                <a:solidFill>
                  <a:schemeClr val="tx1"/>
                </a:solidFill>
              </a:defRPr>
            </a:lvl2pPr>
            <a:lvl3pPr marL="388620">
              <a:spcBef>
                <a:spcPts val="300"/>
              </a:spcBef>
              <a:defRPr sz="1100"/>
            </a:lvl3pPr>
          </a:lstStyle>
          <a:p>
            <a:pPr lvl="0"/>
            <a:r>
              <a:rPr lang="en-US"/>
              <a:t>Click to edit Master text styles</a:t>
            </a:r>
          </a:p>
        </p:txBody>
      </p:sp>
      <p:sp>
        <p:nvSpPr>
          <p:cNvPr id="18" name="Text Placeholder 8">
            <a:extLst>
              <a:ext uri="{FF2B5EF4-FFF2-40B4-BE49-F238E27FC236}">
                <a16:creationId xmlns:a16="http://schemas.microsoft.com/office/drawing/2014/main" id="{F2A9C753-7A66-294E-BE95-E5500CCCC893}"/>
              </a:ext>
            </a:extLst>
          </p:cNvPr>
          <p:cNvSpPr>
            <a:spLocks noGrp="1"/>
          </p:cNvSpPr>
          <p:nvPr>
            <p:ph type="body" sz="quarter" idx="21"/>
          </p:nvPr>
        </p:nvSpPr>
        <p:spPr>
          <a:xfrm>
            <a:off x="6186625" y="2649390"/>
            <a:ext cx="5693664" cy="2373116"/>
          </a:xfrm>
          <a:prstGeom prst="rect">
            <a:avLst/>
          </a:prstGeom>
          <a:ln>
            <a:solidFill>
              <a:schemeClr val="tx1"/>
            </a:solidFill>
          </a:ln>
        </p:spPr>
        <p:txBody>
          <a:bodyPr lIns="45720" rIns="45720"/>
          <a:lstStyle>
            <a:lvl2pPr marL="128016" indent="-127635">
              <a:spcBef>
                <a:spcPts val="300"/>
              </a:spcBef>
              <a:defRPr sz="1200">
                <a:solidFill>
                  <a:schemeClr val="tx1"/>
                </a:solidFill>
              </a:defRPr>
            </a:lvl2pPr>
            <a:lvl3pPr marL="388620">
              <a:spcBef>
                <a:spcPts val="300"/>
              </a:spcBef>
              <a:defRPr sz="1100"/>
            </a:lvl3pPr>
          </a:lstStyle>
          <a:p>
            <a:pPr lvl="0"/>
            <a:r>
              <a:rPr lang="en-US"/>
              <a:t>Click to edit Master text styles</a:t>
            </a:r>
          </a:p>
        </p:txBody>
      </p:sp>
      <p:sp>
        <p:nvSpPr>
          <p:cNvPr id="19" name="Text Placeholder 8">
            <a:extLst>
              <a:ext uri="{FF2B5EF4-FFF2-40B4-BE49-F238E27FC236}">
                <a16:creationId xmlns:a16="http://schemas.microsoft.com/office/drawing/2014/main" id="{B7078582-DEE0-3D4A-B8F1-983BE59D2C29}"/>
              </a:ext>
            </a:extLst>
          </p:cNvPr>
          <p:cNvSpPr>
            <a:spLocks noGrp="1"/>
          </p:cNvSpPr>
          <p:nvPr>
            <p:ph type="body" sz="quarter" idx="22"/>
          </p:nvPr>
        </p:nvSpPr>
        <p:spPr>
          <a:xfrm>
            <a:off x="495777" y="5426679"/>
            <a:ext cx="11387328" cy="1097280"/>
          </a:xfrm>
          <a:prstGeom prst="rect">
            <a:avLst/>
          </a:prstGeom>
          <a:ln>
            <a:solidFill>
              <a:schemeClr val="tx1"/>
            </a:solidFill>
          </a:ln>
        </p:spPr>
        <p:txBody>
          <a:bodyPr lIns="45720" rIns="45720"/>
          <a:lstStyle>
            <a:lvl2pPr marL="128016" indent="-127635">
              <a:spcBef>
                <a:spcPts val="300"/>
              </a:spcBef>
              <a:defRPr sz="1200">
                <a:solidFill>
                  <a:schemeClr val="tx1"/>
                </a:solidFill>
              </a:defRPr>
            </a:lvl2pPr>
            <a:lvl3pPr marL="388620">
              <a:spcBef>
                <a:spcPts val="300"/>
              </a:spcBef>
              <a:defRPr sz="1100"/>
            </a:lvl3pPr>
          </a:lstStyle>
          <a:p>
            <a:pPr lvl="0"/>
            <a:r>
              <a:rPr lang="en-US"/>
              <a:t>Click to edit Master text styles</a:t>
            </a:r>
          </a:p>
        </p:txBody>
      </p:sp>
      <p:sp>
        <p:nvSpPr>
          <p:cNvPr id="23" name="Text Placeholder 8">
            <a:extLst>
              <a:ext uri="{FF2B5EF4-FFF2-40B4-BE49-F238E27FC236}">
                <a16:creationId xmlns:a16="http://schemas.microsoft.com/office/drawing/2014/main" id="{2F405137-7DC8-5845-A49C-DDB1E5A680BA}"/>
              </a:ext>
            </a:extLst>
          </p:cNvPr>
          <p:cNvSpPr>
            <a:spLocks noGrp="1"/>
          </p:cNvSpPr>
          <p:nvPr>
            <p:ph type="body" sz="quarter" idx="23"/>
          </p:nvPr>
        </p:nvSpPr>
        <p:spPr>
          <a:xfrm>
            <a:off x="495777" y="1147847"/>
            <a:ext cx="11387328" cy="1097280"/>
          </a:xfrm>
          <a:prstGeom prst="rect">
            <a:avLst/>
          </a:prstGeom>
          <a:ln>
            <a:solidFill>
              <a:schemeClr val="tx1"/>
            </a:solidFill>
          </a:ln>
        </p:spPr>
        <p:txBody>
          <a:bodyPr lIns="45720" rIns="45720"/>
          <a:lstStyle>
            <a:lvl2pPr marL="128016" indent="-127635">
              <a:spcBef>
                <a:spcPts val="300"/>
              </a:spcBef>
              <a:defRPr sz="1200">
                <a:solidFill>
                  <a:schemeClr val="tx1"/>
                </a:solidFill>
              </a:defRPr>
            </a:lvl2pPr>
            <a:lvl3pPr marL="388620">
              <a:spcBef>
                <a:spcPts val="300"/>
              </a:spcBef>
              <a:defRPr sz="1100"/>
            </a:lvl3pPr>
          </a:lstStyle>
          <a:p>
            <a:pPr lvl="0"/>
            <a:r>
              <a:rPr lang="en-US"/>
              <a:t>Click to edit Master text styles</a:t>
            </a:r>
          </a:p>
        </p:txBody>
      </p:sp>
      <p:sp>
        <p:nvSpPr>
          <p:cNvPr id="4" name="Title 3">
            <a:extLst>
              <a:ext uri="{FF2B5EF4-FFF2-40B4-BE49-F238E27FC236}">
                <a16:creationId xmlns:a16="http://schemas.microsoft.com/office/drawing/2014/main" id="{304054FB-A82A-7E49-8465-7E856DF10551}"/>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6043F5E3-1186-A141-A798-E2CF470CD851}"/>
              </a:ext>
            </a:extLst>
          </p:cNvPr>
          <p:cNvSpPr>
            <a:spLocks noGrp="1"/>
          </p:cNvSpPr>
          <p:nvPr>
            <p:ph type="ftr" sz="quarter" idx="24"/>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648643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6623119-E6DC-DA40-BD49-1E58D775A244}"/>
              </a:ext>
            </a:extLst>
          </p:cNvPr>
          <p:cNvSpPr/>
          <p:nvPr userDrawn="1"/>
        </p:nvSpPr>
        <p:spPr>
          <a:xfrm>
            <a:off x="0" y="0"/>
            <a:ext cx="6096000" cy="68580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schemeClr val="tx1"/>
              </a:solidFill>
              <a:latin typeface="+mn-lt"/>
            </a:endParaRPr>
          </a:p>
        </p:txBody>
      </p:sp>
      <p:sp>
        <p:nvSpPr>
          <p:cNvPr id="6" name="Picture Placeholder 5">
            <a:extLst>
              <a:ext uri="{FF2B5EF4-FFF2-40B4-BE49-F238E27FC236}">
                <a16:creationId xmlns:a16="http://schemas.microsoft.com/office/drawing/2014/main" id="{278CA336-4924-4B48-944E-468808B4AA87}"/>
              </a:ext>
            </a:extLst>
          </p:cNvPr>
          <p:cNvSpPr>
            <a:spLocks noGrp="1"/>
          </p:cNvSpPr>
          <p:nvPr>
            <p:ph type="pic" sz="quarter" idx="10"/>
          </p:nvPr>
        </p:nvSpPr>
        <p:spPr>
          <a:xfrm>
            <a:off x="135468" y="101600"/>
            <a:ext cx="1502833" cy="1036638"/>
          </a:xfrm>
          <a:prstGeom prst="rect">
            <a:avLst/>
          </a:prstGeom>
        </p:spPr>
        <p:txBody>
          <a:bodyPr/>
          <a:lstStyle>
            <a:lvl1pPr marL="0" indent="0">
              <a:buNone/>
              <a:defRPr/>
            </a:lvl1pPr>
          </a:lstStyle>
          <a:p>
            <a:endParaRPr lang="en-US"/>
          </a:p>
        </p:txBody>
      </p:sp>
      <p:sp>
        <p:nvSpPr>
          <p:cNvPr id="19" name="Text Placeholder 15">
            <a:extLst>
              <a:ext uri="{FF2B5EF4-FFF2-40B4-BE49-F238E27FC236}">
                <a16:creationId xmlns:a16="http://schemas.microsoft.com/office/drawing/2014/main" id="{C520E376-431A-4F46-880A-A070BD2DE6EE}"/>
              </a:ext>
            </a:extLst>
          </p:cNvPr>
          <p:cNvSpPr>
            <a:spLocks noGrp="1"/>
          </p:cNvSpPr>
          <p:nvPr>
            <p:ph type="body" sz="quarter" idx="22" hasCustomPrompt="1"/>
          </p:nvPr>
        </p:nvSpPr>
        <p:spPr>
          <a:xfrm>
            <a:off x="1743457" y="843990"/>
            <a:ext cx="4136644" cy="221705"/>
          </a:xfrm>
          <a:prstGeom prst="rect">
            <a:avLst/>
          </a:prstGeom>
        </p:spPr>
        <p:txBody>
          <a:bodyPr/>
          <a:lstStyle>
            <a:lvl1pPr marL="0" indent="0">
              <a:lnSpc>
                <a:spcPct val="100000"/>
              </a:lnSpc>
              <a:spcBef>
                <a:spcPts val="0"/>
              </a:spcBef>
              <a:buNone/>
              <a:defRPr sz="1300" b="0">
                <a:solidFill>
                  <a:schemeClr val="tx1"/>
                </a:solidFill>
                <a:latin typeface="+mn-lt"/>
              </a:defRPr>
            </a:lvl1pPr>
          </a:lstStyle>
          <a:p>
            <a:pPr lvl="0"/>
            <a:r>
              <a:rPr lang="en-US"/>
              <a:t>Email</a:t>
            </a:r>
          </a:p>
        </p:txBody>
      </p:sp>
      <p:sp>
        <p:nvSpPr>
          <p:cNvPr id="20" name="Text Placeholder 6">
            <a:extLst>
              <a:ext uri="{FF2B5EF4-FFF2-40B4-BE49-F238E27FC236}">
                <a16:creationId xmlns:a16="http://schemas.microsoft.com/office/drawing/2014/main" id="{26A7B77C-C21C-6B44-A78F-BBDE74405493}"/>
              </a:ext>
            </a:extLst>
          </p:cNvPr>
          <p:cNvSpPr>
            <a:spLocks noGrp="1"/>
          </p:cNvSpPr>
          <p:nvPr>
            <p:ph type="body" sz="quarter" idx="33" hasCustomPrompt="1"/>
          </p:nvPr>
        </p:nvSpPr>
        <p:spPr>
          <a:xfrm>
            <a:off x="1743456" y="146304"/>
            <a:ext cx="4149939" cy="25739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1">
                <a:solidFill>
                  <a:schemeClr val="tx1"/>
                </a:solidFill>
              </a:defRPr>
            </a:lvl1pPr>
          </a:lstStyle>
          <a:p>
            <a:pPr lvl="0"/>
            <a:r>
              <a:rPr lang="en-US"/>
              <a:t>Name</a:t>
            </a:r>
          </a:p>
          <a:p>
            <a:pPr lvl="0"/>
            <a:endParaRPr lang="en-US"/>
          </a:p>
        </p:txBody>
      </p:sp>
      <p:sp>
        <p:nvSpPr>
          <p:cNvPr id="25" name="Content Placeholder 24">
            <a:extLst>
              <a:ext uri="{FF2B5EF4-FFF2-40B4-BE49-F238E27FC236}">
                <a16:creationId xmlns:a16="http://schemas.microsoft.com/office/drawing/2014/main" id="{34C9A3F3-F491-1F4A-95D8-655B0DBF8B97}"/>
              </a:ext>
            </a:extLst>
          </p:cNvPr>
          <p:cNvSpPr>
            <a:spLocks noGrp="1"/>
          </p:cNvSpPr>
          <p:nvPr>
            <p:ph sz="quarter" idx="36" hasCustomPrompt="1"/>
          </p:nvPr>
        </p:nvSpPr>
        <p:spPr>
          <a:xfrm>
            <a:off x="148673" y="5445499"/>
            <a:ext cx="5744633" cy="257398"/>
          </a:xfrm>
          <a:prstGeom prst="rect">
            <a:avLst/>
          </a:prstGeom>
        </p:spPr>
        <p:txBody>
          <a:bodyPr/>
          <a:lstStyle>
            <a:lvl1pPr marL="0" indent="0">
              <a:buNone/>
              <a:defRPr sz="1400">
                <a:solidFill>
                  <a:schemeClr val="accent1"/>
                </a:solidFill>
              </a:defRPr>
            </a:lvl1pPr>
          </a:lstStyle>
          <a:p>
            <a:r>
              <a:rPr lang="en-US"/>
              <a:t>Education and Qualifications</a:t>
            </a:r>
          </a:p>
        </p:txBody>
      </p:sp>
      <p:sp>
        <p:nvSpPr>
          <p:cNvPr id="28" name="Content Placeholder 24">
            <a:extLst>
              <a:ext uri="{FF2B5EF4-FFF2-40B4-BE49-F238E27FC236}">
                <a16:creationId xmlns:a16="http://schemas.microsoft.com/office/drawing/2014/main" id="{8E2C0A77-0024-8148-8885-DFEEA0739FAB}"/>
              </a:ext>
            </a:extLst>
          </p:cNvPr>
          <p:cNvSpPr>
            <a:spLocks noGrp="1"/>
          </p:cNvSpPr>
          <p:nvPr>
            <p:ph sz="quarter" idx="38" hasCustomPrompt="1"/>
          </p:nvPr>
        </p:nvSpPr>
        <p:spPr>
          <a:xfrm>
            <a:off x="6283377" y="146304"/>
            <a:ext cx="5744633" cy="234950"/>
          </a:xfrm>
          <a:prstGeom prst="rect">
            <a:avLst/>
          </a:prstGeom>
        </p:spPr>
        <p:txBody>
          <a:bodyPr/>
          <a:lstStyle>
            <a:lvl1pPr marL="0" indent="0">
              <a:buNone/>
              <a:defRPr sz="1400">
                <a:solidFill>
                  <a:schemeClr val="accent1"/>
                </a:solidFill>
              </a:defRPr>
            </a:lvl1pPr>
          </a:lstStyle>
          <a:p>
            <a:r>
              <a:rPr lang="en-US"/>
              <a:t>Selected Relevant Experience</a:t>
            </a:r>
          </a:p>
        </p:txBody>
      </p:sp>
      <p:sp>
        <p:nvSpPr>
          <p:cNvPr id="31" name="Content Placeholder 24">
            <a:extLst>
              <a:ext uri="{FF2B5EF4-FFF2-40B4-BE49-F238E27FC236}">
                <a16:creationId xmlns:a16="http://schemas.microsoft.com/office/drawing/2014/main" id="{A858CE0A-8AA5-A648-8305-6C2399C01F4B}"/>
              </a:ext>
            </a:extLst>
          </p:cNvPr>
          <p:cNvSpPr>
            <a:spLocks noGrp="1"/>
          </p:cNvSpPr>
          <p:nvPr>
            <p:ph sz="quarter" idx="40" hasCustomPrompt="1"/>
          </p:nvPr>
        </p:nvSpPr>
        <p:spPr>
          <a:xfrm>
            <a:off x="6283375" y="4338631"/>
            <a:ext cx="5743627" cy="234950"/>
          </a:xfrm>
          <a:prstGeom prst="rect">
            <a:avLst/>
          </a:prstGeom>
        </p:spPr>
        <p:txBody>
          <a:bodyPr/>
          <a:lstStyle>
            <a:lvl1pPr marL="0" indent="0">
              <a:buNone/>
              <a:defRPr sz="1400">
                <a:solidFill>
                  <a:schemeClr val="accent1"/>
                </a:solidFill>
              </a:defRPr>
            </a:lvl1pPr>
          </a:lstStyle>
          <a:p>
            <a:r>
              <a:rPr lang="en-US"/>
              <a:t>Select Clients</a:t>
            </a:r>
          </a:p>
        </p:txBody>
      </p:sp>
      <p:sp>
        <p:nvSpPr>
          <p:cNvPr id="40" name="Text Placeholder 39">
            <a:extLst>
              <a:ext uri="{FF2B5EF4-FFF2-40B4-BE49-F238E27FC236}">
                <a16:creationId xmlns:a16="http://schemas.microsoft.com/office/drawing/2014/main" id="{18F2BFD2-A1A6-5944-88EE-F298FA45A7E8}"/>
              </a:ext>
            </a:extLst>
          </p:cNvPr>
          <p:cNvSpPr>
            <a:spLocks noGrp="1"/>
          </p:cNvSpPr>
          <p:nvPr>
            <p:ph type="body" sz="quarter" idx="41"/>
          </p:nvPr>
        </p:nvSpPr>
        <p:spPr>
          <a:xfrm>
            <a:off x="135468" y="1412502"/>
            <a:ext cx="5744633" cy="1802647"/>
          </a:xfrm>
          <a:prstGeom prst="rect">
            <a:avLst/>
          </a:prstGeom>
        </p:spPr>
        <p:txBody>
          <a:bodyPr>
            <a:normAutofit/>
          </a:bodyPr>
          <a:lstStyle>
            <a:lvl1pPr marL="0" indent="0">
              <a:buNone/>
              <a:defRPr sz="1400">
                <a:solidFill>
                  <a:schemeClr val="tx1"/>
                </a:solidFill>
                <a:latin typeface="+mn-lt"/>
              </a:defRPr>
            </a:lvl1pPr>
          </a:lstStyle>
          <a:p>
            <a:pPr lvl="0"/>
            <a:r>
              <a:rPr lang="en-US"/>
              <a:t>Click to edit Master text styles</a:t>
            </a:r>
          </a:p>
        </p:txBody>
      </p:sp>
      <p:sp>
        <p:nvSpPr>
          <p:cNvPr id="41" name="Text Placeholder 39">
            <a:extLst>
              <a:ext uri="{FF2B5EF4-FFF2-40B4-BE49-F238E27FC236}">
                <a16:creationId xmlns:a16="http://schemas.microsoft.com/office/drawing/2014/main" id="{A05B8519-525F-FA4B-A548-23E3DCCE7B35}"/>
              </a:ext>
            </a:extLst>
          </p:cNvPr>
          <p:cNvSpPr>
            <a:spLocks noGrp="1"/>
          </p:cNvSpPr>
          <p:nvPr>
            <p:ph type="body" sz="quarter" idx="42"/>
          </p:nvPr>
        </p:nvSpPr>
        <p:spPr>
          <a:xfrm>
            <a:off x="148673" y="3373906"/>
            <a:ext cx="5731428" cy="1920240"/>
          </a:xfrm>
          <a:prstGeom prst="rect">
            <a:avLst/>
          </a:prstGeom>
        </p:spPr>
        <p:txBody>
          <a:bodyPr>
            <a:normAutofit/>
          </a:bodyPr>
          <a:lstStyle>
            <a:lvl1pPr marL="0" indent="0">
              <a:buNone/>
              <a:defRPr sz="1400">
                <a:solidFill>
                  <a:schemeClr val="tx1"/>
                </a:solidFill>
                <a:latin typeface="+mn-lt"/>
              </a:defRPr>
            </a:lvl1pPr>
          </a:lstStyle>
          <a:p>
            <a:pPr lvl="0"/>
            <a:r>
              <a:rPr lang="en-US"/>
              <a:t>Click to edit Master text styles</a:t>
            </a:r>
          </a:p>
        </p:txBody>
      </p:sp>
      <p:sp>
        <p:nvSpPr>
          <p:cNvPr id="46" name="Text Placeholder 45">
            <a:extLst>
              <a:ext uri="{FF2B5EF4-FFF2-40B4-BE49-F238E27FC236}">
                <a16:creationId xmlns:a16="http://schemas.microsoft.com/office/drawing/2014/main" id="{6DB34E2A-B95A-7B46-A917-3FFE57C2AA19}"/>
              </a:ext>
            </a:extLst>
          </p:cNvPr>
          <p:cNvSpPr>
            <a:spLocks noGrp="1"/>
          </p:cNvSpPr>
          <p:nvPr>
            <p:ph type="body" sz="quarter" idx="43"/>
          </p:nvPr>
        </p:nvSpPr>
        <p:spPr>
          <a:xfrm>
            <a:off x="148672" y="5771037"/>
            <a:ext cx="5757837" cy="508000"/>
          </a:xfrm>
          <a:prstGeom prst="rect">
            <a:avLst/>
          </a:prstGeom>
        </p:spPr>
        <p:txBody>
          <a:bodyPr>
            <a:normAutofit/>
          </a:bodyPr>
          <a:lstStyle>
            <a:lvl1pPr marL="0" indent="0">
              <a:spcBef>
                <a:spcPts val="0"/>
              </a:spcBef>
              <a:buNone/>
              <a:defRPr sz="1400">
                <a:solidFill>
                  <a:schemeClr val="tx1"/>
                </a:solidFill>
                <a:latin typeface="+mn-lt"/>
              </a:defRPr>
            </a:lvl1pPr>
          </a:lstStyle>
          <a:p>
            <a:pPr lvl="0"/>
            <a:r>
              <a:rPr lang="en-US"/>
              <a:t>Click to edit Master text styles</a:t>
            </a:r>
          </a:p>
        </p:txBody>
      </p:sp>
      <p:sp>
        <p:nvSpPr>
          <p:cNvPr id="50" name="Text Placeholder 49">
            <a:extLst>
              <a:ext uri="{FF2B5EF4-FFF2-40B4-BE49-F238E27FC236}">
                <a16:creationId xmlns:a16="http://schemas.microsoft.com/office/drawing/2014/main" id="{00EE3A81-F13F-314E-88E5-93EC8A42162F}"/>
              </a:ext>
            </a:extLst>
          </p:cNvPr>
          <p:cNvSpPr>
            <a:spLocks noGrp="1"/>
          </p:cNvSpPr>
          <p:nvPr>
            <p:ph type="body" sz="quarter" idx="45"/>
          </p:nvPr>
        </p:nvSpPr>
        <p:spPr>
          <a:xfrm>
            <a:off x="6283378" y="4627300"/>
            <a:ext cx="5744633" cy="1879600"/>
          </a:xfrm>
          <a:prstGeom prst="rect">
            <a:avLst/>
          </a:prstGeom>
        </p:spPr>
        <p:txBody>
          <a:bodyPr wrap="square" numCol="2" spcCol="457200">
            <a:normAutofit/>
          </a:bodyPr>
          <a:lstStyle>
            <a:lvl1pPr marL="171450" indent="-171450" algn="l">
              <a:spcBef>
                <a:spcPts val="0"/>
              </a:spcBef>
              <a:buFont typeface="Arial" panose="020B0604020202020204" pitchFamily="34" charset="0"/>
              <a:buChar char="•"/>
              <a:defRPr sz="1400">
                <a:solidFill>
                  <a:schemeClr val="tx1"/>
                </a:solidFill>
                <a:latin typeface="+mn-lt"/>
              </a:defRPr>
            </a:lvl1pPr>
          </a:lstStyle>
          <a:p>
            <a:pPr lvl="0"/>
            <a:r>
              <a:rPr lang="en-US"/>
              <a:t>Click to edit Master text styles</a:t>
            </a:r>
          </a:p>
        </p:txBody>
      </p:sp>
      <p:sp>
        <p:nvSpPr>
          <p:cNvPr id="51" name="Text Placeholder 6">
            <a:extLst>
              <a:ext uri="{FF2B5EF4-FFF2-40B4-BE49-F238E27FC236}">
                <a16:creationId xmlns:a16="http://schemas.microsoft.com/office/drawing/2014/main" id="{6CBA748E-EF1C-544C-845B-8934C75D63D8}"/>
              </a:ext>
            </a:extLst>
          </p:cNvPr>
          <p:cNvSpPr>
            <a:spLocks noGrp="1"/>
          </p:cNvSpPr>
          <p:nvPr>
            <p:ph type="body" sz="quarter" idx="46" hasCustomPrompt="1"/>
          </p:nvPr>
        </p:nvSpPr>
        <p:spPr>
          <a:xfrm>
            <a:off x="1743456" y="444896"/>
            <a:ext cx="4149939" cy="257398"/>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accent1"/>
                </a:solidFill>
              </a:defRPr>
            </a:lvl1pPr>
          </a:lstStyle>
          <a:p>
            <a:pPr lvl="0"/>
            <a:r>
              <a:rPr lang="en-US"/>
              <a:t>Title</a:t>
            </a:r>
          </a:p>
          <a:p>
            <a:pPr lvl="0"/>
            <a:endParaRPr lang="en-US"/>
          </a:p>
        </p:txBody>
      </p:sp>
      <p:sp>
        <p:nvSpPr>
          <p:cNvPr id="54" name="Text Placeholder 53">
            <a:extLst>
              <a:ext uri="{FF2B5EF4-FFF2-40B4-BE49-F238E27FC236}">
                <a16:creationId xmlns:a16="http://schemas.microsoft.com/office/drawing/2014/main" id="{8E8CA885-89A0-504B-B9C8-27E112185EA0}"/>
              </a:ext>
            </a:extLst>
          </p:cNvPr>
          <p:cNvSpPr>
            <a:spLocks noGrp="1"/>
          </p:cNvSpPr>
          <p:nvPr>
            <p:ph type="body" sz="quarter" idx="47"/>
          </p:nvPr>
        </p:nvSpPr>
        <p:spPr>
          <a:xfrm>
            <a:off x="6283376" y="444897"/>
            <a:ext cx="5744633" cy="3676181"/>
          </a:xfrm>
          <a:prstGeom prst="rect">
            <a:avLst/>
          </a:prstGeom>
        </p:spPr>
        <p:txBody>
          <a:bodyPr>
            <a:normAutofit/>
          </a:bodyPr>
          <a:lstStyle>
            <a:lvl1pPr marL="0" indent="0">
              <a:buFont typeface="Arial" panose="020B0604020202020204" pitchFamily="34" charset="0"/>
              <a:buNone/>
              <a:defRPr lang="en-US" sz="1400" b="0" i="0" kern="1200" dirty="0">
                <a:solidFill>
                  <a:schemeClr val="tx1"/>
                </a:solidFill>
                <a:latin typeface="+mn-lt"/>
                <a:ea typeface="+mn-ea"/>
                <a:cs typeface="+mn-cs"/>
              </a:defRPr>
            </a:lvl1pPr>
          </a:lstStyle>
          <a:p>
            <a:pPr lvl="0"/>
            <a:r>
              <a:rPr lang="en-US"/>
              <a:t>Click to edit Master text styles</a:t>
            </a:r>
          </a:p>
        </p:txBody>
      </p:sp>
      <p:sp>
        <p:nvSpPr>
          <p:cNvPr id="15" name="Rectangle 14">
            <a:extLst>
              <a:ext uri="{FF2B5EF4-FFF2-40B4-BE49-F238E27FC236}">
                <a16:creationId xmlns:a16="http://schemas.microsoft.com/office/drawing/2014/main" id="{7F60D118-FCD5-4242-8011-B0DE0799C7FA}"/>
              </a:ext>
            </a:extLst>
          </p:cNvPr>
          <p:cNvSpPr/>
          <p:nvPr userDrawn="1"/>
        </p:nvSpPr>
        <p:spPr>
          <a:xfrm>
            <a:off x="6096000" y="6579614"/>
            <a:ext cx="2963333" cy="234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306958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End Slide">
    <p:spTree>
      <p:nvGrpSpPr>
        <p:cNvPr id="1" name=""/>
        <p:cNvGrpSpPr/>
        <p:nvPr/>
      </p:nvGrpSpPr>
      <p:grpSpPr>
        <a:xfrm>
          <a:off x="0" y="0"/>
          <a:ext cx="0" cy="0"/>
          <a:chOff x="0" y="0"/>
          <a:chExt cx="0" cy="0"/>
        </a:xfrm>
      </p:grpSpPr>
      <p:pic>
        <p:nvPicPr>
          <p:cNvPr id="13" name="Picture 11" descr="Picture 11">
            <a:extLst>
              <a:ext uri="{FF2B5EF4-FFF2-40B4-BE49-F238E27FC236}">
                <a16:creationId xmlns:a16="http://schemas.microsoft.com/office/drawing/2014/main" id="{B1947963-26F7-3B4B-90D9-9F4F42973D88}"/>
              </a:ext>
            </a:extLst>
          </p:cNvPr>
          <p:cNvPicPr>
            <a:picLocks noChangeAspect="1"/>
          </p:cNvPicPr>
          <p:nvPr userDrawn="1"/>
        </p:nvPicPr>
        <p:blipFill>
          <a:blip r:embed="rId2"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 y="0"/>
            <a:ext cx="6078071" cy="6858000"/>
          </a:xfrm>
          <a:prstGeom prst="rect">
            <a:avLst/>
          </a:prstGeom>
          <a:ln w="12700">
            <a:miter lim="400000"/>
          </a:ln>
        </p:spPr>
      </p:pic>
      <p:sp>
        <p:nvSpPr>
          <p:cNvPr id="4" name="TextBox 3">
            <a:extLst>
              <a:ext uri="{FF2B5EF4-FFF2-40B4-BE49-F238E27FC236}">
                <a16:creationId xmlns:a16="http://schemas.microsoft.com/office/drawing/2014/main" id="{0A35C9DA-9107-EB40-919F-8F830F09F6EE}"/>
              </a:ext>
            </a:extLst>
          </p:cNvPr>
          <p:cNvSpPr txBox="1"/>
          <p:nvPr userDrawn="1"/>
        </p:nvSpPr>
        <p:spPr>
          <a:xfrm>
            <a:off x="9109984" y="6572729"/>
            <a:ext cx="3901440" cy="221674"/>
          </a:xfrm>
          <a:prstGeom prst="rect">
            <a:avLst/>
          </a:prstGeom>
          <a:noFill/>
        </p:spPr>
        <p:txBody>
          <a:bodyPr wrap="square" lIns="0" tIns="0" rIns="0" bIns="0" rtlCol="0">
            <a:no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kern="1200">
                <a:solidFill>
                  <a:schemeClr val="accent1"/>
                </a:solidFill>
                <a:latin typeface="Avenir Next LT Pro" panose="020B0504020202020204" pitchFamily="34" charset="77"/>
                <a:ea typeface="+mn-ea"/>
                <a:cs typeface="+mn-cs"/>
              </a:rPr>
              <a:t>© SSA &amp; Company</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a:solidFill>
                <a:schemeClr val="accent1"/>
              </a:solidFill>
              <a:latin typeface="Avenir Next LT Pro" panose="020B0504020202020204" pitchFamily="34" charset="77"/>
              <a:ea typeface="+mn-ea"/>
              <a:cs typeface="+mn-cs"/>
            </a:endParaRPr>
          </a:p>
        </p:txBody>
      </p:sp>
      <p:sp>
        <p:nvSpPr>
          <p:cNvPr id="10" name="TextBox 9">
            <a:extLst>
              <a:ext uri="{FF2B5EF4-FFF2-40B4-BE49-F238E27FC236}">
                <a16:creationId xmlns:a16="http://schemas.microsoft.com/office/drawing/2014/main" id="{26EDBD43-D974-514C-BC6E-295F89E0C213}"/>
              </a:ext>
            </a:extLst>
          </p:cNvPr>
          <p:cNvSpPr txBox="1"/>
          <p:nvPr userDrawn="1"/>
        </p:nvSpPr>
        <p:spPr>
          <a:xfrm>
            <a:off x="7139583" y="2237984"/>
            <a:ext cx="4571295" cy="1754326"/>
          </a:xfrm>
          <a:prstGeom prst="rect">
            <a:avLst/>
          </a:prstGeom>
          <a:noFill/>
        </p:spPr>
        <p:txBody>
          <a:bodyPr wrap="square" rtlCol="0">
            <a:spAutoFit/>
          </a:bodyPr>
          <a:lstStyle/>
          <a:p>
            <a:r>
              <a:rPr lang="en-US" sz="1800" b="1" kern="1200">
                <a:solidFill>
                  <a:schemeClr val="accent1"/>
                </a:solidFill>
                <a:effectLst/>
                <a:latin typeface="Avenir Next LT Pro" panose="020B0504020202020204" pitchFamily="34" charset="77"/>
                <a:ea typeface="+mn-ea"/>
                <a:cs typeface="+mn-cs"/>
              </a:rPr>
              <a:t>C</a:t>
            </a:r>
            <a:r>
              <a:rPr lang="en-US" sz="1800" kern="1200">
                <a:solidFill>
                  <a:schemeClr val="accent1"/>
                </a:solidFill>
                <a:effectLst/>
                <a:latin typeface="Avenir Next LT Pro" panose="020B0504020202020204" pitchFamily="34" charset="77"/>
                <a:ea typeface="+mn-ea"/>
                <a:cs typeface="+mn-cs"/>
              </a:rPr>
              <a:t>lients</a:t>
            </a:r>
            <a:r>
              <a:rPr lang="en-US" sz="1800" b="1" kern="1200">
                <a:solidFill>
                  <a:schemeClr val="accent1"/>
                </a:solidFill>
                <a:effectLst/>
                <a:latin typeface="Avenir Next LT Pro" panose="020B0504020202020204" pitchFamily="34" charset="77"/>
                <a:ea typeface="+mn-ea"/>
                <a:cs typeface="+mn-cs"/>
              </a:rPr>
              <a:t> </a:t>
            </a:r>
            <a:r>
              <a:rPr lang="en-US" sz="1800" kern="1200">
                <a:solidFill>
                  <a:schemeClr val="accent1"/>
                </a:solidFill>
                <a:effectLst/>
                <a:latin typeface="Avenir Next LT Pro" panose="020B0504020202020204" pitchFamily="34" charset="77"/>
                <a:ea typeface="+mn-ea"/>
                <a:cs typeface="+mn-cs"/>
              </a:rPr>
              <a:t>at the core</a:t>
            </a:r>
          </a:p>
          <a:p>
            <a:r>
              <a:rPr lang="en-US" sz="1800" b="1" kern="1200">
                <a:solidFill>
                  <a:schemeClr val="accent1"/>
                </a:solidFill>
                <a:effectLst/>
                <a:latin typeface="Avenir Next LT Pro" panose="020B0504020202020204" pitchFamily="34" charset="77"/>
                <a:ea typeface="+mn-ea"/>
                <a:cs typeface="+mn-cs"/>
              </a:rPr>
              <a:t>R</a:t>
            </a:r>
            <a:r>
              <a:rPr lang="en-US" sz="1800" kern="1200">
                <a:solidFill>
                  <a:schemeClr val="accent1"/>
                </a:solidFill>
                <a:effectLst/>
                <a:latin typeface="Avenir Next LT Pro" panose="020B0504020202020204" pitchFamily="34" charset="77"/>
                <a:ea typeface="+mn-ea"/>
                <a:cs typeface="+mn-cs"/>
              </a:rPr>
              <a:t>espect</a:t>
            </a:r>
            <a:r>
              <a:rPr lang="en-US" sz="1800" b="1" kern="1200">
                <a:solidFill>
                  <a:schemeClr val="accent1"/>
                </a:solidFill>
                <a:effectLst/>
                <a:latin typeface="Avenir Next LT Pro" panose="020B0504020202020204" pitchFamily="34" charset="77"/>
                <a:ea typeface="+mn-ea"/>
                <a:cs typeface="+mn-cs"/>
              </a:rPr>
              <a:t> </a:t>
            </a:r>
            <a:r>
              <a:rPr lang="en-US" sz="1800" kern="1200">
                <a:solidFill>
                  <a:schemeClr val="accent1"/>
                </a:solidFill>
                <a:effectLst/>
                <a:latin typeface="Avenir Next LT Pro" panose="020B0504020202020204" pitchFamily="34" charset="77"/>
                <a:ea typeface="+mn-ea"/>
                <a:cs typeface="+mn-cs"/>
              </a:rPr>
              <a:t>&amp; strong relationships</a:t>
            </a:r>
          </a:p>
          <a:p>
            <a:r>
              <a:rPr lang="en-US" sz="1800" b="1" kern="1200">
                <a:solidFill>
                  <a:schemeClr val="accent1"/>
                </a:solidFill>
                <a:effectLst/>
                <a:latin typeface="Avenir Next LT Pro" panose="020B0504020202020204" pitchFamily="34" charset="77"/>
                <a:ea typeface="+mn-ea"/>
                <a:cs typeface="+mn-cs"/>
              </a:rPr>
              <a:t>E</a:t>
            </a:r>
            <a:r>
              <a:rPr lang="en-US" sz="1800" kern="1200">
                <a:solidFill>
                  <a:schemeClr val="accent1"/>
                </a:solidFill>
                <a:effectLst/>
                <a:latin typeface="Avenir Next LT Pro" panose="020B0504020202020204" pitchFamily="34" charset="77"/>
                <a:ea typeface="+mn-ea"/>
                <a:cs typeface="+mn-cs"/>
              </a:rPr>
              <a:t>xpert</a:t>
            </a:r>
            <a:r>
              <a:rPr lang="en-US" sz="1800" b="1" kern="1200">
                <a:solidFill>
                  <a:schemeClr val="accent1"/>
                </a:solidFill>
                <a:effectLst/>
                <a:latin typeface="Avenir Next LT Pro" panose="020B0504020202020204" pitchFamily="34" charset="77"/>
                <a:ea typeface="+mn-ea"/>
                <a:cs typeface="+mn-cs"/>
              </a:rPr>
              <a:t> </a:t>
            </a:r>
            <a:r>
              <a:rPr lang="en-US" sz="1800" kern="1200">
                <a:solidFill>
                  <a:schemeClr val="accent1"/>
                </a:solidFill>
                <a:effectLst/>
                <a:latin typeface="Avenir Next LT Pro" panose="020B0504020202020204" pitchFamily="34" charset="77"/>
                <a:ea typeface="+mn-ea"/>
                <a:cs typeface="+mn-cs"/>
              </a:rPr>
              <a:t>problem–solving</a:t>
            </a:r>
          </a:p>
          <a:p>
            <a:r>
              <a:rPr lang="en-US" sz="1800" b="1" kern="1200">
                <a:solidFill>
                  <a:schemeClr val="accent1"/>
                </a:solidFill>
                <a:effectLst/>
                <a:latin typeface="Avenir Next LT Pro" panose="020B0504020202020204" pitchFamily="34" charset="77"/>
                <a:ea typeface="+mn-ea"/>
                <a:cs typeface="+mn-cs"/>
              </a:rPr>
              <a:t>A</a:t>
            </a:r>
            <a:r>
              <a:rPr lang="en-US" sz="1800" kern="1200">
                <a:solidFill>
                  <a:schemeClr val="accent1"/>
                </a:solidFill>
                <a:effectLst/>
                <a:latin typeface="Avenir Next LT Pro" panose="020B0504020202020204" pitchFamily="34" charset="77"/>
                <a:ea typeface="+mn-ea"/>
                <a:cs typeface="+mn-cs"/>
              </a:rPr>
              <a:t>ccountability</a:t>
            </a:r>
            <a:r>
              <a:rPr lang="en-US" sz="1800" b="1" kern="1200">
                <a:solidFill>
                  <a:schemeClr val="accent1"/>
                </a:solidFill>
                <a:effectLst/>
                <a:latin typeface="Avenir Next LT Pro" panose="020B0504020202020204" pitchFamily="34" charset="77"/>
                <a:ea typeface="+mn-ea"/>
                <a:cs typeface="+mn-cs"/>
              </a:rPr>
              <a:t> </a:t>
            </a:r>
            <a:r>
              <a:rPr lang="en-US" sz="1800" kern="1200">
                <a:solidFill>
                  <a:schemeClr val="accent1"/>
                </a:solidFill>
                <a:effectLst/>
                <a:latin typeface="Avenir Next LT Pro" panose="020B0504020202020204" pitchFamily="34" charset="77"/>
                <a:ea typeface="+mn-ea"/>
                <a:cs typeface="+mn-cs"/>
              </a:rPr>
              <a:t>for results</a:t>
            </a:r>
          </a:p>
          <a:p>
            <a:r>
              <a:rPr lang="en-US" sz="1800" b="1" kern="1200">
                <a:solidFill>
                  <a:schemeClr val="accent1"/>
                </a:solidFill>
                <a:effectLst/>
                <a:latin typeface="Avenir Next LT Pro" panose="020B0504020202020204" pitchFamily="34" charset="77"/>
                <a:ea typeface="+mn-ea"/>
                <a:cs typeface="+mn-cs"/>
              </a:rPr>
              <a:t>T</a:t>
            </a:r>
            <a:r>
              <a:rPr lang="en-US" sz="1800" kern="1200">
                <a:solidFill>
                  <a:schemeClr val="accent1"/>
                </a:solidFill>
                <a:effectLst/>
                <a:latin typeface="Avenir Next LT Pro" panose="020B0504020202020204" pitchFamily="34" charset="77"/>
                <a:ea typeface="+mn-ea"/>
                <a:cs typeface="+mn-cs"/>
              </a:rPr>
              <a:t>ransparency</a:t>
            </a:r>
            <a:r>
              <a:rPr lang="en-US" sz="1800" b="1" kern="1200">
                <a:solidFill>
                  <a:schemeClr val="accent1"/>
                </a:solidFill>
                <a:effectLst/>
                <a:latin typeface="Avenir Next LT Pro" panose="020B0504020202020204" pitchFamily="34" charset="77"/>
                <a:ea typeface="+mn-ea"/>
                <a:cs typeface="+mn-cs"/>
              </a:rPr>
              <a:t> </a:t>
            </a:r>
            <a:r>
              <a:rPr lang="en-US" sz="1800" kern="1200">
                <a:solidFill>
                  <a:schemeClr val="accent1"/>
                </a:solidFill>
                <a:effectLst/>
                <a:latin typeface="Avenir Next LT Pro" panose="020B0504020202020204" pitchFamily="34" charset="77"/>
                <a:ea typeface="+mn-ea"/>
                <a:cs typeface="+mn-cs"/>
              </a:rPr>
              <a:t>and trust</a:t>
            </a:r>
          </a:p>
          <a:p>
            <a:r>
              <a:rPr lang="en-US" sz="1800" b="1" kern="1200">
                <a:solidFill>
                  <a:schemeClr val="accent1"/>
                </a:solidFill>
                <a:effectLst/>
                <a:latin typeface="Avenir Next LT Pro" panose="020B0504020202020204" pitchFamily="34" charset="77"/>
                <a:ea typeface="+mn-ea"/>
                <a:cs typeface="+mn-cs"/>
              </a:rPr>
              <a:t>E</a:t>
            </a:r>
            <a:r>
              <a:rPr lang="en-US" sz="1800" kern="1200">
                <a:solidFill>
                  <a:schemeClr val="accent1"/>
                </a:solidFill>
                <a:effectLst/>
                <a:latin typeface="Avenir Next LT Pro" panose="020B0504020202020204" pitchFamily="34" charset="77"/>
                <a:ea typeface="+mn-ea"/>
                <a:cs typeface="+mn-cs"/>
              </a:rPr>
              <a:t>xponential</a:t>
            </a:r>
            <a:r>
              <a:rPr lang="en-US" sz="1800" b="1" kern="1200">
                <a:solidFill>
                  <a:schemeClr val="accent1"/>
                </a:solidFill>
                <a:effectLst/>
                <a:latin typeface="Avenir Next LT Pro" panose="020B0504020202020204" pitchFamily="34" charset="77"/>
                <a:ea typeface="+mn-ea"/>
                <a:cs typeface="+mn-cs"/>
              </a:rPr>
              <a:t> </a:t>
            </a:r>
            <a:r>
              <a:rPr lang="en-US" sz="1800" kern="1200">
                <a:solidFill>
                  <a:schemeClr val="accent1"/>
                </a:solidFill>
                <a:effectLst/>
                <a:latin typeface="Avenir Next LT Pro" panose="020B0504020202020204" pitchFamily="34" charset="77"/>
                <a:ea typeface="+mn-ea"/>
                <a:cs typeface="+mn-cs"/>
              </a:rPr>
              <a:t>returns</a:t>
            </a:r>
          </a:p>
        </p:txBody>
      </p:sp>
      <p:sp>
        <p:nvSpPr>
          <p:cNvPr id="3" name="TextBox 2">
            <a:extLst>
              <a:ext uri="{FF2B5EF4-FFF2-40B4-BE49-F238E27FC236}">
                <a16:creationId xmlns:a16="http://schemas.microsoft.com/office/drawing/2014/main" id="{D08CFA33-8D42-2C4B-9C14-4D61E77AAFC4}"/>
              </a:ext>
            </a:extLst>
          </p:cNvPr>
          <p:cNvSpPr txBox="1"/>
          <p:nvPr userDrawn="1"/>
        </p:nvSpPr>
        <p:spPr>
          <a:xfrm>
            <a:off x="1043583" y="3716773"/>
            <a:ext cx="3901440" cy="374337"/>
          </a:xfrm>
          <a:prstGeom prst="rect">
            <a:avLst/>
          </a:prstGeom>
          <a:noFill/>
        </p:spPr>
        <p:txBody>
          <a:bodyPr wrap="square" lIns="0" tIns="0" rIns="0" bIns="0" rtlCol="0">
            <a:noAutofit/>
          </a:bodyPr>
          <a:lstStyle/>
          <a:p>
            <a:pPr algn="ctr"/>
            <a:r>
              <a:rPr lang="en-US" sz="1800" b="0" i="0" u="sng">
                <a:solidFill>
                  <a:schemeClr val="tx2"/>
                </a:solidFill>
                <a:latin typeface="Avenir Next LT Pro" panose="020B0504020202020204" pitchFamily="34" charset="77"/>
                <a:hlinkClick r:id="rId3"/>
              </a:rPr>
              <a:t>www.ssaandco.com</a:t>
            </a:r>
            <a:endParaRPr lang="en-US" sz="1800" b="0" i="0" u="sng">
              <a:solidFill>
                <a:schemeClr val="tx2"/>
              </a:solidFill>
              <a:latin typeface="Avenir Next LT Pro" panose="020B0504020202020204" pitchFamily="34" charset="77"/>
            </a:endParaRPr>
          </a:p>
        </p:txBody>
      </p:sp>
      <p:grpSp>
        <p:nvGrpSpPr>
          <p:cNvPr id="5" name="Group 4">
            <a:extLst>
              <a:ext uri="{FF2B5EF4-FFF2-40B4-BE49-F238E27FC236}">
                <a16:creationId xmlns:a16="http://schemas.microsoft.com/office/drawing/2014/main" id="{8F02306D-7D8D-0640-861F-5BADD040E0AA}"/>
              </a:ext>
            </a:extLst>
          </p:cNvPr>
          <p:cNvGrpSpPr/>
          <p:nvPr userDrawn="1"/>
        </p:nvGrpSpPr>
        <p:grpSpPr>
          <a:xfrm>
            <a:off x="1043583" y="2139185"/>
            <a:ext cx="3901440" cy="1074032"/>
            <a:chOff x="1043583" y="2139185"/>
            <a:chExt cx="3901440" cy="1074032"/>
          </a:xfrm>
        </p:grpSpPr>
        <p:sp>
          <p:nvSpPr>
            <p:cNvPr id="2" name="TextBox 1">
              <a:extLst>
                <a:ext uri="{FF2B5EF4-FFF2-40B4-BE49-F238E27FC236}">
                  <a16:creationId xmlns:a16="http://schemas.microsoft.com/office/drawing/2014/main" id="{4992106D-09B8-8B48-848C-32E3C409E681}"/>
                </a:ext>
              </a:extLst>
            </p:cNvPr>
            <p:cNvSpPr txBox="1"/>
            <p:nvPr userDrawn="1"/>
          </p:nvSpPr>
          <p:spPr>
            <a:xfrm>
              <a:off x="1043583" y="2720774"/>
              <a:ext cx="3901440" cy="492443"/>
            </a:xfrm>
            <a:prstGeom prst="rect">
              <a:avLst/>
            </a:prstGeom>
            <a:noFill/>
          </p:spPr>
          <p:txBody>
            <a:bodyPr wrap="square" lIns="0" tIns="0" rIns="0" bIns="0" rtlCol="0">
              <a:noAutofit/>
            </a:bodyPr>
            <a:lstStyle/>
            <a:p>
              <a:pPr algn="ctr"/>
              <a:r>
                <a:rPr lang="en-US" sz="1600" b="0" i="0">
                  <a:solidFill>
                    <a:schemeClr val="accent1"/>
                  </a:solidFill>
                  <a:latin typeface="Avenir Next LT Pro" panose="020B0504020202020204" pitchFamily="34" charset="77"/>
                </a:rPr>
                <a:t>685 Third Avenue </a:t>
              </a:r>
              <a:br>
                <a:rPr lang="en-US" sz="1600" b="0" i="0">
                  <a:solidFill>
                    <a:schemeClr val="accent1"/>
                  </a:solidFill>
                  <a:latin typeface="Avenir Next LT Pro" panose="020B0504020202020204" pitchFamily="34" charset="77"/>
                </a:rPr>
              </a:br>
              <a:r>
                <a:rPr lang="en-US" sz="1600" b="0" i="0">
                  <a:solidFill>
                    <a:schemeClr val="accent1"/>
                  </a:solidFill>
                  <a:latin typeface="Avenir Next LT Pro" panose="020B0504020202020204" pitchFamily="34" charset="77"/>
                </a:rPr>
                <a:t>Floor 22</a:t>
              </a:r>
            </a:p>
            <a:p>
              <a:pPr algn="ctr"/>
              <a:r>
                <a:rPr lang="en-US" sz="1600" b="0" i="0">
                  <a:solidFill>
                    <a:schemeClr val="accent1"/>
                  </a:solidFill>
                  <a:latin typeface="Avenir Next LT Pro" panose="020B0504020202020204" pitchFamily="34" charset="77"/>
                </a:rPr>
                <a:t>New York, NY 10017</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accent1"/>
                  </a:solidFill>
                  <a:latin typeface="Avenir Next LT Pro" panose="020B0504020202020204" pitchFamily="34" charset="77"/>
                  <a:ea typeface="+mn-ea"/>
                  <a:cs typeface="+mn-cs"/>
                </a:rPr>
                <a:t>(212) 332–3790</a:t>
              </a:r>
            </a:p>
            <a:p>
              <a:pPr algn="ctr"/>
              <a:endParaRPr lang="en-US" sz="1600" b="0" i="0">
                <a:solidFill>
                  <a:schemeClr val="accent1"/>
                </a:solidFill>
                <a:latin typeface="Avenir Next LT Pro" panose="020B0504020202020204" pitchFamily="34" charset="77"/>
              </a:endParaRPr>
            </a:p>
          </p:txBody>
        </p:sp>
        <p:pic>
          <p:nvPicPr>
            <p:cNvPr id="11" name="Picture 10">
              <a:extLst>
                <a:ext uri="{FF2B5EF4-FFF2-40B4-BE49-F238E27FC236}">
                  <a16:creationId xmlns:a16="http://schemas.microsoft.com/office/drawing/2014/main" id="{D0778B06-4F32-46A5-B42B-85729BCA5EA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603355" y="2139185"/>
              <a:ext cx="2781896" cy="438912"/>
            </a:xfrm>
            <a:prstGeom prst="rect">
              <a:avLst/>
            </a:prstGeom>
          </p:spPr>
        </p:pic>
      </p:grpSp>
    </p:spTree>
    <p:extLst>
      <p:ext uri="{BB962C8B-B14F-4D97-AF65-F5344CB8AC3E}">
        <p14:creationId xmlns:p14="http://schemas.microsoft.com/office/powerpoint/2010/main" val="4092584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D1514C-A2F9-1E4A-BA78-1D55A49561B4}"/>
              </a:ext>
            </a:extLst>
          </p:cNvPr>
          <p:cNvSpPr>
            <a:spLocks noGrp="1"/>
          </p:cNvSpPr>
          <p:nvPr>
            <p:ph type="ftr" sz="quarter" idx="10"/>
          </p:nvPr>
        </p:nvSpPr>
        <p:spPr>
          <a:xfrm>
            <a:off x="4038600" y="6594539"/>
            <a:ext cx="4114800" cy="230258"/>
          </a:xfrm>
          <a:prstGeom prst="rect">
            <a:avLst/>
          </a:prstGeom>
        </p:spPr>
        <p:txBody>
          <a:bodyPr/>
          <a:lstStyle/>
          <a:p>
            <a:r>
              <a:rPr lang="en-US"/>
              <a:t>Confidential &amp; Proprietary</a:t>
            </a:r>
          </a:p>
        </p:txBody>
      </p:sp>
    </p:spTree>
    <p:extLst>
      <p:ext uri="{BB962C8B-B14F-4D97-AF65-F5344CB8AC3E}">
        <p14:creationId xmlns:p14="http://schemas.microsoft.com/office/powerpoint/2010/main" val="41458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B14EFE-D9E5-4941-838F-D7B2379D9BB1}"/>
              </a:ext>
            </a:extLst>
          </p:cNvPr>
          <p:cNvSpPr>
            <a:spLocks noGrp="1"/>
          </p:cNvSpPr>
          <p:nvPr>
            <p:ph sz="quarter" idx="12"/>
          </p:nvPr>
        </p:nvSpPr>
        <p:spPr>
          <a:xfrm>
            <a:off x="515234" y="838201"/>
            <a:ext cx="5560156" cy="5676900"/>
          </a:xfrm>
          <a:prstGeom prst="rect">
            <a:avLst/>
          </a:prstGeom>
          <a:ln w="6350">
            <a:solidFill>
              <a:srgbClr val="595959"/>
            </a:solidFill>
          </a:ln>
        </p:spPr>
        <p:txBody>
          <a:bodyPr/>
          <a:lstStyle>
            <a:lvl2pPr marL="342900" indent="-228600"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2pPr>
            <a:lvl3pPr marL="633413" indent="-225425"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3pPr>
            <a:lvl4pPr marL="917575" indent="-227013" algn="l" defTabSz="914400" rtl="0" eaLnBrk="1" latinLnBrk="0" hangingPunct="1">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4pPr>
            <a:lvl5pPr marL="1201738" indent="-227013" algn="l" defTabSz="914400" rtl="0" eaLnBrk="1" latinLnBrk="0" hangingPunct="1">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a:extLst>
              <a:ext uri="{FF2B5EF4-FFF2-40B4-BE49-F238E27FC236}">
                <a16:creationId xmlns:a16="http://schemas.microsoft.com/office/drawing/2014/main" id="{D3EC7036-728D-5B4F-AE46-DD6680B479FD}"/>
              </a:ext>
            </a:extLst>
          </p:cNvPr>
          <p:cNvSpPr>
            <a:spLocks noGrp="1"/>
          </p:cNvSpPr>
          <p:nvPr>
            <p:ph sz="quarter" idx="14"/>
          </p:nvPr>
        </p:nvSpPr>
        <p:spPr>
          <a:xfrm>
            <a:off x="6331175" y="838201"/>
            <a:ext cx="5560156" cy="5676900"/>
          </a:xfrm>
          <a:prstGeom prst="rect">
            <a:avLst/>
          </a:prstGeom>
          <a:ln w="6350">
            <a:solidFill>
              <a:srgbClr val="595959"/>
            </a:solidFill>
          </a:ln>
        </p:spPr>
        <p:txBody>
          <a:bodyPr/>
          <a:lstStyle>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80D4005-6125-4644-A092-FED889B1278D}"/>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2502BBEA-ED2E-9145-910C-238895E38DEE}"/>
              </a:ext>
            </a:extLst>
          </p:cNvPr>
          <p:cNvSpPr>
            <a:spLocks noGrp="1"/>
          </p:cNvSpPr>
          <p:nvPr>
            <p:ph type="ftr" sz="quarter" idx="15"/>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381673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5E36044-7C2B-B643-966F-E7034CE2B2D4}"/>
              </a:ext>
            </a:extLst>
          </p:cNvPr>
          <p:cNvSpPr>
            <a:spLocks noGrp="1"/>
          </p:cNvSpPr>
          <p:nvPr>
            <p:ph sz="quarter" idx="13"/>
          </p:nvPr>
        </p:nvSpPr>
        <p:spPr>
          <a:xfrm>
            <a:off x="515234" y="838200"/>
            <a:ext cx="3593592" cy="5676901"/>
          </a:xfrm>
          <a:prstGeom prst="rect">
            <a:avLst/>
          </a:prstGeom>
          <a:ln w="6350">
            <a:solidFill>
              <a:srgbClr val="595959"/>
            </a:solidFill>
          </a:ln>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79CC0656-F157-7D4F-AAC4-0D04047D5404}"/>
              </a:ext>
            </a:extLst>
          </p:cNvPr>
          <p:cNvSpPr>
            <a:spLocks noGrp="1"/>
          </p:cNvSpPr>
          <p:nvPr>
            <p:ph sz="quarter" idx="16"/>
          </p:nvPr>
        </p:nvSpPr>
        <p:spPr>
          <a:xfrm>
            <a:off x="4404323" y="838200"/>
            <a:ext cx="3595756" cy="56769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5">
            <a:extLst>
              <a:ext uri="{FF2B5EF4-FFF2-40B4-BE49-F238E27FC236}">
                <a16:creationId xmlns:a16="http://schemas.microsoft.com/office/drawing/2014/main" id="{6CCCD39E-257E-6645-A0CD-D0B2E679F706}"/>
              </a:ext>
            </a:extLst>
          </p:cNvPr>
          <p:cNvSpPr>
            <a:spLocks noGrp="1"/>
          </p:cNvSpPr>
          <p:nvPr>
            <p:ph sz="quarter" idx="17"/>
          </p:nvPr>
        </p:nvSpPr>
        <p:spPr>
          <a:xfrm>
            <a:off x="8295576" y="838200"/>
            <a:ext cx="3595756" cy="56769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5F5E51B5-B976-D14A-8F14-AC47856709CE}"/>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BBC4FE7-D2D1-B046-8747-C120E004F27E}"/>
              </a:ext>
            </a:extLst>
          </p:cNvPr>
          <p:cNvSpPr>
            <a:spLocks noGrp="1"/>
          </p:cNvSpPr>
          <p:nvPr>
            <p:ph type="ftr" sz="quarter" idx="18"/>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1617032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our Boxes">
    <p:spTree>
      <p:nvGrpSpPr>
        <p:cNvPr id="1" name=""/>
        <p:cNvGrpSpPr/>
        <p:nvPr/>
      </p:nvGrpSpPr>
      <p:grpSpPr>
        <a:xfrm>
          <a:off x="0" y="0"/>
          <a:ext cx="0" cy="0"/>
          <a:chOff x="0" y="0"/>
          <a:chExt cx="0" cy="0"/>
        </a:xfrm>
      </p:grpSpPr>
      <p:sp>
        <p:nvSpPr>
          <p:cNvPr id="9" name="Content Placeholder 3">
            <a:extLst>
              <a:ext uri="{FF2B5EF4-FFF2-40B4-BE49-F238E27FC236}">
                <a16:creationId xmlns:a16="http://schemas.microsoft.com/office/drawing/2014/main" id="{7549D203-8C4A-DC46-B578-7DD84CEE7E98}"/>
              </a:ext>
            </a:extLst>
          </p:cNvPr>
          <p:cNvSpPr>
            <a:spLocks noGrp="1"/>
          </p:cNvSpPr>
          <p:nvPr>
            <p:ph sz="quarter" idx="20" hasCustomPrompt="1"/>
          </p:nvPr>
        </p:nvSpPr>
        <p:spPr>
          <a:xfrm>
            <a:off x="515234" y="838200"/>
            <a:ext cx="5509105" cy="2699101"/>
          </a:xfrm>
          <a:prstGeom prst="rect">
            <a:avLst/>
          </a:prstGeom>
          <a:ln w="6350">
            <a:solidFill>
              <a:srgbClr val="595959"/>
            </a:solidFill>
          </a:ln>
        </p:spPr>
        <p:txBody>
          <a:bodyPr/>
          <a:lstStyle>
            <a:lvl1pPr>
              <a:defRPr>
                <a:solidFill>
                  <a:schemeClr val="tx1"/>
                </a:solidFill>
              </a:defRPr>
            </a:lvl1pPr>
            <a:lvl2pPr marL="342900" indent="-228600"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2pPr>
            <a:lvl3pPr marL="633413" indent="-225425"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3pPr>
            <a:lvl4pPr marL="917575"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4pPr>
            <a:lvl5pPr marL="1201738"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5pPr>
            <a:lvl6pPr marL="1481328" indent="-228600"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6pPr>
            <a:lvl7pPr marL="1319212" indent="0" algn="l" defTabSz="914400" rtl="0" eaLnBrk="1" latinLnBrk="0" hangingPunct="1">
              <a:lnSpc>
                <a:spcPct val="100000"/>
              </a:lnSpc>
              <a:spcBef>
                <a:spcPts val="500"/>
              </a:spcBef>
              <a:buClr>
                <a:schemeClr val="tx1"/>
              </a:buClr>
              <a:buFont typeface="Arial" panose="020B0604020202020204" pitchFamily="34" charset="0"/>
              <a:buNone/>
              <a:tabLst/>
              <a:defRPr lang="en-US" sz="1600" b="0" i="0" kern="1200" dirty="0">
                <a:solidFill>
                  <a:schemeClr val="tx1"/>
                </a:solidFill>
                <a:latin typeface="Avenir Next LT Pro" panose="020B0504020202020204" pitchFamily="34" charset="77"/>
                <a:ea typeface="+mn-ea"/>
                <a:cs typeface="+mn-cs"/>
              </a:defRPr>
            </a:lvl7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10" name="Content Placeholder 3">
            <a:extLst>
              <a:ext uri="{FF2B5EF4-FFF2-40B4-BE49-F238E27FC236}">
                <a16:creationId xmlns:a16="http://schemas.microsoft.com/office/drawing/2014/main" id="{45B16D2A-A0C8-844F-87B8-96CDB129B00B}"/>
              </a:ext>
            </a:extLst>
          </p:cNvPr>
          <p:cNvSpPr>
            <a:spLocks noGrp="1"/>
          </p:cNvSpPr>
          <p:nvPr>
            <p:ph sz="quarter" idx="21" hasCustomPrompt="1"/>
          </p:nvPr>
        </p:nvSpPr>
        <p:spPr>
          <a:xfrm>
            <a:off x="515234" y="3700403"/>
            <a:ext cx="5509105" cy="26991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12" name="Content Placeholder 3">
            <a:extLst>
              <a:ext uri="{FF2B5EF4-FFF2-40B4-BE49-F238E27FC236}">
                <a16:creationId xmlns:a16="http://schemas.microsoft.com/office/drawing/2014/main" id="{97407B31-AC2E-4B43-8FC2-574D19587ECB}"/>
              </a:ext>
            </a:extLst>
          </p:cNvPr>
          <p:cNvSpPr>
            <a:spLocks noGrp="1"/>
          </p:cNvSpPr>
          <p:nvPr>
            <p:ph sz="quarter" idx="22" hasCustomPrompt="1"/>
          </p:nvPr>
        </p:nvSpPr>
        <p:spPr>
          <a:xfrm>
            <a:off x="6375798" y="3697090"/>
            <a:ext cx="5513832" cy="26991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13" name="Content Placeholder 3">
            <a:extLst>
              <a:ext uri="{FF2B5EF4-FFF2-40B4-BE49-F238E27FC236}">
                <a16:creationId xmlns:a16="http://schemas.microsoft.com/office/drawing/2014/main" id="{1EA69F09-76B6-8E45-AD70-9EC8F5282AAF}"/>
              </a:ext>
            </a:extLst>
          </p:cNvPr>
          <p:cNvSpPr>
            <a:spLocks noGrp="1"/>
          </p:cNvSpPr>
          <p:nvPr>
            <p:ph sz="quarter" idx="23" hasCustomPrompt="1"/>
          </p:nvPr>
        </p:nvSpPr>
        <p:spPr>
          <a:xfrm>
            <a:off x="6375798" y="838200"/>
            <a:ext cx="5513832" cy="2699101"/>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5"/>
            <a:r>
              <a:rPr lang="en-US"/>
              <a:t>Fifth level</a:t>
            </a:r>
          </a:p>
        </p:txBody>
      </p:sp>
      <p:sp>
        <p:nvSpPr>
          <p:cNvPr id="4" name="Title 3">
            <a:extLst>
              <a:ext uri="{FF2B5EF4-FFF2-40B4-BE49-F238E27FC236}">
                <a16:creationId xmlns:a16="http://schemas.microsoft.com/office/drawing/2014/main" id="{235D222F-F6BA-A14D-BA77-AFA59A6E0D9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766FB8E-3FDE-C949-A605-AC0B9496F4EE}"/>
              </a:ext>
            </a:extLst>
          </p:cNvPr>
          <p:cNvSpPr>
            <a:spLocks noGrp="1"/>
          </p:cNvSpPr>
          <p:nvPr>
            <p:ph type="ftr" sz="quarter" idx="24"/>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58461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Boxes">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097BCD12-B8C3-F743-9BAD-B25362EBA5DA}"/>
              </a:ext>
            </a:extLst>
          </p:cNvPr>
          <p:cNvSpPr>
            <a:spLocks noGrp="1"/>
          </p:cNvSpPr>
          <p:nvPr>
            <p:ph sz="quarter" idx="28" hasCustomPrompt="1"/>
          </p:nvPr>
        </p:nvSpPr>
        <p:spPr>
          <a:xfrm>
            <a:off x="515235" y="840335"/>
            <a:ext cx="3674202"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15" name="Content Placeholder 3">
            <a:extLst>
              <a:ext uri="{FF2B5EF4-FFF2-40B4-BE49-F238E27FC236}">
                <a16:creationId xmlns:a16="http://schemas.microsoft.com/office/drawing/2014/main" id="{9861D2A0-4B56-7D49-A85B-AFF57062F778}"/>
              </a:ext>
            </a:extLst>
          </p:cNvPr>
          <p:cNvSpPr>
            <a:spLocks noGrp="1"/>
          </p:cNvSpPr>
          <p:nvPr>
            <p:ph sz="quarter" idx="30" hasCustomPrompt="1"/>
          </p:nvPr>
        </p:nvSpPr>
        <p:spPr>
          <a:xfrm>
            <a:off x="4367049" y="840335"/>
            <a:ext cx="3674202"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16" name="Content Placeholder 3">
            <a:extLst>
              <a:ext uri="{FF2B5EF4-FFF2-40B4-BE49-F238E27FC236}">
                <a16:creationId xmlns:a16="http://schemas.microsoft.com/office/drawing/2014/main" id="{F5CF6E65-A2F2-5340-8C21-75381D40DB25}"/>
              </a:ext>
            </a:extLst>
          </p:cNvPr>
          <p:cNvSpPr>
            <a:spLocks noGrp="1"/>
          </p:cNvSpPr>
          <p:nvPr>
            <p:ph sz="quarter" idx="31" hasCustomPrompt="1"/>
          </p:nvPr>
        </p:nvSpPr>
        <p:spPr>
          <a:xfrm>
            <a:off x="8218863" y="840335"/>
            <a:ext cx="3675888"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17" name="Content Placeholder 3">
            <a:extLst>
              <a:ext uri="{FF2B5EF4-FFF2-40B4-BE49-F238E27FC236}">
                <a16:creationId xmlns:a16="http://schemas.microsoft.com/office/drawing/2014/main" id="{FB504360-2326-714E-9D04-6E8E527D6AB6}"/>
              </a:ext>
            </a:extLst>
          </p:cNvPr>
          <p:cNvSpPr>
            <a:spLocks noGrp="1"/>
          </p:cNvSpPr>
          <p:nvPr>
            <p:ph sz="quarter" idx="32" hasCustomPrompt="1"/>
          </p:nvPr>
        </p:nvSpPr>
        <p:spPr>
          <a:xfrm>
            <a:off x="8218863" y="3693258"/>
            <a:ext cx="3675888"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19" name="Content Placeholder 3">
            <a:extLst>
              <a:ext uri="{FF2B5EF4-FFF2-40B4-BE49-F238E27FC236}">
                <a16:creationId xmlns:a16="http://schemas.microsoft.com/office/drawing/2014/main" id="{4EBE81C6-42FE-3D43-A4B6-73E4198F2229}"/>
              </a:ext>
            </a:extLst>
          </p:cNvPr>
          <p:cNvSpPr>
            <a:spLocks noGrp="1"/>
          </p:cNvSpPr>
          <p:nvPr>
            <p:ph sz="quarter" idx="33" hasCustomPrompt="1"/>
          </p:nvPr>
        </p:nvSpPr>
        <p:spPr>
          <a:xfrm>
            <a:off x="4367049" y="3693258"/>
            <a:ext cx="3674202"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20" name="Content Placeholder 3">
            <a:extLst>
              <a:ext uri="{FF2B5EF4-FFF2-40B4-BE49-F238E27FC236}">
                <a16:creationId xmlns:a16="http://schemas.microsoft.com/office/drawing/2014/main" id="{67463F27-2631-8D4C-ABA4-799BC3D229E6}"/>
              </a:ext>
            </a:extLst>
          </p:cNvPr>
          <p:cNvSpPr>
            <a:spLocks noGrp="1"/>
          </p:cNvSpPr>
          <p:nvPr>
            <p:ph sz="quarter" idx="34" hasCustomPrompt="1"/>
          </p:nvPr>
        </p:nvSpPr>
        <p:spPr>
          <a:xfrm>
            <a:off x="515235" y="3693258"/>
            <a:ext cx="3674202" cy="2700523"/>
          </a:xfrm>
          <a:prstGeom prst="rect">
            <a:avLst/>
          </a:prstGeom>
          <a:ln w="6350">
            <a:solidFill>
              <a:srgbClr val="595959"/>
            </a:solidFill>
          </a:ln>
        </p:spPr>
        <p:txBody>
          <a:bodyPr/>
          <a:lstStyle>
            <a:lvl1pPr>
              <a:defRPr>
                <a:solidFill>
                  <a:schemeClr val="tx1"/>
                </a:solidFill>
              </a:defRPr>
            </a:lvl1pPr>
            <a:lvl2pPr>
              <a:defRPr>
                <a:solidFill>
                  <a:schemeClr val="tx1"/>
                </a:solidFill>
              </a:defRPr>
            </a:lvl2pPr>
            <a:lvl3pPr>
              <a:defRPr/>
            </a:lvl3pPr>
            <a:lvl4pPr>
              <a:defRPr/>
            </a:lvl4pPr>
            <a:lvl5pPr>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6E6CB669-43C6-8748-8E85-5550A00473C7}"/>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A3C1C3-971D-8141-9D1B-0805F3491BDD}"/>
              </a:ext>
            </a:extLst>
          </p:cNvPr>
          <p:cNvSpPr>
            <a:spLocks noGrp="1"/>
          </p:cNvSpPr>
          <p:nvPr>
            <p:ph type="ftr" sz="quarter" idx="35"/>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3441559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E3855E-5E39-EE45-B245-416BCA0D8BF9}"/>
              </a:ext>
            </a:extLst>
          </p:cNvPr>
          <p:cNvSpPr>
            <a:spLocks noGrp="1"/>
          </p:cNvSpPr>
          <p:nvPr>
            <p:ph idx="1" hasCustomPrompt="1"/>
          </p:nvPr>
        </p:nvSpPr>
        <p:spPr>
          <a:xfrm>
            <a:off x="515234" y="1152939"/>
            <a:ext cx="11375136" cy="5362161"/>
          </a:xfrm>
          <a:prstGeom prst="rect">
            <a:avLst/>
          </a:prstGeom>
          <a:ln w="6350">
            <a:noFill/>
          </a:ln>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0D84071-D3C5-F340-BEE6-075E093B3E1B}"/>
              </a:ext>
            </a:extLst>
          </p:cNvPr>
          <p:cNvSpPr>
            <a:spLocks noGrp="1"/>
          </p:cNvSpPr>
          <p:nvPr>
            <p:ph type="title"/>
          </p:nvPr>
        </p:nvSpPr>
        <p:spPr>
          <a:xfrm>
            <a:off x="515234" y="203419"/>
            <a:ext cx="11373817" cy="466344"/>
          </a:xfrm>
        </p:spPr>
        <p:txBody>
          <a:bodyPr/>
          <a:lstStyle/>
          <a:p>
            <a:r>
              <a:rPr lang="en-US"/>
              <a:t>Click to edit Master title style</a:t>
            </a:r>
          </a:p>
        </p:txBody>
      </p:sp>
      <p:sp>
        <p:nvSpPr>
          <p:cNvPr id="7" name="Text Placeholder 4">
            <a:extLst>
              <a:ext uri="{FF2B5EF4-FFF2-40B4-BE49-F238E27FC236}">
                <a16:creationId xmlns:a16="http://schemas.microsoft.com/office/drawing/2014/main" id="{98320C07-9D13-F449-B774-0EE532E332B5}"/>
              </a:ext>
            </a:extLst>
          </p:cNvPr>
          <p:cNvSpPr>
            <a:spLocks noGrp="1"/>
          </p:cNvSpPr>
          <p:nvPr>
            <p:ph type="body" sz="quarter" idx="10" hasCustomPrompt="1"/>
          </p:nvPr>
        </p:nvSpPr>
        <p:spPr>
          <a:xfrm>
            <a:off x="515234" y="695124"/>
            <a:ext cx="11375136" cy="256032"/>
          </a:xfrm>
          <a:prstGeom prst="rect">
            <a:avLst/>
          </a:prstGeom>
        </p:spPr>
        <p:txBody>
          <a:bodyPr anchor="ctr">
            <a:noAutofit/>
          </a:bodyPr>
          <a:lstStyle>
            <a:lvl1pPr marL="0" indent="0">
              <a:buNone/>
              <a:defRPr sz="1600" b="0" i="0" baseline="0">
                <a:solidFill>
                  <a:schemeClr val="accent1"/>
                </a:solidFill>
              </a:defRPr>
            </a:lvl1pPr>
          </a:lstStyle>
          <a:p>
            <a:pPr lvl="0"/>
            <a:r>
              <a:rPr lang="en-US"/>
              <a:t>Click to edit master text styles</a:t>
            </a:r>
          </a:p>
        </p:txBody>
      </p:sp>
      <p:sp>
        <p:nvSpPr>
          <p:cNvPr id="5" name="Footer Placeholder 4">
            <a:extLst>
              <a:ext uri="{FF2B5EF4-FFF2-40B4-BE49-F238E27FC236}">
                <a16:creationId xmlns:a16="http://schemas.microsoft.com/office/drawing/2014/main" id="{9096BD13-7B6D-454D-BF8C-D75603F28423}"/>
              </a:ext>
            </a:extLst>
          </p:cNvPr>
          <p:cNvSpPr>
            <a:spLocks noGrp="1"/>
          </p:cNvSpPr>
          <p:nvPr>
            <p:ph type="ftr" sz="quarter" idx="11"/>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3194465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and Subhea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5DE5F3-141D-3242-9315-00C5BA9B090C}"/>
              </a:ext>
            </a:extLst>
          </p:cNvPr>
          <p:cNvSpPr>
            <a:spLocks noGrp="1"/>
          </p:cNvSpPr>
          <p:nvPr>
            <p:ph type="title"/>
          </p:nvPr>
        </p:nvSpPr>
        <p:spPr>
          <a:xfrm>
            <a:off x="515234" y="203419"/>
            <a:ext cx="11373817" cy="466344"/>
          </a:xfrm>
        </p:spPr>
        <p:txBody>
          <a:bodyPr/>
          <a:lstStyle/>
          <a:p>
            <a:r>
              <a:rPr lang="en-US"/>
              <a:t>Click to edit Master title style</a:t>
            </a:r>
          </a:p>
        </p:txBody>
      </p:sp>
      <p:sp>
        <p:nvSpPr>
          <p:cNvPr id="7" name="Text Placeholder 4">
            <a:extLst>
              <a:ext uri="{FF2B5EF4-FFF2-40B4-BE49-F238E27FC236}">
                <a16:creationId xmlns:a16="http://schemas.microsoft.com/office/drawing/2014/main" id="{8D095821-78CF-8042-81BF-F7A65709B0B9}"/>
              </a:ext>
            </a:extLst>
          </p:cNvPr>
          <p:cNvSpPr>
            <a:spLocks noGrp="1"/>
          </p:cNvSpPr>
          <p:nvPr>
            <p:ph type="body" sz="quarter" idx="10" hasCustomPrompt="1"/>
          </p:nvPr>
        </p:nvSpPr>
        <p:spPr>
          <a:xfrm>
            <a:off x="515234" y="695124"/>
            <a:ext cx="11375136" cy="256032"/>
          </a:xfrm>
          <a:prstGeom prst="rect">
            <a:avLst/>
          </a:prstGeom>
        </p:spPr>
        <p:txBody>
          <a:bodyPr anchor="ctr">
            <a:noAutofit/>
          </a:bodyPr>
          <a:lstStyle>
            <a:lvl1pPr marL="0" indent="0">
              <a:buNone/>
              <a:defRPr sz="1600" b="0" i="0" baseline="0">
                <a:solidFill>
                  <a:schemeClr val="accent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5B63BB7-94AE-EB44-8E8B-3BBCEC7761AF}"/>
              </a:ext>
            </a:extLst>
          </p:cNvPr>
          <p:cNvSpPr>
            <a:spLocks noGrp="1"/>
          </p:cNvSpPr>
          <p:nvPr>
            <p:ph type="ftr" sz="quarter" idx="11"/>
          </p:nvPr>
        </p:nvSpPr>
        <p:spPr>
          <a:xfrm>
            <a:off x="4038600" y="6594539"/>
            <a:ext cx="4114800" cy="230258"/>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199228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1.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FFB0AD-FEDF-2A46-805E-57D6CB1605A8}"/>
              </a:ext>
            </a:extLst>
          </p:cNvPr>
          <p:cNvSpPr>
            <a:spLocks noGrp="1"/>
          </p:cNvSpPr>
          <p:nvPr>
            <p:ph type="title"/>
          </p:nvPr>
        </p:nvSpPr>
        <p:spPr>
          <a:xfrm>
            <a:off x="515234" y="203419"/>
            <a:ext cx="11373817" cy="466344"/>
          </a:xfrm>
          <a:prstGeom prst="rect">
            <a:avLst/>
          </a:prstGeom>
          <a:ln>
            <a:noFill/>
          </a:ln>
        </p:spPr>
        <p:txBody>
          <a:bodyPr vert="horz" lIns="91440" tIns="45720" rIns="91440" bIns="45720" rtlCol="0" anchor="ctr" anchorCtr="0">
            <a:noAutofit/>
          </a:bodyPr>
          <a:lstStyle/>
          <a:p>
            <a:r>
              <a:rPr lang="en-US"/>
              <a:t>Click to edit Master title style</a:t>
            </a:r>
          </a:p>
        </p:txBody>
      </p:sp>
      <p:sp>
        <p:nvSpPr>
          <p:cNvPr id="9" name="TextBox 8">
            <a:extLst>
              <a:ext uri="{FF2B5EF4-FFF2-40B4-BE49-F238E27FC236}">
                <a16:creationId xmlns:a16="http://schemas.microsoft.com/office/drawing/2014/main" id="{3CC41D56-006E-5147-82F2-A94B357ACE68}"/>
              </a:ext>
            </a:extLst>
          </p:cNvPr>
          <p:cNvSpPr txBox="1"/>
          <p:nvPr userDrawn="1"/>
        </p:nvSpPr>
        <p:spPr>
          <a:xfrm>
            <a:off x="10968076" y="6652616"/>
            <a:ext cx="909401" cy="138499"/>
          </a:xfrm>
          <a:prstGeom prst="rect">
            <a:avLst/>
          </a:prstGeom>
          <a:noFill/>
        </p:spPr>
        <p:txBody>
          <a:bodyPr wrap="square" lIns="0" tIns="0" rIns="0" bIns="0" rtlCol="0" anchor="b">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C7FB26-3449-2F48-A7B5-A141DAB07419}" type="slidenum">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sp>
        <p:nvSpPr>
          <p:cNvPr id="17" name="Rectangle 16">
            <a:extLst>
              <a:ext uri="{FF2B5EF4-FFF2-40B4-BE49-F238E27FC236}">
                <a16:creationId xmlns:a16="http://schemas.microsoft.com/office/drawing/2014/main" id="{21C45218-9C7A-2C42-8554-6884298AF167}"/>
              </a:ext>
            </a:extLst>
          </p:cNvPr>
          <p:cNvSpPr/>
          <p:nvPr userDrawn="1"/>
        </p:nvSpPr>
        <p:spPr>
          <a:xfrm>
            <a:off x="314523" y="161219"/>
            <a:ext cx="137713" cy="548640"/>
          </a:xfrm>
          <a:prstGeom prst="rect">
            <a:avLst/>
          </a:prstGeom>
          <a:solidFill>
            <a:schemeClr val="accent1"/>
          </a:solidFill>
          <a:ln w="3175">
            <a:solidFill>
              <a:schemeClr val="accent1"/>
            </a:solid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marL="0" marR="0" lvl="0" indent="0" algn="ctr" defTabSz="914400" rtl="0" eaLnBrk="1" fontAlgn="auto" latinLnBrk="0" hangingPunct="1">
              <a:lnSpc>
                <a:spcPct val="100000"/>
              </a:lnSpc>
              <a:spcBef>
                <a:spcPts val="0"/>
              </a:spcBef>
              <a:spcAft>
                <a:spcPts val="42"/>
              </a:spcAft>
              <a:buClrTx/>
              <a:buSzTx/>
              <a:buFontTx/>
              <a:buNone/>
              <a:tabLst/>
              <a:defRPr/>
            </a:pPr>
            <a:endParaRPr kumimoji="0" lang="en-US" sz="1600" b="1" i="0" u="none" strike="noStrike" kern="1200" cap="none" spc="300" normalizeH="0" baseline="0" noProof="0">
              <a:ln>
                <a:noFill/>
              </a:ln>
              <a:solidFill>
                <a:srgbClr val="000000"/>
              </a:solidFill>
              <a:effectLst/>
              <a:uLnTx/>
              <a:uFillTx/>
              <a:latin typeface="Avenir Next LT Pro"/>
              <a:ea typeface="+mn-ea"/>
              <a:cs typeface="+mn-cs"/>
            </a:endParaRPr>
          </a:p>
        </p:txBody>
      </p:sp>
      <p:pic>
        <p:nvPicPr>
          <p:cNvPr id="8" name="Picture 7">
            <a:extLst>
              <a:ext uri="{FF2B5EF4-FFF2-40B4-BE49-F238E27FC236}">
                <a16:creationId xmlns:a16="http://schemas.microsoft.com/office/drawing/2014/main" id="{8B4429ED-B0A0-4F36-B5F6-870D3295359B}"/>
              </a:ext>
            </a:extLst>
          </p:cNvPr>
          <p:cNvPicPr>
            <a:picLocks noChangeAspect="1"/>
          </p:cNvPicPr>
          <p:nvPr userDrawn="1"/>
        </p:nvPicPr>
        <p:blipFill>
          <a:blip r:embed="rId16" cstate="email">
            <a:extLst>
              <a:ext uri="{28A0092B-C50C-407E-A947-70E740481C1C}">
                <a14:useLocalDpi xmlns:a14="http://schemas.microsoft.com/office/drawing/2010/main"/>
              </a:ext>
            </a:extLst>
          </a:blip>
          <a:srcRect/>
          <a:stretch/>
        </p:blipFill>
        <p:spPr>
          <a:xfrm>
            <a:off x="10039701" y="6560857"/>
            <a:ext cx="1459413" cy="230258"/>
          </a:xfrm>
          <a:prstGeom prst="rect">
            <a:avLst/>
          </a:prstGeom>
        </p:spPr>
      </p:pic>
      <p:sp>
        <p:nvSpPr>
          <p:cNvPr id="4" name="Text Placeholder 3">
            <a:extLst>
              <a:ext uri="{FF2B5EF4-FFF2-40B4-BE49-F238E27FC236}">
                <a16:creationId xmlns:a16="http://schemas.microsoft.com/office/drawing/2014/main" id="{5A6BCC2B-250F-BE40-81B2-8DDA30F4CE78}"/>
              </a:ext>
            </a:extLst>
          </p:cNvPr>
          <p:cNvSpPr>
            <a:spLocks noGrp="1"/>
          </p:cNvSpPr>
          <p:nvPr>
            <p:ph type="body" idx="1"/>
          </p:nvPr>
        </p:nvSpPr>
        <p:spPr>
          <a:xfrm>
            <a:off x="515234" y="838201"/>
            <a:ext cx="11373816" cy="568569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F27AF53-CCA8-4832-826F-E637E67F0D8D}"/>
              </a:ext>
            </a:extLst>
          </p:cNvPr>
          <p:cNvSpPr>
            <a:spLocks noGrp="1"/>
          </p:cNvSpPr>
          <p:nvPr>
            <p:ph type="ftr" sz="quarter" idx="3"/>
          </p:nvPr>
        </p:nvSpPr>
        <p:spPr>
          <a:xfrm>
            <a:off x="4038600" y="6594539"/>
            <a:ext cx="4114800" cy="230258"/>
          </a:xfrm>
          <a:prstGeom prst="rect">
            <a:avLst/>
          </a:prstGeom>
        </p:spPr>
        <p:txBody>
          <a:bodyPr vert="horz" lIns="91440" tIns="45720" rIns="91440" bIns="45720" rtlCol="0" anchor="ctr"/>
          <a:lstStyle>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2916191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4" r:id="rId10"/>
    <p:sldLayoutId id="2147483681" r:id="rId11"/>
    <p:sldLayoutId id="2147483682" r:id="rId12"/>
    <p:sldLayoutId id="2147483683" r:id="rId13"/>
    <p:sldLayoutId id="2147483707" r:id="rId14"/>
  </p:sldLayoutIdLst>
  <p:hf sldNum="0" hdr="0" dt="0"/>
  <p:txStyles>
    <p:titleStyle>
      <a:lvl1pPr algn="l" defTabSz="914400" rtl="0" eaLnBrk="1" latinLnBrk="0" hangingPunct="1">
        <a:lnSpc>
          <a:spcPct val="90000"/>
        </a:lnSpc>
        <a:spcBef>
          <a:spcPct val="0"/>
        </a:spcBef>
        <a:buNone/>
        <a:defRPr sz="2400" b="1" i="0" kern="1200">
          <a:solidFill>
            <a:schemeClr val="accent1"/>
          </a:solidFill>
          <a:latin typeface="Avenir Next LT Pro" panose="020B0504020202020204" pitchFamily="34" charset="77"/>
          <a:ea typeface="+mj-ea"/>
          <a:cs typeface="+mj-cs"/>
        </a:defRPr>
      </a:lvl1pPr>
    </p:titleStyle>
    <p:bodyStyle>
      <a:lvl1pPr marL="0" indent="0" algn="l" defTabSz="914400" rtl="0" eaLnBrk="1" latinLnBrk="0" hangingPunct="1">
        <a:lnSpc>
          <a:spcPct val="100000"/>
        </a:lnSpc>
        <a:spcBef>
          <a:spcPts val="1000"/>
        </a:spcBef>
        <a:buClr>
          <a:schemeClr val="tx1"/>
        </a:buClr>
        <a:buFont typeface="Arial" panose="020B0604020202020204" pitchFamily="34" charset="0"/>
        <a:buNone/>
        <a:defRPr sz="1600" b="0" i="0" kern="1200">
          <a:solidFill>
            <a:schemeClr val="tx1"/>
          </a:solidFill>
          <a:latin typeface="Avenir Next LT Pro" panose="020B0504020202020204" pitchFamily="34" charset="77"/>
          <a:ea typeface="+mn-ea"/>
          <a:cs typeface="+mn-cs"/>
        </a:defRPr>
      </a:lvl1pPr>
      <a:lvl2pPr marL="342900" indent="-228600"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2pPr>
      <a:lvl3pPr marL="633413" indent="-225425"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3pPr>
      <a:lvl4pPr marL="917575"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4pPr>
      <a:lvl5pPr marL="1201738"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5pPr>
      <a:lvl6pPr marL="1481328" indent="-228600" algn="l" defTabSz="914400" rtl="0" eaLnBrk="1" latinLnBrk="0" hangingPunct="1">
        <a:lnSpc>
          <a:spcPct val="90000"/>
        </a:lnSpc>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6pPr>
      <a:lvl7pPr marL="15525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8">
          <p15:clr>
            <a:srgbClr val="F26B43"/>
          </p15:clr>
        </p15:guide>
        <p15:guide id="2" pos="3888">
          <p15:clr>
            <a:srgbClr val="F26B43"/>
          </p15:clr>
        </p15:guide>
        <p15:guide id="3" orient="horz" pos="4104">
          <p15:clr>
            <a:srgbClr val="9FCC3B"/>
          </p15:clr>
        </p15:guide>
        <p15:guide id="4" pos="192">
          <p15:clr>
            <a:srgbClr val="9FCC3B"/>
          </p15:clr>
        </p15:guide>
        <p15:guide id="5" pos="384">
          <p15:clr>
            <a:srgbClr val="547EBF"/>
          </p15:clr>
        </p15:guide>
        <p15:guide id="6" pos="7488">
          <p15:clr>
            <a:srgbClr val="9FCC3B"/>
          </p15:clr>
        </p15:guide>
        <p15:guide id="7" orient="horz" pos="528">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FFB0AD-FEDF-2A46-805E-57D6CB1605A8}"/>
              </a:ext>
            </a:extLst>
          </p:cNvPr>
          <p:cNvSpPr>
            <a:spLocks noGrp="1"/>
          </p:cNvSpPr>
          <p:nvPr>
            <p:ph type="title"/>
          </p:nvPr>
        </p:nvSpPr>
        <p:spPr>
          <a:xfrm>
            <a:off x="515234" y="203419"/>
            <a:ext cx="11373817" cy="466344"/>
          </a:xfrm>
          <a:prstGeom prst="rect">
            <a:avLst/>
          </a:prstGeom>
          <a:ln>
            <a:noFill/>
          </a:ln>
        </p:spPr>
        <p:txBody>
          <a:bodyPr vert="horz" lIns="91440" tIns="45720" rIns="91440" bIns="45720" rtlCol="0" anchor="ctr" anchorCtr="0">
            <a:noAutofit/>
          </a:bodyPr>
          <a:lstStyle/>
          <a:p>
            <a:r>
              <a:rPr lang="en-US"/>
              <a:t>Click to edit Master title style</a:t>
            </a:r>
          </a:p>
        </p:txBody>
      </p:sp>
      <p:sp>
        <p:nvSpPr>
          <p:cNvPr id="9" name="TextBox 8">
            <a:extLst>
              <a:ext uri="{FF2B5EF4-FFF2-40B4-BE49-F238E27FC236}">
                <a16:creationId xmlns:a16="http://schemas.microsoft.com/office/drawing/2014/main" id="{3CC41D56-006E-5147-82F2-A94B357ACE68}"/>
              </a:ext>
            </a:extLst>
          </p:cNvPr>
          <p:cNvSpPr txBox="1"/>
          <p:nvPr userDrawn="1"/>
        </p:nvSpPr>
        <p:spPr>
          <a:xfrm>
            <a:off x="10968076" y="6652616"/>
            <a:ext cx="909401" cy="138499"/>
          </a:xfrm>
          <a:prstGeom prst="rect">
            <a:avLst/>
          </a:prstGeom>
          <a:noFill/>
        </p:spPr>
        <p:txBody>
          <a:bodyPr wrap="square" lIns="0" tIns="0" rIns="0" bIns="0" rtlCol="0" anchor="b">
            <a:spAutoFit/>
          </a:bodyPr>
          <a:lstStyle/>
          <a:p>
            <a:pPr algn="r"/>
            <a:fld id="{DEC7FB26-3449-2F48-A7B5-A141DAB07419}" type="slidenum">
              <a:rPr lang="en-US" sz="900" b="0" i="0">
                <a:solidFill>
                  <a:schemeClr val="tx1"/>
                </a:solidFill>
                <a:latin typeface="Avenir Next LT Pro" panose="020B0504020202020204" pitchFamily="34" charset="77"/>
              </a:rPr>
              <a:pPr algn="r"/>
              <a:t>‹#›</a:t>
            </a:fld>
            <a:endParaRPr lang="en-US" sz="900" b="0" i="0">
              <a:solidFill>
                <a:schemeClr val="tx1"/>
              </a:solidFill>
              <a:latin typeface="Avenir Next LT Pro" panose="020B0504020202020204" pitchFamily="34" charset="77"/>
            </a:endParaRPr>
          </a:p>
        </p:txBody>
      </p:sp>
      <p:sp>
        <p:nvSpPr>
          <p:cNvPr id="17" name="Rectangle 16">
            <a:extLst>
              <a:ext uri="{FF2B5EF4-FFF2-40B4-BE49-F238E27FC236}">
                <a16:creationId xmlns:a16="http://schemas.microsoft.com/office/drawing/2014/main" id="{21C45218-9C7A-2C42-8554-6884298AF167}"/>
              </a:ext>
            </a:extLst>
          </p:cNvPr>
          <p:cNvSpPr/>
          <p:nvPr userDrawn="1"/>
        </p:nvSpPr>
        <p:spPr>
          <a:xfrm>
            <a:off x="314523" y="161219"/>
            <a:ext cx="137713" cy="548640"/>
          </a:xfrm>
          <a:prstGeom prst="rect">
            <a:avLst/>
          </a:prstGeom>
          <a:solidFill>
            <a:schemeClr val="accent1"/>
          </a:solidFill>
          <a:ln w="3175">
            <a:solidFill>
              <a:schemeClr val="accent1"/>
            </a:solidFill>
          </a:ln>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algn="ctr">
              <a:spcAft>
                <a:spcPts val="42"/>
              </a:spcAft>
            </a:pPr>
            <a:endParaRPr lang="en-US" sz="1600" b="1" spc="300">
              <a:solidFill>
                <a:schemeClr val="tx1"/>
              </a:solidFill>
            </a:endParaRPr>
          </a:p>
        </p:txBody>
      </p:sp>
      <p:pic>
        <p:nvPicPr>
          <p:cNvPr id="8" name="Picture 7">
            <a:extLst>
              <a:ext uri="{FF2B5EF4-FFF2-40B4-BE49-F238E27FC236}">
                <a16:creationId xmlns:a16="http://schemas.microsoft.com/office/drawing/2014/main" id="{8B4429ED-B0A0-4F36-B5F6-870D3295359B}"/>
              </a:ext>
            </a:extLst>
          </p:cNvPr>
          <p:cNvPicPr>
            <a:picLocks noChangeAspect="1"/>
          </p:cNvPicPr>
          <p:nvPr userDrawn="1"/>
        </p:nvPicPr>
        <p:blipFill>
          <a:blip r:embed="rId24" cstate="email">
            <a:extLst>
              <a:ext uri="{28A0092B-C50C-407E-A947-70E740481C1C}">
                <a14:useLocalDpi xmlns:a14="http://schemas.microsoft.com/office/drawing/2010/main"/>
              </a:ext>
            </a:extLst>
          </a:blip>
          <a:srcRect/>
          <a:stretch/>
        </p:blipFill>
        <p:spPr>
          <a:xfrm>
            <a:off x="10039701" y="6560857"/>
            <a:ext cx="1459413" cy="230258"/>
          </a:xfrm>
          <a:prstGeom prst="rect">
            <a:avLst/>
          </a:prstGeom>
        </p:spPr>
      </p:pic>
      <p:sp>
        <p:nvSpPr>
          <p:cNvPr id="4" name="Text Placeholder 3">
            <a:extLst>
              <a:ext uri="{FF2B5EF4-FFF2-40B4-BE49-F238E27FC236}">
                <a16:creationId xmlns:a16="http://schemas.microsoft.com/office/drawing/2014/main" id="{5A6BCC2B-250F-BE40-81B2-8DDA30F4CE78}"/>
              </a:ext>
            </a:extLst>
          </p:cNvPr>
          <p:cNvSpPr>
            <a:spLocks noGrp="1"/>
          </p:cNvSpPr>
          <p:nvPr>
            <p:ph type="body" idx="1"/>
          </p:nvPr>
        </p:nvSpPr>
        <p:spPr>
          <a:xfrm>
            <a:off x="515234" y="838201"/>
            <a:ext cx="11373816" cy="5685692"/>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F27AF53-CCA8-4832-826F-E637E67F0D8D}"/>
              </a:ext>
            </a:extLst>
          </p:cNvPr>
          <p:cNvSpPr>
            <a:spLocks noGrp="1"/>
          </p:cNvSpPr>
          <p:nvPr>
            <p:ph type="ftr" sz="quarter" idx="3"/>
          </p:nvPr>
        </p:nvSpPr>
        <p:spPr>
          <a:xfrm>
            <a:off x="4038600" y="6594539"/>
            <a:ext cx="4114800" cy="230258"/>
          </a:xfrm>
          <a:prstGeom prst="rect">
            <a:avLst/>
          </a:prstGeom>
        </p:spPr>
        <p:txBody>
          <a:bodyPr vert="horz" lIns="91440" tIns="45720" rIns="91440" bIns="45720" rtlCol="0" anchor="ctr"/>
          <a:lstStyle>
            <a:lvl1pPr algn="ctr">
              <a:defRPr sz="1000">
                <a:solidFill>
                  <a:schemeClr val="tx1"/>
                </a:solidFill>
              </a:defRPr>
            </a:lvl1pPr>
          </a:lstStyle>
          <a:p>
            <a:r>
              <a:rPr lang="en-US"/>
              <a:t>Confidential &amp; Proprietary</a:t>
            </a:r>
          </a:p>
        </p:txBody>
      </p:sp>
    </p:spTree>
    <p:extLst>
      <p:ext uri="{BB962C8B-B14F-4D97-AF65-F5344CB8AC3E}">
        <p14:creationId xmlns:p14="http://schemas.microsoft.com/office/powerpoint/2010/main" val="24153434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Lst>
  <p:hf sldNum="0" hdr="0" dt="0"/>
  <p:txStyles>
    <p:titleStyle>
      <a:lvl1pPr algn="l" defTabSz="914400" rtl="0" eaLnBrk="1" latinLnBrk="0" hangingPunct="1">
        <a:lnSpc>
          <a:spcPct val="90000"/>
        </a:lnSpc>
        <a:spcBef>
          <a:spcPct val="0"/>
        </a:spcBef>
        <a:buNone/>
        <a:defRPr sz="2400" b="1" i="0" kern="1200">
          <a:solidFill>
            <a:schemeClr val="accent1"/>
          </a:solidFill>
          <a:latin typeface="Avenir Next LT Pro" panose="020B0504020202020204" pitchFamily="34" charset="77"/>
          <a:ea typeface="+mj-ea"/>
          <a:cs typeface="+mj-cs"/>
        </a:defRPr>
      </a:lvl1pPr>
    </p:titleStyle>
    <p:bodyStyle>
      <a:lvl1pPr marL="0" indent="0" algn="l" defTabSz="914400" rtl="0" eaLnBrk="1" latinLnBrk="0" hangingPunct="1">
        <a:lnSpc>
          <a:spcPct val="100000"/>
        </a:lnSpc>
        <a:spcBef>
          <a:spcPts val="1000"/>
        </a:spcBef>
        <a:buClr>
          <a:schemeClr val="tx1"/>
        </a:buClr>
        <a:buFont typeface="Arial" panose="020B0604020202020204" pitchFamily="34" charset="0"/>
        <a:buNone/>
        <a:defRPr sz="1600" b="0" i="0" kern="1200">
          <a:solidFill>
            <a:schemeClr val="tx1"/>
          </a:solidFill>
          <a:latin typeface="Avenir Next LT Pro" panose="020B0504020202020204" pitchFamily="34" charset="77"/>
          <a:ea typeface="+mn-ea"/>
          <a:cs typeface="+mn-cs"/>
        </a:defRPr>
      </a:lvl1pPr>
      <a:lvl2pPr marL="342900" indent="-228600"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2pPr>
      <a:lvl3pPr marL="633413" indent="-225425"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3pPr>
      <a:lvl4pPr marL="917575"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a:solidFill>
            <a:schemeClr val="tx1"/>
          </a:solidFill>
          <a:latin typeface="Avenir Next LT Pro" panose="020B0504020202020204" pitchFamily="34" charset="77"/>
          <a:ea typeface="+mn-ea"/>
          <a:cs typeface="+mn-cs"/>
        </a:defRPr>
      </a:lvl4pPr>
      <a:lvl5pPr marL="1201738"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5pPr>
      <a:lvl6pPr marL="1481328" indent="-228600" algn="l" defTabSz="914400" rtl="0" eaLnBrk="1" latinLnBrk="0" hangingPunct="1">
        <a:lnSpc>
          <a:spcPct val="90000"/>
        </a:lnSpc>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6pPr>
      <a:lvl7pPr marL="15525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600" kern="1200">
          <a:solidFill>
            <a:schemeClr val="tx1"/>
          </a:solidFill>
          <a:latin typeface="+mn-lt"/>
          <a:ea typeface="+mn-ea"/>
          <a:cs typeface="+mn-cs"/>
        </a:defRPr>
      </a:lvl1pPr>
      <a:lvl2pPr marL="457200" algn="l" defTabSz="914400" rtl="0" eaLnBrk="1" latinLnBrk="0" hangingPunct="1">
        <a:defRPr sz="1600" kern="1200">
          <a:solidFill>
            <a:schemeClr val="tx1"/>
          </a:solidFill>
          <a:latin typeface="+mn-lt"/>
          <a:ea typeface="+mn-ea"/>
          <a:cs typeface="+mn-cs"/>
        </a:defRPr>
      </a:lvl2pPr>
      <a:lvl3pPr marL="914400" algn="l" defTabSz="914400" rtl="0" eaLnBrk="1" latinLnBrk="0" hangingPunct="1">
        <a:defRPr sz="1600" kern="1200">
          <a:solidFill>
            <a:schemeClr val="tx1"/>
          </a:solidFill>
          <a:latin typeface="+mn-lt"/>
          <a:ea typeface="+mn-ea"/>
          <a:cs typeface="+mn-cs"/>
        </a:defRPr>
      </a:lvl3pPr>
      <a:lvl4pPr marL="1371600" algn="l" defTabSz="914400" rtl="0" eaLnBrk="1" latinLnBrk="0" hangingPunct="1">
        <a:defRPr sz="1600" kern="1200">
          <a:solidFill>
            <a:schemeClr val="tx1"/>
          </a:solidFill>
          <a:latin typeface="+mn-lt"/>
          <a:ea typeface="+mn-ea"/>
          <a:cs typeface="+mn-cs"/>
        </a:defRPr>
      </a:lvl4pPr>
      <a:lvl5pPr marL="1828800" algn="l" defTabSz="914400" rtl="0" eaLnBrk="1" latinLnBrk="0" hangingPunct="1">
        <a:defRPr sz="1600" kern="1200">
          <a:solidFill>
            <a:schemeClr val="tx1"/>
          </a:solidFill>
          <a:latin typeface="+mn-lt"/>
          <a:ea typeface="+mn-ea"/>
          <a:cs typeface="+mn-cs"/>
        </a:defRPr>
      </a:lvl5pPr>
      <a:lvl6pPr marL="2286000" algn="l" defTabSz="914400" rtl="0" eaLnBrk="1" latinLnBrk="0" hangingPunct="1">
        <a:defRPr sz="1600" kern="1200">
          <a:solidFill>
            <a:schemeClr val="tx1"/>
          </a:solidFill>
          <a:latin typeface="+mn-lt"/>
          <a:ea typeface="+mn-ea"/>
          <a:cs typeface="+mn-cs"/>
        </a:defRPr>
      </a:lvl6pPr>
      <a:lvl7pPr marL="2743200" algn="l" defTabSz="914400" rtl="0" eaLnBrk="1" latinLnBrk="0" hangingPunct="1">
        <a:defRPr sz="1600" kern="1200">
          <a:solidFill>
            <a:schemeClr val="tx1"/>
          </a:solidFill>
          <a:latin typeface="+mn-lt"/>
          <a:ea typeface="+mn-ea"/>
          <a:cs typeface="+mn-cs"/>
        </a:defRPr>
      </a:lvl7pPr>
      <a:lvl8pPr marL="3200400" algn="l" defTabSz="914400" rtl="0" eaLnBrk="1" latinLnBrk="0" hangingPunct="1">
        <a:defRPr sz="1600" kern="1200">
          <a:solidFill>
            <a:schemeClr val="tx1"/>
          </a:solidFill>
          <a:latin typeface="+mn-lt"/>
          <a:ea typeface="+mn-ea"/>
          <a:cs typeface="+mn-cs"/>
        </a:defRPr>
      </a:lvl8pPr>
      <a:lvl9pPr marL="3657600" algn="l" defTabSz="914400" rtl="0" eaLnBrk="1" latinLnBrk="0" hangingPunct="1">
        <a:defRPr sz="1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28">
          <p15:clr>
            <a:srgbClr val="F26B43"/>
          </p15:clr>
        </p15:guide>
        <p15:guide id="2" pos="3888">
          <p15:clr>
            <a:srgbClr val="F26B43"/>
          </p15:clr>
        </p15:guide>
        <p15:guide id="3" orient="horz" pos="4104">
          <p15:clr>
            <a:srgbClr val="9FCC3B"/>
          </p15:clr>
        </p15:guide>
        <p15:guide id="4" pos="192">
          <p15:clr>
            <a:srgbClr val="9FCC3B"/>
          </p15:clr>
        </p15:guide>
        <p15:guide id="5" pos="384">
          <p15:clr>
            <a:srgbClr val="547EBF"/>
          </p15:clr>
        </p15:guide>
        <p15:guide id="6" pos="7488">
          <p15:clr>
            <a:srgbClr val="9FCC3B"/>
          </p15:clr>
        </p15:guide>
        <p15:guide id="7" orient="horz" pos="528">
          <p15:clr>
            <a:srgbClr val="9FCC3B"/>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7FFFFFE6_FA5FB27.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7_7E068335.xm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notesSlide" Target="../notesSlides/notesSlide2.xml"/><Relationship Id="rId18" Type="http://schemas.openxmlformats.org/officeDocument/2006/relationships/image" Target="../media/image17.sv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slideLayout" Target="../slideLayouts/slideLayout9.xml"/><Relationship Id="rId17" Type="http://schemas.openxmlformats.org/officeDocument/2006/relationships/image" Target="../media/image16.png"/><Relationship Id="rId2" Type="http://schemas.openxmlformats.org/officeDocument/2006/relationships/tags" Target="../tags/tag2.xml"/><Relationship Id="rId16" Type="http://schemas.openxmlformats.org/officeDocument/2006/relationships/image" Target="../media/image15.sv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microsoft.com/office/2018/10/relationships/comments" Target="../comments/modernComment_119_A1CB7236.xml"/></Relationships>
</file>

<file path=ppt/slides/_rels/slide12.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image" Target="../media/image14.png"/><Relationship Id="rId3" Type="http://schemas.openxmlformats.org/officeDocument/2006/relationships/tags" Target="../tags/tag14.xml"/><Relationship Id="rId7" Type="http://schemas.openxmlformats.org/officeDocument/2006/relationships/tags" Target="../tags/tag18.xml"/><Relationship Id="rId12" Type="http://schemas.microsoft.com/office/2018/10/relationships/comments" Target="../comments/modernComment_7FFFFFE9_D66DDC66.xml"/><Relationship Id="rId2" Type="http://schemas.openxmlformats.org/officeDocument/2006/relationships/tags" Target="../tags/tag13.xml"/><Relationship Id="rId16" Type="http://schemas.openxmlformats.org/officeDocument/2006/relationships/image" Target="../media/image17.svg"/><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slideLayout" Target="../slideLayouts/slideLayout2.xml"/><Relationship Id="rId5" Type="http://schemas.openxmlformats.org/officeDocument/2006/relationships/tags" Target="../tags/tag16.xml"/><Relationship Id="rId15" Type="http://schemas.openxmlformats.org/officeDocument/2006/relationships/image" Target="../media/image16.png"/><Relationship Id="rId10" Type="http://schemas.openxmlformats.org/officeDocument/2006/relationships/tags" Target="../tags/tag2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microsoft.com/office/2018/10/relationships/comments" Target="../comments/modernComment_7FFFFFEA_472E33DC.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microsoft.com/office/2018/10/relationships/comments" Target="../comments/modernComment_7FFFFFED_9F9E372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7FFFFFEE_D51E7A4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slide" Target="slide7.xml"/><Relationship Id="rId7" Type="http://schemas.openxmlformats.org/officeDocument/2006/relationships/slide" Target="slide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65.xml"/><Relationship Id="rId5" Type="http://schemas.openxmlformats.org/officeDocument/2006/relationships/slide" Target="slide60.xml"/><Relationship Id="rId4" Type="http://schemas.openxmlformats.org/officeDocument/2006/relationships/slide" Target="slide5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hyperlink" Target="https://ssaandco.sharepoint.com/:u:/s/AOMI/EbBh8u6Ii8lEnuJpttE0QqcBAYpKq-k4x795xnAW5ksxVw?e=5OwT73"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hyperlink" Target="https://ssaandco.sharepoint.com/:u:/s/AOMI/EdLjzAHLG1BLlgoUrOvhNBoBWZIgDFRKbZvPkdTaiQZecg?e=uwcJgv"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ssaandco.sharepoint.com/:u:/s/AOMI/Eaaqxw4kv4ZBmlHiH-M8rp8BXUa9NOZIFlgxctJer7UeGA?e=TvnRK5" TargetMode="Externa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47.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hyperlink" Target="https://ssaandco.sharepoint.com/:x:/s/AOMI/ERo-kS839qdLko373VuPjKMBeOPureTLU8jQ42x2uui6Eg?e=Yy0plT" TargetMode="External"/><Relationship Id="rId4" Type="http://schemas.openxmlformats.org/officeDocument/2006/relationships/hyperlink" Target="https://ssaandco.sharepoint.com/:x:/s/AOMI/EYM_VhqxnuVLpyW0TqCjBn4BKwkFOdDaAsZ79g6EiZn1_Q?e=ouetSH"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s://ssaandco.sharepoint.com/:b:/s/AOMI/EZhhTwulvF5EjJYZ1C-vX3cBJxwe6ZOpyprEq4aih6gfWg?e=Mxx1Je" TargetMode="External"/><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microsoft.com/office/2018/10/relationships/comments" Target="../comments/modernComment_7FFFFFFF_5401A301.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26" Type="http://schemas.microsoft.com/office/2018/10/relationships/comments" Target="../comments/modernComment_10D_4BEC0EAF.xml"/><Relationship Id="rId3" Type="http://schemas.openxmlformats.org/officeDocument/2006/relationships/tags" Target="../tags/tag24.xml"/><Relationship Id="rId21" Type="http://schemas.openxmlformats.org/officeDocument/2006/relationships/tags" Target="../tags/tag42.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slideLayout" Target="../slideLayouts/slideLayout9.xml"/><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openxmlformats.org/officeDocument/2006/relationships/tags" Target="../tags/tag45.xml"/><Relationship Id="rId5" Type="http://schemas.openxmlformats.org/officeDocument/2006/relationships/tags" Target="../tags/tag26.xml"/><Relationship Id="rId15" Type="http://schemas.openxmlformats.org/officeDocument/2006/relationships/tags" Target="../tags/tag36.xml"/><Relationship Id="rId23" Type="http://schemas.openxmlformats.org/officeDocument/2006/relationships/tags" Target="../tags/tag44.xml"/><Relationship Id="rId10" Type="http://schemas.openxmlformats.org/officeDocument/2006/relationships/tags" Target="../tags/tag31.xml"/><Relationship Id="rId19" Type="http://schemas.openxmlformats.org/officeDocument/2006/relationships/tags" Target="../tags/tag40.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tags" Target="../tags/tag43.xml"/></Relationships>
</file>

<file path=ppt/slides/_rels/slide45.xml.rels><?xml version="1.0" encoding="UTF-8" standalone="yes"?>
<Relationships xmlns="http://schemas.openxmlformats.org/package/2006/relationships"><Relationship Id="rId13" Type="http://schemas.openxmlformats.org/officeDocument/2006/relationships/tags" Target="../tags/tag58.xml"/><Relationship Id="rId18" Type="http://schemas.openxmlformats.org/officeDocument/2006/relationships/tags" Target="../tags/tag63.xml"/><Relationship Id="rId26" Type="http://schemas.openxmlformats.org/officeDocument/2006/relationships/tags" Target="../tags/tag71.xml"/><Relationship Id="rId21" Type="http://schemas.openxmlformats.org/officeDocument/2006/relationships/tags" Target="../tags/tag66.xml"/><Relationship Id="rId34" Type="http://schemas.openxmlformats.org/officeDocument/2006/relationships/tags" Target="../tags/tag79.xml"/><Relationship Id="rId7" Type="http://schemas.openxmlformats.org/officeDocument/2006/relationships/tags" Target="../tags/tag52.xml"/><Relationship Id="rId12" Type="http://schemas.openxmlformats.org/officeDocument/2006/relationships/tags" Target="../tags/tag57.xml"/><Relationship Id="rId17" Type="http://schemas.openxmlformats.org/officeDocument/2006/relationships/tags" Target="../tags/tag62.xml"/><Relationship Id="rId25" Type="http://schemas.openxmlformats.org/officeDocument/2006/relationships/tags" Target="../tags/tag70.xml"/><Relationship Id="rId33" Type="http://schemas.openxmlformats.org/officeDocument/2006/relationships/tags" Target="../tags/tag78.xml"/><Relationship Id="rId2" Type="http://schemas.openxmlformats.org/officeDocument/2006/relationships/tags" Target="../tags/tag47.xml"/><Relationship Id="rId16" Type="http://schemas.openxmlformats.org/officeDocument/2006/relationships/tags" Target="../tags/tag61.xml"/><Relationship Id="rId20" Type="http://schemas.openxmlformats.org/officeDocument/2006/relationships/tags" Target="../tags/tag65.xml"/><Relationship Id="rId29" Type="http://schemas.openxmlformats.org/officeDocument/2006/relationships/tags" Target="../tags/tag74.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tags" Target="../tags/tag56.xml"/><Relationship Id="rId24" Type="http://schemas.openxmlformats.org/officeDocument/2006/relationships/tags" Target="../tags/tag69.xml"/><Relationship Id="rId32" Type="http://schemas.openxmlformats.org/officeDocument/2006/relationships/tags" Target="../tags/tag77.xml"/><Relationship Id="rId37" Type="http://schemas.openxmlformats.org/officeDocument/2006/relationships/slideLayout" Target="../slideLayouts/slideLayout9.xml"/><Relationship Id="rId5" Type="http://schemas.openxmlformats.org/officeDocument/2006/relationships/tags" Target="../tags/tag50.xml"/><Relationship Id="rId15" Type="http://schemas.openxmlformats.org/officeDocument/2006/relationships/tags" Target="../tags/tag60.xml"/><Relationship Id="rId23" Type="http://schemas.openxmlformats.org/officeDocument/2006/relationships/tags" Target="../tags/tag68.xml"/><Relationship Id="rId28" Type="http://schemas.openxmlformats.org/officeDocument/2006/relationships/tags" Target="../tags/tag73.xml"/><Relationship Id="rId36" Type="http://schemas.openxmlformats.org/officeDocument/2006/relationships/tags" Target="../tags/tag81.xml"/><Relationship Id="rId10" Type="http://schemas.openxmlformats.org/officeDocument/2006/relationships/tags" Target="../tags/tag55.xml"/><Relationship Id="rId19" Type="http://schemas.openxmlformats.org/officeDocument/2006/relationships/tags" Target="../tags/tag64.xml"/><Relationship Id="rId31" Type="http://schemas.openxmlformats.org/officeDocument/2006/relationships/tags" Target="../tags/tag76.xml"/><Relationship Id="rId4" Type="http://schemas.openxmlformats.org/officeDocument/2006/relationships/tags" Target="../tags/tag49.xml"/><Relationship Id="rId9" Type="http://schemas.openxmlformats.org/officeDocument/2006/relationships/tags" Target="../tags/tag54.xml"/><Relationship Id="rId14" Type="http://schemas.openxmlformats.org/officeDocument/2006/relationships/tags" Target="../tags/tag59.xml"/><Relationship Id="rId22" Type="http://schemas.openxmlformats.org/officeDocument/2006/relationships/tags" Target="../tags/tag67.xml"/><Relationship Id="rId27" Type="http://schemas.openxmlformats.org/officeDocument/2006/relationships/tags" Target="../tags/tag72.xml"/><Relationship Id="rId30" Type="http://schemas.openxmlformats.org/officeDocument/2006/relationships/tags" Target="../tags/tag75.xml"/><Relationship Id="rId35" Type="http://schemas.openxmlformats.org/officeDocument/2006/relationships/tags" Target="../tags/tag80.xml"/><Relationship Id="rId8" Type="http://schemas.openxmlformats.org/officeDocument/2006/relationships/tags" Target="../tags/tag53.xml"/><Relationship Id="rId3" Type="http://schemas.openxmlformats.org/officeDocument/2006/relationships/tags" Target="../tags/tag48.xml"/></Relationships>
</file>

<file path=ppt/slides/_rels/slide46.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26" Type="http://schemas.openxmlformats.org/officeDocument/2006/relationships/slideLayout" Target="../slideLayouts/slideLayout9.xml"/><Relationship Id="rId3" Type="http://schemas.openxmlformats.org/officeDocument/2006/relationships/tags" Target="../tags/tag84.xml"/><Relationship Id="rId21" Type="http://schemas.openxmlformats.org/officeDocument/2006/relationships/tags" Target="../tags/tag102.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tags" Target="../tags/tag106.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tags" Target="../tags/tag105.xml"/><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tags" Target="../tags/tag104.xml"/><Relationship Id="rId10" Type="http://schemas.openxmlformats.org/officeDocument/2006/relationships/tags" Target="../tags/tag91.xml"/><Relationship Id="rId19" Type="http://schemas.openxmlformats.org/officeDocument/2006/relationships/tags" Target="../tags/tag100.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tags" Target="../tags/tag103.xml"/><Relationship Id="rId27" Type="http://schemas.microsoft.com/office/2018/10/relationships/comments" Target="../comments/modernComment_115_E5E697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4.sv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74.sv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88.png"/><Relationship Id="rId7" Type="http://schemas.openxmlformats.org/officeDocument/2006/relationships/image" Target="../media/image76.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0.png"/><Relationship Id="rId5" Type="http://schemas.microsoft.com/office/2007/relationships/hdphoto" Target="../media/hdphoto2.wdp"/><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76.png"/><Relationship Id="rId3" Type="http://schemas.openxmlformats.org/officeDocument/2006/relationships/image" Target="../media/image94.png"/><Relationship Id="rId21" Type="http://schemas.openxmlformats.org/officeDocument/2006/relationships/image" Target="../media/image74.sv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5" Type="http://schemas.openxmlformats.org/officeDocument/2006/relationships/image" Target="../media/image82.svg"/><Relationship Id="rId2" Type="http://schemas.openxmlformats.org/officeDocument/2006/relationships/image" Target="../media/image93.png"/><Relationship Id="rId16" Type="http://schemas.openxmlformats.org/officeDocument/2006/relationships/image" Target="../media/image107.png"/><Relationship Id="rId20"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81.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80.svg"/><Relationship Id="rId10" Type="http://schemas.openxmlformats.org/officeDocument/2006/relationships/image" Target="../media/image101.png"/><Relationship Id="rId19" Type="http://schemas.openxmlformats.org/officeDocument/2006/relationships/image" Target="../media/image77.svg"/><Relationship Id="rId4" Type="http://schemas.openxmlformats.org/officeDocument/2006/relationships/image" Target="../media/image95.emf"/><Relationship Id="rId9" Type="http://schemas.openxmlformats.org/officeDocument/2006/relationships/image" Target="../media/image100.png"/><Relationship Id="rId14" Type="http://schemas.openxmlformats.org/officeDocument/2006/relationships/image" Target="../media/image105.png"/><Relationship Id="rId22" Type="http://schemas.openxmlformats.org/officeDocument/2006/relationships/image" Target="../media/image79.png"/></Relationships>
</file>

<file path=ppt/slides/_rels/slide5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microsoft.com/office/2018/10/relationships/comments" Target="../comments/modernComment_103_EFDFE97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05_219D5177.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tags" Target="../tags/tag109.xml"/><Relationship Id="rId7" Type="http://schemas.openxmlformats.org/officeDocument/2006/relationships/slideLayout" Target="../slideLayouts/slideLayout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9" Type="http://schemas.openxmlformats.org/officeDocument/2006/relationships/chart" Target="../charts/chart2.xml"/></Relationships>
</file>

<file path=ppt/slides/_rels/slide64.xml.rels><?xml version="1.0" encoding="UTF-8" standalone="yes"?>
<Relationships xmlns="http://schemas.openxmlformats.org/package/2006/relationships"><Relationship Id="rId2" Type="http://schemas.microsoft.com/office/2018/10/relationships/comments" Target="../comments/modernComment_10C_804A1BEA.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microsoft.com/office/2018/10/relationships/comments" Target="../comments/modernComment_7FFFFFD4_6A3B35B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mailto:PGiessler@ssaandco.com?subject=AOMT%20Playbook"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1A_A18B0AA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00D9C5-2337-C8EB-529E-510B8356F45A}"/>
              </a:ext>
            </a:extLst>
          </p:cNvPr>
          <p:cNvSpPr>
            <a:spLocks noGrp="1"/>
          </p:cNvSpPr>
          <p:nvPr>
            <p:ph type="title"/>
          </p:nvPr>
        </p:nvSpPr>
        <p:spPr/>
        <p:txBody>
          <a:bodyPr/>
          <a:lstStyle/>
          <a:p>
            <a:r>
              <a:rPr lang="en-US"/>
              <a:t>Playbook</a:t>
            </a:r>
          </a:p>
        </p:txBody>
      </p:sp>
      <p:sp>
        <p:nvSpPr>
          <p:cNvPr id="5" name="Content Placeholder 4">
            <a:extLst>
              <a:ext uri="{FF2B5EF4-FFF2-40B4-BE49-F238E27FC236}">
                <a16:creationId xmlns:a16="http://schemas.microsoft.com/office/drawing/2014/main" id="{F927FDA8-4432-279E-281E-8231BAFA76C6}"/>
              </a:ext>
            </a:extLst>
          </p:cNvPr>
          <p:cNvSpPr>
            <a:spLocks noGrp="1"/>
          </p:cNvSpPr>
          <p:nvPr>
            <p:ph idx="1"/>
          </p:nvPr>
        </p:nvSpPr>
        <p:spPr/>
        <p:txBody>
          <a:bodyPr/>
          <a:lstStyle/>
          <a:p>
            <a:r>
              <a:rPr lang="en-US"/>
              <a:t>A comprehensive guide for practitioners leveraging AI capabilities to facilitate new ways of working.</a:t>
            </a:r>
          </a:p>
          <a:p>
            <a:endParaRPr lang="en-US"/>
          </a:p>
          <a:p>
            <a:r>
              <a:rPr lang="en-US"/>
              <a:t>February 2026</a:t>
            </a:r>
          </a:p>
        </p:txBody>
      </p:sp>
    </p:spTree>
    <p:extLst>
      <p:ext uri="{BB962C8B-B14F-4D97-AF65-F5344CB8AC3E}">
        <p14:creationId xmlns:p14="http://schemas.microsoft.com/office/powerpoint/2010/main" val="262535975"/>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8D96B62-7483-AA4D-376B-A1F77AD665C3}"/>
              </a:ext>
            </a:extLst>
          </p:cNvPr>
          <p:cNvSpPr/>
          <p:nvPr/>
        </p:nvSpPr>
        <p:spPr>
          <a:xfrm>
            <a:off x="515233" y="2088777"/>
            <a:ext cx="7535072" cy="3972111"/>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 name="Title 1">
            <a:extLst>
              <a:ext uri="{FF2B5EF4-FFF2-40B4-BE49-F238E27FC236}">
                <a16:creationId xmlns:a16="http://schemas.microsoft.com/office/drawing/2014/main" id="{D2CF989F-201D-0BB9-57EB-EBC552E84E50}"/>
              </a:ext>
            </a:extLst>
          </p:cNvPr>
          <p:cNvSpPr>
            <a:spLocks noGrp="1"/>
          </p:cNvSpPr>
          <p:nvPr>
            <p:ph type="title"/>
          </p:nvPr>
        </p:nvSpPr>
        <p:spPr/>
        <p:txBody>
          <a:bodyPr/>
          <a:lstStyle/>
          <a:p>
            <a:r>
              <a:rPr lang="en-US"/>
              <a:t>Phase 1: Diagnosis</a:t>
            </a:r>
          </a:p>
        </p:txBody>
      </p:sp>
      <p:sp>
        <p:nvSpPr>
          <p:cNvPr id="47" name="Text Placeholder 46">
            <a:extLst>
              <a:ext uri="{FF2B5EF4-FFF2-40B4-BE49-F238E27FC236}">
                <a16:creationId xmlns:a16="http://schemas.microsoft.com/office/drawing/2014/main" id="{0AE6C507-CCD7-FE75-8AB6-CDD9BF67F954}"/>
              </a:ext>
            </a:extLst>
          </p:cNvPr>
          <p:cNvSpPr>
            <a:spLocks noGrp="1"/>
          </p:cNvSpPr>
          <p:nvPr>
            <p:ph type="body" sz="quarter" idx="10"/>
          </p:nvPr>
        </p:nvSpPr>
        <p:spPr/>
        <p:txBody>
          <a:bodyPr anchor="t"/>
          <a:lstStyle/>
          <a:p>
            <a:r>
              <a:rPr lang="en-US"/>
              <a:t>Diagnose activities are iterative and continue until the solutions team is comfortable that the problem has been distilled to its most exhaustive level with discrete opportunities identified.</a:t>
            </a:r>
          </a:p>
        </p:txBody>
      </p:sp>
      <p:grpSp>
        <p:nvGrpSpPr>
          <p:cNvPr id="35" name="Group 34">
            <a:extLst>
              <a:ext uri="{FF2B5EF4-FFF2-40B4-BE49-F238E27FC236}">
                <a16:creationId xmlns:a16="http://schemas.microsoft.com/office/drawing/2014/main" id="{17796B4B-9467-68F3-8C05-2BBF68F92741}"/>
              </a:ext>
            </a:extLst>
          </p:cNvPr>
          <p:cNvGrpSpPr/>
          <p:nvPr/>
        </p:nvGrpSpPr>
        <p:grpSpPr>
          <a:xfrm>
            <a:off x="666262" y="2323134"/>
            <a:ext cx="7673396" cy="3610397"/>
            <a:chOff x="834754" y="1327566"/>
            <a:chExt cx="10251929" cy="4823617"/>
          </a:xfrm>
        </p:grpSpPr>
        <p:grpSp>
          <p:nvGrpSpPr>
            <p:cNvPr id="3" name="Groupe 160">
              <a:extLst>
                <a:ext uri="{FF2B5EF4-FFF2-40B4-BE49-F238E27FC236}">
                  <a16:creationId xmlns:a16="http://schemas.microsoft.com/office/drawing/2014/main" id="{62B4A1A3-44B6-6C70-ECF5-03931903F402}"/>
                </a:ext>
              </a:extLst>
            </p:cNvPr>
            <p:cNvGrpSpPr/>
            <p:nvPr/>
          </p:nvGrpSpPr>
          <p:grpSpPr>
            <a:xfrm>
              <a:off x="3962403" y="1404361"/>
              <a:ext cx="4267199" cy="4567438"/>
              <a:chOff x="4253501" y="1474601"/>
              <a:chExt cx="4007280" cy="4289230"/>
            </a:xfrm>
          </p:grpSpPr>
          <p:sp>
            <p:nvSpPr>
              <p:cNvPr id="4" name="Forme libre : forme 156">
                <a:extLst>
                  <a:ext uri="{FF2B5EF4-FFF2-40B4-BE49-F238E27FC236}">
                    <a16:creationId xmlns:a16="http://schemas.microsoft.com/office/drawing/2014/main" id="{48FB9F31-0EB5-902E-8EED-9B6B83458221}"/>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grpSp>
            <p:nvGrpSpPr>
              <p:cNvPr id="5" name="Groupe 159">
                <a:extLst>
                  <a:ext uri="{FF2B5EF4-FFF2-40B4-BE49-F238E27FC236}">
                    <a16:creationId xmlns:a16="http://schemas.microsoft.com/office/drawing/2014/main" id="{2DE43E9F-BE1E-9A7C-07E4-E60890ADB9B9}"/>
                  </a:ext>
                </a:extLst>
              </p:cNvPr>
              <p:cNvGrpSpPr/>
              <p:nvPr/>
            </p:nvGrpSpPr>
            <p:grpSpPr>
              <a:xfrm>
                <a:off x="4253501" y="1474601"/>
                <a:ext cx="4007280" cy="3742303"/>
                <a:chOff x="4253501" y="1474601"/>
                <a:chExt cx="4007280" cy="3742303"/>
              </a:xfrm>
            </p:grpSpPr>
            <p:sp>
              <p:nvSpPr>
                <p:cNvPr id="6" name="Forme libre : forme 149">
                  <a:extLst>
                    <a:ext uri="{FF2B5EF4-FFF2-40B4-BE49-F238E27FC236}">
                      <a16:creationId xmlns:a16="http://schemas.microsoft.com/office/drawing/2014/main" id="{28EA75F7-CB0B-B459-D611-5C1631F708F7}"/>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7" name="Forme libre : forme 148">
                  <a:extLst>
                    <a:ext uri="{FF2B5EF4-FFF2-40B4-BE49-F238E27FC236}">
                      <a16:creationId xmlns:a16="http://schemas.microsoft.com/office/drawing/2014/main" id="{C5F6DD91-0D78-54EB-D8AF-8D99C9A85C8C}"/>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8" name="Forme libre : forme 147">
                  <a:extLst>
                    <a:ext uri="{FF2B5EF4-FFF2-40B4-BE49-F238E27FC236}">
                      <a16:creationId xmlns:a16="http://schemas.microsoft.com/office/drawing/2014/main" id="{35FA1A14-9163-5331-A740-F36ABA805C5D}"/>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9" name="Forme libre : forme 146">
                  <a:extLst>
                    <a:ext uri="{FF2B5EF4-FFF2-40B4-BE49-F238E27FC236}">
                      <a16:creationId xmlns:a16="http://schemas.microsoft.com/office/drawing/2014/main" id="{B1AA64CC-D4F0-8081-628D-ACF23ABE61B4}"/>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0" name="Forme libre : forme 144">
                  <a:extLst>
                    <a:ext uri="{FF2B5EF4-FFF2-40B4-BE49-F238E27FC236}">
                      <a16:creationId xmlns:a16="http://schemas.microsoft.com/office/drawing/2014/main" id="{13C0CFA9-38B9-C626-50F1-32F0761D5AD1}"/>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1" name="Forme libre : forme 142">
                  <a:extLst>
                    <a:ext uri="{FF2B5EF4-FFF2-40B4-BE49-F238E27FC236}">
                      <a16:creationId xmlns:a16="http://schemas.microsoft.com/office/drawing/2014/main" id="{33D5E397-F1AE-4E7E-3475-691DB2C625D0}"/>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2" name="Forme libre : forme 141">
                  <a:extLst>
                    <a:ext uri="{FF2B5EF4-FFF2-40B4-BE49-F238E27FC236}">
                      <a16:creationId xmlns:a16="http://schemas.microsoft.com/office/drawing/2014/main" id="{58B8A8D0-3688-06E5-DF9F-B0D69DA11D22}"/>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3" name="Forme libre : forme 140">
                  <a:extLst>
                    <a:ext uri="{FF2B5EF4-FFF2-40B4-BE49-F238E27FC236}">
                      <a16:creationId xmlns:a16="http://schemas.microsoft.com/office/drawing/2014/main" id="{39823BB0-8C0F-412F-FD64-42F6E400CFF2}"/>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4" name="Forme libre : forme 139">
                  <a:extLst>
                    <a:ext uri="{FF2B5EF4-FFF2-40B4-BE49-F238E27FC236}">
                      <a16:creationId xmlns:a16="http://schemas.microsoft.com/office/drawing/2014/main" id="{A98DD34B-BAEA-307B-4AB0-1975F2E82596}"/>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5" name="Forme libre : forme 133">
                  <a:extLst>
                    <a:ext uri="{FF2B5EF4-FFF2-40B4-BE49-F238E27FC236}">
                      <a16:creationId xmlns:a16="http://schemas.microsoft.com/office/drawing/2014/main" id="{E36FA18A-EB37-07C8-D0EA-7AE13F5F5AED}"/>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6" name="Forme libre : forme 158">
                  <a:extLst>
                    <a:ext uri="{FF2B5EF4-FFF2-40B4-BE49-F238E27FC236}">
                      <a16:creationId xmlns:a16="http://schemas.microsoft.com/office/drawing/2014/main" id="{889A8B0E-5000-13F6-2DD0-BC22671E338A}"/>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7" name="Forme libre : forme 126">
                  <a:extLst>
                    <a:ext uri="{FF2B5EF4-FFF2-40B4-BE49-F238E27FC236}">
                      <a16:creationId xmlns:a16="http://schemas.microsoft.com/office/drawing/2014/main" id="{3A7E1544-564E-BEDA-BA7E-CD98273E7B46}"/>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8" name="Forme libre : forme 154">
                  <a:extLst>
                    <a:ext uri="{FF2B5EF4-FFF2-40B4-BE49-F238E27FC236}">
                      <a16:creationId xmlns:a16="http://schemas.microsoft.com/office/drawing/2014/main" id="{7FD144B3-B05A-7EA0-6B90-D8BFCA35E36E}"/>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19" name="Forme libre : forme 157">
                  <a:extLst>
                    <a:ext uri="{FF2B5EF4-FFF2-40B4-BE49-F238E27FC236}">
                      <a16:creationId xmlns:a16="http://schemas.microsoft.com/office/drawing/2014/main" id="{AA294F69-8EA8-D1E9-048D-20CEC3C33EF4}"/>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20" name="Forme libre : forme 116">
                  <a:extLst>
                    <a:ext uri="{FF2B5EF4-FFF2-40B4-BE49-F238E27FC236}">
                      <a16:creationId xmlns:a16="http://schemas.microsoft.com/office/drawing/2014/main" id="{10A2391E-D673-CA60-C121-E81BAEFE1AFA}"/>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21" name="Forme libre : forme 155">
                  <a:extLst>
                    <a:ext uri="{FF2B5EF4-FFF2-40B4-BE49-F238E27FC236}">
                      <a16:creationId xmlns:a16="http://schemas.microsoft.com/office/drawing/2014/main" id="{B2B9883E-66C8-E377-DBDA-EB7E3408842B}"/>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sp>
              <p:nvSpPr>
                <p:cNvPr id="22" name="Forme libre : forme 112">
                  <a:extLst>
                    <a:ext uri="{FF2B5EF4-FFF2-40B4-BE49-F238E27FC236}">
                      <a16:creationId xmlns:a16="http://schemas.microsoft.com/office/drawing/2014/main" id="{16307447-E694-B009-AACC-D8B4EDF61C38}"/>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a:p>
              </p:txBody>
            </p:sp>
          </p:grpSp>
        </p:grpSp>
        <p:sp>
          <p:nvSpPr>
            <p:cNvPr id="23" name="TextBox 82">
              <a:extLst>
                <a:ext uri="{FF2B5EF4-FFF2-40B4-BE49-F238E27FC236}">
                  <a16:creationId xmlns:a16="http://schemas.microsoft.com/office/drawing/2014/main" id="{308F7DBC-5A77-6D46-A8FE-574FA016154A}"/>
                </a:ext>
              </a:extLst>
            </p:cNvPr>
            <p:cNvSpPr txBox="1"/>
            <p:nvPr/>
          </p:nvSpPr>
          <p:spPr>
            <a:xfrm>
              <a:off x="1503135" y="1327566"/>
              <a:ext cx="3061449" cy="904640"/>
            </a:xfrm>
            <a:prstGeom prst="rect">
              <a:avLst/>
            </a:prstGeom>
            <a:noFill/>
          </p:spPr>
          <p:txBody>
            <a:bodyPr wrap="square" lIns="0" rIns="0"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1"/>
                  </a:solidFill>
                  <a:effectLst/>
                  <a:uLnTx/>
                  <a:uFillTx/>
                  <a:ea typeface="+mn-ea"/>
                  <a:cs typeface="+mn-cs"/>
                </a:rPr>
                <a:t>PROBLEM STATEMENT</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ea typeface="+mn-ea"/>
                  <a:cs typeface="+mn-cs"/>
                </a:rPr>
                <a:t>Create an initial problem statement </a:t>
              </a:r>
              <a:r>
                <a:rPr lang="en-US" sz="1200" i="1"/>
                <a:t>and refine as needed</a:t>
              </a:r>
              <a:endParaRPr kumimoji="0" lang="en-US" sz="1200" b="0" i="1" u="none" strike="noStrike" kern="1200" cap="none" spc="0" normalizeH="0" baseline="0" noProof="0">
                <a:ln>
                  <a:noFill/>
                </a:ln>
                <a:effectLst/>
                <a:uLnTx/>
                <a:uFillTx/>
                <a:ea typeface="+mn-ea"/>
                <a:cs typeface="+mn-cs"/>
              </a:endParaRPr>
            </a:p>
          </p:txBody>
        </p:sp>
        <p:sp>
          <p:nvSpPr>
            <p:cNvPr id="24" name="TextBox 82 - 1">
              <a:extLst>
                <a:ext uri="{FF2B5EF4-FFF2-40B4-BE49-F238E27FC236}">
                  <a16:creationId xmlns:a16="http://schemas.microsoft.com/office/drawing/2014/main" id="{89C9CCAC-58A3-E2C1-5C3B-A223ABA64CDB}"/>
                </a:ext>
              </a:extLst>
            </p:cNvPr>
            <p:cNvSpPr txBox="1"/>
            <p:nvPr/>
          </p:nvSpPr>
          <p:spPr>
            <a:xfrm>
              <a:off x="7543752" y="1327566"/>
              <a:ext cx="3540262" cy="904640"/>
            </a:xfrm>
            <a:prstGeom prst="rect">
              <a:avLst/>
            </a:prstGeom>
            <a:noFill/>
          </p:spPr>
          <p:txBody>
            <a:bodyPr wrap="square" lIns="0" r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2"/>
                  </a:solidFill>
                  <a:effectLst/>
                  <a:uLnTx/>
                  <a:uFillTx/>
                  <a:ea typeface="+mn-ea"/>
                  <a:cs typeface="+mn-cs"/>
                </a:rPr>
                <a:t>ISSUES TREE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ea typeface="+mn-ea"/>
                  <a:cs typeface="+mn-cs"/>
                </a:rPr>
                <a:t>Develop an issues tree and prune branches to identify focus areas</a:t>
              </a:r>
            </a:p>
          </p:txBody>
        </p:sp>
        <p:sp>
          <p:nvSpPr>
            <p:cNvPr id="25" name="TextBox 82">
              <a:extLst>
                <a:ext uri="{FF2B5EF4-FFF2-40B4-BE49-F238E27FC236}">
                  <a16:creationId xmlns:a16="http://schemas.microsoft.com/office/drawing/2014/main" id="{007983A4-4E2D-6CAC-8DB6-5E04221AD396}"/>
                </a:ext>
              </a:extLst>
            </p:cNvPr>
            <p:cNvSpPr txBox="1"/>
            <p:nvPr/>
          </p:nvSpPr>
          <p:spPr>
            <a:xfrm>
              <a:off x="834754" y="2699627"/>
              <a:ext cx="3067744" cy="1192481"/>
            </a:xfrm>
            <a:prstGeom prst="rect">
              <a:avLst/>
            </a:prstGeom>
            <a:noFill/>
          </p:spPr>
          <p:txBody>
            <a:bodyPr wrap="square" lIns="0" rIns="0"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schemeClr>
                  </a:solidFill>
                  <a:effectLst/>
                  <a:uLnTx/>
                  <a:uFillTx/>
                  <a:ea typeface="+mn-ea"/>
                  <a:cs typeface="+mn-cs"/>
                </a:rPr>
                <a:t>DATA ANALYSIS</a:t>
              </a:r>
              <a:endParaRPr lang="en-US" sz="1400" b="1">
                <a:solidFill>
                  <a:schemeClr val="bg1">
                    <a:lumMod val="50000"/>
                  </a:schemeClr>
                </a:solidFill>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lumMod val="50000"/>
                    </a:schemeClr>
                  </a:solidFill>
                  <a:effectLst/>
                  <a:uLnTx/>
                  <a:uFillTx/>
                  <a:ea typeface="+mn-ea"/>
                  <a:cs typeface="+mn-cs"/>
                </a:rPr>
                <a:t>&amp; SYNTHESIS FOR OPPS</a:t>
              </a:r>
            </a:p>
            <a:p>
              <a:pPr marL="0" marR="0" lvl="0" indent="0" algn="r" defTabSz="914400" eaLnBrk="1" fontAlgn="auto" latinLnBrk="0" hangingPunct="1">
                <a:lnSpc>
                  <a:spcPct val="100000"/>
                </a:lnSpc>
                <a:spcBef>
                  <a:spcPts val="0"/>
                </a:spcBef>
                <a:spcAft>
                  <a:spcPts val="0"/>
                </a:spcAft>
                <a:buClrTx/>
                <a:buSzTx/>
                <a:buFontTx/>
                <a:buNone/>
                <a:tabLst/>
                <a:defRPr/>
              </a:pPr>
              <a:r>
                <a:rPr lang="en-US" sz="1200" i="1"/>
                <a:t>Analyze the data, review, validate, refine, and identify opportunities</a:t>
              </a:r>
              <a:endParaRPr kumimoji="0" lang="en-US" sz="1200" b="0" i="1" u="none" strike="noStrike" kern="1200" cap="none" spc="0" normalizeH="0" baseline="0" noProof="0">
                <a:ln>
                  <a:noFill/>
                </a:ln>
                <a:effectLst/>
                <a:uLnTx/>
                <a:uFillTx/>
                <a:ea typeface="+mn-ea"/>
                <a:cs typeface="+mn-cs"/>
              </a:endParaRPr>
            </a:p>
          </p:txBody>
        </p:sp>
        <p:sp>
          <p:nvSpPr>
            <p:cNvPr id="26" name="TextBox 82">
              <a:extLst>
                <a:ext uri="{FF2B5EF4-FFF2-40B4-BE49-F238E27FC236}">
                  <a16:creationId xmlns:a16="http://schemas.microsoft.com/office/drawing/2014/main" id="{69F04132-686F-7371-9F9C-36C55F40D95C}"/>
                </a:ext>
              </a:extLst>
            </p:cNvPr>
            <p:cNvSpPr txBox="1"/>
            <p:nvPr/>
          </p:nvSpPr>
          <p:spPr>
            <a:xfrm>
              <a:off x="8321717" y="3474329"/>
              <a:ext cx="2764966" cy="1192481"/>
            </a:xfrm>
            <a:prstGeom prst="rect">
              <a:avLst/>
            </a:prstGeom>
            <a:noFill/>
          </p:spPr>
          <p:txBody>
            <a:bodyPr wrap="square" lIns="0" r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3"/>
                  </a:solidFill>
                  <a:effectLst/>
                  <a:uLnTx/>
                  <a:uFillTx/>
                  <a:ea typeface="+mn-ea"/>
                  <a:cs typeface="+mn-cs"/>
                </a:rPr>
                <a:t>DATA REQUEST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3"/>
                  </a:solidFill>
                  <a:effectLst/>
                  <a:uLnTx/>
                  <a:uFillTx/>
                  <a:ea typeface="+mn-ea"/>
                  <a:cs typeface="+mn-cs"/>
                </a:rPr>
                <a:t>&amp; INGESTION</a:t>
              </a:r>
            </a:p>
            <a:p>
              <a:pPr marL="0" marR="0" lvl="0" indent="0" defTabSz="914400" eaLnBrk="1" fontAlgn="auto" latinLnBrk="0" hangingPunct="1">
                <a:lnSpc>
                  <a:spcPct val="100000"/>
                </a:lnSpc>
                <a:spcBef>
                  <a:spcPts val="0"/>
                </a:spcBef>
                <a:spcAft>
                  <a:spcPts val="0"/>
                </a:spcAft>
                <a:buClrTx/>
                <a:buSzTx/>
                <a:buFontTx/>
                <a:buNone/>
                <a:tabLst/>
                <a:defRPr/>
              </a:pPr>
              <a:r>
                <a:rPr lang="en-US" sz="1200" i="1"/>
                <a:t>Start data ingestion and collection; track requests</a:t>
              </a:r>
              <a:endParaRPr kumimoji="0" lang="en-US" sz="1200" b="0" i="1" u="none" strike="noStrike" kern="1200" cap="none" spc="0" normalizeH="0" baseline="0" noProof="0">
                <a:ln>
                  <a:noFill/>
                </a:ln>
                <a:effectLst/>
                <a:uLnTx/>
                <a:uFillTx/>
                <a:ea typeface="+mn-ea"/>
                <a:cs typeface="+mn-cs"/>
              </a:endParaRPr>
            </a:p>
          </p:txBody>
        </p:sp>
        <p:sp>
          <p:nvSpPr>
            <p:cNvPr id="27" name="TextBox 82">
              <a:extLst>
                <a:ext uri="{FF2B5EF4-FFF2-40B4-BE49-F238E27FC236}">
                  <a16:creationId xmlns:a16="http://schemas.microsoft.com/office/drawing/2014/main" id="{EB58AB54-4529-0DB4-60F4-E6CD7375AB92}"/>
                </a:ext>
              </a:extLst>
            </p:cNvPr>
            <p:cNvSpPr txBox="1"/>
            <p:nvPr/>
          </p:nvSpPr>
          <p:spPr>
            <a:xfrm>
              <a:off x="990470" y="4751033"/>
              <a:ext cx="3270544" cy="1192481"/>
            </a:xfrm>
            <a:prstGeom prst="rect">
              <a:avLst/>
            </a:prstGeom>
            <a:noFill/>
          </p:spPr>
          <p:txBody>
            <a:bodyPr wrap="square" lIns="0" rIns="0"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5"/>
                  </a:solidFill>
                  <a:effectLst/>
                  <a:uLnTx/>
                  <a:uFillTx/>
                  <a:ea typeface="+mn-ea"/>
                  <a:cs typeface="+mn-cs"/>
                </a:rPr>
                <a:t>DATA ANALYSIS PLAN</a:t>
              </a:r>
            </a:p>
            <a:p>
              <a:pPr marL="0" marR="0" lvl="0" indent="0" algn="r" defTabSz="914400" eaLnBrk="1" fontAlgn="auto" latinLnBrk="0" hangingPunct="1">
                <a:lnSpc>
                  <a:spcPct val="100000"/>
                </a:lnSpc>
                <a:spcBef>
                  <a:spcPts val="0"/>
                </a:spcBef>
                <a:spcAft>
                  <a:spcPts val="0"/>
                </a:spcAft>
                <a:buClrTx/>
                <a:buSzTx/>
                <a:buFontTx/>
                <a:buNone/>
                <a:tabLst/>
                <a:defRPr/>
              </a:pPr>
              <a:r>
                <a:rPr lang="en-US" sz="1200" i="1"/>
                <a:t>Plan for data analysis approach and methodology; refine as needed</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 </a:t>
              </a:r>
            </a:p>
          </p:txBody>
        </p:sp>
        <p:sp>
          <p:nvSpPr>
            <p:cNvPr id="28" name="TextBox 82 - 1">
              <a:extLst>
                <a:ext uri="{FF2B5EF4-FFF2-40B4-BE49-F238E27FC236}">
                  <a16:creationId xmlns:a16="http://schemas.microsoft.com/office/drawing/2014/main" id="{59FAAB29-E0D6-18D0-4434-DDB5B41E24F7}"/>
                </a:ext>
              </a:extLst>
            </p:cNvPr>
            <p:cNvSpPr txBox="1"/>
            <p:nvPr/>
          </p:nvSpPr>
          <p:spPr>
            <a:xfrm>
              <a:off x="7435174" y="5246543"/>
              <a:ext cx="3319573" cy="904640"/>
            </a:xfrm>
            <a:prstGeom prst="rect">
              <a:avLst/>
            </a:prstGeom>
            <a:noFill/>
          </p:spPr>
          <p:txBody>
            <a:bodyPr wrap="square" lIns="0" r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4"/>
                  </a:solidFill>
                  <a:effectLst/>
                  <a:uLnTx/>
                  <a:uFillTx/>
                  <a:ea typeface="+mn-ea"/>
                  <a:cs typeface="+mn-cs"/>
                </a:rPr>
                <a:t>HYPOTHESES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ea typeface="+mn-ea"/>
                  <a:cs typeface="+mn-cs"/>
                </a:rPr>
                <a:t>Develop initial hypotheses to test and iterate based on findings</a:t>
              </a:r>
            </a:p>
          </p:txBody>
        </p:sp>
        <p:sp>
          <p:nvSpPr>
            <p:cNvPr id="29" name="Rectangle 28">
              <a:extLst>
                <a:ext uri="{FF2B5EF4-FFF2-40B4-BE49-F238E27FC236}">
                  <a16:creationId xmlns:a16="http://schemas.microsoft.com/office/drawing/2014/main" id="{9ED5CCE1-9612-ED1C-D71C-579884AD6DE6}"/>
                </a:ext>
              </a:extLst>
            </p:cNvPr>
            <p:cNvSpPr/>
            <p:nvPr/>
          </p:nvSpPr>
          <p:spPr>
            <a:xfrm flipH="1">
              <a:off x="5495849" y="1859202"/>
              <a:ext cx="423502" cy="493441"/>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ea typeface="+mn-ea"/>
                  <a:cs typeface="+mn-cs"/>
                </a:rPr>
                <a:t>1</a:t>
              </a:r>
              <a:endParaRPr kumimoji="0" lang="en-US" sz="1000" b="1"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0" name="Rectangle 29">
              <a:extLst>
                <a:ext uri="{FF2B5EF4-FFF2-40B4-BE49-F238E27FC236}">
                  <a16:creationId xmlns:a16="http://schemas.microsoft.com/office/drawing/2014/main" id="{F5A56513-8AC9-CC3A-D907-1CDEF71BC401}"/>
                </a:ext>
              </a:extLst>
            </p:cNvPr>
            <p:cNvSpPr/>
            <p:nvPr/>
          </p:nvSpPr>
          <p:spPr>
            <a:xfrm flipH="1">
              <a:off x="7011194" y="2287008"/>
              <a:ext cx="423502" cy="493441"/>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ea typeface="+mn-ea"/>
                  <a:cs typeface="+mn-cs"/>
                </a:rPr>
                <a:t>2</a:t>
              </a:r>
              <a:endParaRPr kumimoji="0" lang="en-US" sz="1000" b="1"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1" name="Rectangle 30">
              <a:extLst>
                <a:ext uri="{FF2B5EF4-FFF2-40B4-BE49-F238E27FC236}">
                  <a16:creationId xmlns:a16="http://schemas.microsoft.com/office/drawing/2014/main" id="{68AB5E8B-AD87-F12D-9881-E8FD9F44A489}"/>
                </a:ext>
              </a:extLst>
            </p:cNvPr>
            <p:cNvSpPr/>
            <p:nvPr/>
          </p:nvSpPr>
          <p:spPr>
            <a:xfrm flipH="1">
              <a:off x="7445710" y="3769902"/>
              <a:ext cx="423502" cy="493441"/>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ea typeface="+mn-ea"/>
                  <a:cs typeface="+mn-cs"/>
                </a:rPr>
                <a:t>3</a:t>
              </a:r>
              <a:endParaRPr kumimoji="0" lang="en-US" sz="1000" b="1"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2" name="Rectangle 31">
              <a:extLst>
                <a:ext uri="{FF2B5EF4-FFF2-40B4-BE49-F238E27FC236}">
                  <a16:creationId xmlns:a16="http://schemas.microsoft.com/office/drawing/2014/main" id="{47C90475-9AFF-51DE-2487-CF73162C0449}"/>
                </a:ext>
              </a:extLst>
            </p:cNvPr>
            <p:cNvSpPr/>
            <p:nvPr/>
          </p:nvSpPr>
          <p:spPr>
            <a:xfrm flipH="1">
              <a:off x="6276082" y="4977566"/>
              <a:ext cx="423502" cy="493441"/>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ea typeface="+mn-ea"/>
                  <a:cs typeface="+mn-cs"/>
                </a:rPr>
                <a:t>4</a:t>
              </a:r>
              <a:endParaRPr kumimoji="0" lang="en-US" sz="1000" b="1"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3" name="Rectangle 32">
              <a:extLst>
                <a:ext uri="{FF2B5EF4-FFF2-40B4-BE49-F238E27FC236}">
                  <a16:creationId xmlns:a16="http://schemas.microsoft.com/office/drawing/2014/main" id="{39824DBE-103E-A5E8-EA95-71356BCF34F9}"/>
                </a:ext>
              </a:extLst>
            </p:cNvPr>
            <p:cNvSpPr/>
            <p:nvPr/>
          </p:nvSpPr>
          <p:spPr>
            <a:xfrm flipH="1">
              <a:off x="4753202" y="4575451"/>
              <a:ext cx="423502" cy="493441"/>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ea typeface="+mn-ea"/>
                  <a:cs typeface="+mn-cs"/>
                </a:rPr>
                <a:t>5</a:t>
              </a:r>
              <a:endParaRPr kumimoji="0" lang="en-US" sz="1000" b="1"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4" name="Rectangle 33">
              <a:extLst>
                <a:ext uri="{FF2B5EF4-FFF2-40B4-BE49-F238E27FC236}">
                  <a16:creationId xmlns:a16="http://schemas.microsoft.com/office/drawing/2014/main" id="{36AA181E-ACD8-1BC0-63A5-98EB4B0493DF}"/>
                </a:ext>
              </a:extLst>
            </p:cNvPr>
            <p:cNvSpPr/>
            <p:nvPr/>
          </p:nvSpPr>
          <p:spPr>
            <a:xfrm flipH="1">
              <a:off x="4324394" y="3020467"/>
              <a:ext cx="423502" cy="493441"/>
            </a:xfrm>
            <a:prstGeom prst="rect">
              <a:avLst/>
            </a:prstGeom>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ea typeface="+mn-ea"/>
                  <a:cs typeface="+mn-cs"/>
                </a:rPr>
                <a:t>6</a:t>
              </a:r>
              <a:endParaRPr kumimoji="0" lang="en-US" sz="1000" b="1"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36" name="Flowchart: Extract 35">
            <a:extLst>
              <a:ext uri="{FF2B5EF4-FFF2-40B4-BE49-F238E27FC236}">
                <a16:creationId xmlns:a16="http://schemas.microsoft.com/office/drawing/2014/main" id="{05D59169-BE4A-F68A-D7F9-3D826B4EE829}"/>
              </a:ext>
            </a:extLst>
          </p:cNvPr>
          <p:cNvSpPr/>
          <p:nvPr/>
        </p:nvSpPr>
        <p:spPr>
          <a:xfrm rot="5400000">
            <a:off x="6311195" y="3890026"/>
            <a:ext cx="3972110" cy="369615"/>
          </a:xfrm>
          <a:prstGeom prst="flowChartExtra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39" name="Arrow: Pentagon 38">
            <a:extLst>
              <a:ext uri="{FF2B5EF4-FFF2-40B4-BE49-F238E27FC236}">
                <a16:creationId xmlns:a16="http://schemas.microsoft.com/office/drawing/2014/main" id="{A3FAD6DE-7672-1F01-ADC9-7671BB32644B}"/>
              </a:ext>
            </a:extLst>
          </p:cNvPr>
          <p:cNvSpPr/>
          <p:nvPr/>
        </p:nvSpPr>
        <p:spPr>
          <a:xfrm>
            <a:off x="8727281" y="3687226"/>
            <a:ext cx="2372240" cy="762923"/>
          </a:xfrm>
          <a:prstGeom prst="homePlate">
            <a:avLst/>
          </a:prstGeom>
          <a:solidFill>
            <a:schemeClr val="bg2">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r>
              <a:rPr lang="en-US" sz="1400" b="1">
                <a:solidFill>
                  <a:schemeClr val="bg2"/>
                </a:solidFill>
              </a:rPr>
              <a:t>PRIORITIZATION</a:t>
            </a:r>
          </a:p>
          <a:p>
            <a:pPr>
              <a:defRPr/>
            </a:pPr>
            <a:r>
              <a:rPr lang="en-US" sz="1200" i="1">
                <a:solidFill>
                  <a:schemeClr val="tx1"/>
                </a:solidFill>
              </a:rPr>
              <a:t>Prioritize opportunities identified in Phase 1</a:t>
            </a:r>
          </a:p>
        </p:txBody>
      </p:sp>
      <p:sp>
        <p:nvSpPr>
          <p:cNvPr id="41" name="Arrow: Pentagon 40">
            <a:extLst>
              <a:ext uri="{FF2B5EF4-FFF2-40B4-BE49-F238E27FC236}">
                <a16:creationId xmlns:a16="http://schemas.microsoft.com/office/drawing/2014/main" id="{338DB84E-28CA-672D-59E0-679FD472F20F}"/>
              </a:ext>
            </a:extLst>
          </p:cNvPr>
          <p:cNvSpPr/>
          <p:nvPr/>
        </p:nvSpPr>
        <p:spPr>
          <a:xfrm>
            <a:off x="8050305" y="1507572"/>
            <a:ext cx="3122041" cy="443478"/>
          </a:xfrm>
          <a:prstGeom prst="homePlate">
            <a:avLst/>
          </a:prstGeom>
          <a:solidFill>
            <a:schemeClr val="bg2"/>
          </a:solidFill>
          <a:ln w="3810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PHASE 2: PRIORITIZATION</a:t>
            </a:r>
          </a:p>
        </p:txBody>
      </p:sp>
      <p:sp>
        <p:nvSpPr>
          <p:cNvPr id="42" name="Arrow: Pentagon 41">
            <a:extLst>
              <a:ext uri="{FF2B5EF4-FFF2-40B4-BE49-F238E27FC236}">
                <a16:creationId xmlns:a16="http://schemas.microsoft.com/office/drawing/2014/main" id="{732D35CF-269D-ECBB-9B64-3E6F04182CFB}"/>
              </a:ext>
            </a:extLst>
          </p:cNvPr>
          <p:cNvSpPr/>
          <p:nvPr/>
        </p:nvSpPr>
        <p:spPr>
          <a:xfrm>
            <a:off x="515233" y="1507572"/>
            <a:ext cx="7732295" cy="443478"/>
          </a:xfrm>
          <a:prstGeom prst="homePlate">
            <a:avLst/>
          </a:prstGeom>
          <a:solidFill>
            <a:schemeClr val="bg2"/>
          </a:solidFill>
          <a:ln w="3810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PHASE 1: DIAGNOSIS</a:t>
            </a:r>
          </a:p>
        </p:txBody>
      </p:sp>
      <p:sp>
        <p:nvSpPr>
          <p:cNvPr id="44" name="Rectangle 43">
            <a:extLst>
              <a:ext uri="{FF2B5EF4-FFF2-40B4-BE49-F238E27FC236}">
                <a16:creationId xmlns:a16="http://schemas.microsoft.com/office/drawing/2014/main" id="{A3FE2C80-FAAC-E05A-A3E5-7DC3A952D0DC}"/>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45" name="Rectangle 44">
            <a:extLst>
              <a:ext uri="{FF2B5EF4-FFF2-40B4-BE49-F238E27FC236}">
                <a16:creationId xmlns:a16="http://schemas.microsoft.com/office/drawing/2014/main" id="{8152F903-319A-4775-B1C7-56CF81E6773C}"/>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46" name="Rectangle 45">
            <a:extLst>
              <a:ext uri="{FF2B5EF4-FFF2-40B4-BE49-F238E27FC236}">
                <a16:creationId xmlns:a16="http://schemas.microsoft.com/office/drawing/2014/main" id="{929F8C2F-2C8C-8735-2988-A03056516FEF}"/>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37" name="TextBox 36">
            <a:extLst>
              <a:ext uri="{FF2B5EF4-FFF2-40B4-BE49-F238E27FC236}">
                <a16:creationId xmlns:a16="http://schemas.microsoft.com/office/drawing/2014/main" id="{29D98403-0EF1-CE87-3858-0D67AE52A0C1}"/>
              </a:ext>
            </a:extLst>
          </p:cNvPr>
          <p:cNvSpPr txBox="1"/>
          <p:nvPr/>
        </p:nvSpPr>
        <p:spPr>
          <a:xfrm>
            <a:off x="515232" y="6163402"/>
            <a:ext cx="10698480" cy="280941"/>
          </a:xfrm>
          <a:prstGeom prst="rect">
            <a:avLst/>
          </a:prstGeom>
          <a:solidFill>
            <a:schemeClr val="bg1"/>
          </a:solidFill>
          <a:ln>
            <a:solidFill>
              <a:schemeClr val="bg1">
                <a:lumMod val="85000"/>
              </a:schemeClr>
            </a:solidFill>
          </a:ln>
        </p:spPr>
        <p:txBody>
          <a:bodyPr wrap="square" rtlCol="0">
            <a:spAutoFit/>
          </a:bodyPr>
          <a:lstStyle/>
          <a:p>
            <a:pPr>
              <a:spcBef>
                <a:spcPts val="1000"/>
              </a:spcBef>
            </a:pPr>
            <a:r>
              <a:rPr lang="en-US" sz="1200" b="1" i="1">
                <a:latin typeface="Avenir Next LT Pro" panose="020B0504020202020204" pitchFamily="34" charset="77"/>
              </a:rPr>
              <a:t>Note: </a:t>
            </a:r>
            <a:r>
              <a:rPr lang="en-US" sz="1200"/>
              <a:t>This chapter walks through each topic step by step, using a case study to bring the concepts to life through examples.</a:t>
            </a:r>
            <a:endParaRPr lang="en-US" sz="1200">
              <a:latin typeface="Avenir Next LT Pro" panose="020B0504020202020204" pitchFamily="34" charset="77"/>
            </a:endParaRPr>
          </a:p>
        </p:txBody>
      </p:sp>
    </p:spTree>
    <p:extLst>
      <p:ext uri="{BB962C8B-B14F-4D97-AF65-F5344CB8AC3E}">
        <p14:creationId xmlns:p14="http://schemas.microsoft.com/office/powerpoint/2010/main" val="2114356021"/>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61F529C-24C0-B3BF-C156-66A672DC1A77}"/>
              </a:ext>
            </a:extLst>
          </p:cNvPr>
          <p:cNvSpPr/>
          <p:nvPr/>
        </p:nvSpPr>
        <p:spPr>
          <a:xfrm>
            <a:off x="-15070" y="1552414"/>
            <a:ext cx="12207069" cy="4368027"/>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 name="Title 1"/>
          <p:cNvSpPr>
            <a:spLocks noGrp="1"/>
          </p:cNvSpPr>
          <p:nvPr>
            <p:ph type="title"/>
          </p:nvPr>
        </p:nvSpPr>
        <p:spPr/>
        <p:txBody>
          <a:bodyPr>
            <a:normAutofit/>
          </a:bodyPr>
          <a:lstStyle/>
          <a:p>
            <a:r>
              <a:rPr lang="en-US"/>
              <a:t>Phase 1: Diagnosis | Initial Problem Statement </a:t>
            </a:r>
          </a:p>
        </p:txBody>
      </p:sp>
      <p:sp>
        <p:nvSpPr>
          <p:cNvPr id="47" name="Text Placeholder 46">
            <a:extLst>
              <a:ext uri="{FF2B5EF4-FFF2-40B4-BE49-F238E27FC236}">
                <a16:creationId xmlns:a16="http://schemas.microsoft.com/office/drawing/2014/main" id="{C3521A29-18A8-D513-8F54-D4F4E22AFB16}"/>
              </a:ext>
            </a:extLst>
          </p:cNvPr>
          <p:cNvSpPr>
            <a:spLocks noGrp="1"/>
          </p:cNvSpPr>
          <p:nvPr>
            <p:ph type="body" sz="quarter" idx="10"/>
          </p:nvPr>
        </p:nvSpPr>
        <p:spPr/>
        <p:txBody>
          <a:bodyPr anchor="t"/>
          <a:lstStyle/>
          <a:p>
            <a:r>
              <a:rPr lang="en-US"/>
              <a:t>A draft problem statement can be useful in creating the initial data request. Characterizing the issue in a structured way will help ensure that the first data request is broad enough to provide useful insights. An initial Problem Statement should include the following elements:</a:t>
            </a:r>
          </a:p>
        </p:txBody>
      </p:sp>
      <p:sp>
        <p:nvSpPr>
          <p:cNvPr id="156" name="TextBox 155"/>
          <p:cNvSpPr txBox="1"/>
          <p:nvPr/>
        </p:nvSpPr>
        <p:spPr>
          <a:xfrm>
            <a:off x="762006" y="1670134"/>
            <a:ext cx="2549264" cy="892552"/>
          </a:xfrm>
          <a:prstGeom prst="rect">
            <a:avLst/>
          </a:prstGeom>
          <a:noFill/>
        </p:spPr>
        <p:txBody>
          <a:bodyPr wrap="square" rtlCol="0" anchor="b">
            <a:spAutoFit/>
          </a:bodyPr>
          <a:lstStyle/>
          <a:p>
            <a:pPr lvl="0" algn="ctr">
              <a:defRPr/>
            </a:pPr>
            <a:r>
              <a:rPr lang="en-US" sz="1600" b="1" kern="0">
                <a:solidFill>
                  <a:schemeClr val="accent1"/>
                </a:solidFill>
              </a:rPr>
              <a:t>DESCRIPTION</a:t>
            </a:r>
            <a:endParaRPr lang="en-US" sz="1600" kern="0">
              <a:solidFill>
                <a:sysClr val="windowText" lastClr="000000"/>
              </a:solidFill>
            </a:endParaRPr>
          </a:p>
          <a:p>
            <a:pPr lvl="0" algn="ctr">
              <a:defRPr/>
            </a:pPr>
            <a:r>
              <a:rPr lang="en-US" sz="1200" i="1">
                <a:latin typeface="Avenir Next LT Pro" panose="020B0504020202020204" pitchFamily="34" charset="77"/>
              </a:rPr>
              <a:t>A high–level summary of the “problem to be solved”, in everyday terminology</a:t>
            </a:r>
            <a:endParaRPr lang="en-US" sz="1200" i="1" kern="0"/>
          </a:p>
        </p:txBody>
      </p:sp>
      <p:sp>
        <p:nvSpPr>
          <p:cNvPr id="157" name="TextBox 156"/>
          <p:cNvSpPr txBox="1"/>
          <p:nvPr/>
        </p:nvSpPr>
        <p:spPr>
          <a:xfrm>
            <a:off x="1996790" y="4925948"/>
            <a:ext cx="2756570" cy="892552"/>
          </a:xfrm>
          <a:prstGeom prst="rect">
            <a:avLst/>
          </a:prstGeom>
          <a:noFill/>
        </p:spPr>
        <p:txBody>
          <a:bodyPr wrap="square" rtlCol="0">
            <a:spAutoFit/>
          </a:bodyPr>
          <a:lstStyle/>
          <a:p>
            <a:pPr lvl="0" algn="ctr">
              <a:defRPr/>
            </a:pPr>
            <a:r>
              <a:rPr lang="en-US" sz="1600" b="1" kern="0">
                <a:solidFill>
                  <a:schemeClr val="accent2"/>
                </a:solidFill>
              </a:rPr>
              <a:t>CUSTOMERS</a:t>
            </a:r>
          </a:p>
          <a:p>
            <a:pPr lvl="0" algn="ctr">
              <a:defRPr/>
            </a:pPr>
            <a:r>
              <a:rPr lang="en-US" sz="1200" i="1">
                <a:latin typeface="Avenir Next LT Pro" panose="020B0504020202020204" pitchFamily="34" charset="77"/>
              </a:rPr>
              <a:t>A list of all the end–users, intermediaries and leaders who are impacted by the problem</a:t>
            </a:r>
            <a:endParaRPr lang="en-US" sz="1200" i="1" kern="0"/>
          </a:p>
        </p:txBody>
      </p:sp>
      <p:sp>
        <p:nvSpPr>
          <p:cNvPr id="158" name="TextBox 157"/>
          <p:cNvSpPr txBox="1"/>
          <p:nvPr/>
        </p:nvSpPr>
        <p:spPr>
          <a:xfrm>
            <a:off x="3357414" y="1670134"/>
            <a:ext cx="2756570" cy="892552"/>
          </a:xfrm>
          <a:prstGeom prst="rect">
            <a:avLst/>
          </a:prstGeom>
          <a:noFill/>
        </p:spPr>
        <p:txBody>
          <a:bodyPr wrap="square" rtlCol="0" anchor="b">
            <a:spAutoFit/>
          </a:bodyPr>
          <a:lstStyle/>
          <a:p>
            <a:pPr lvl="0" algn="ctr">
              <a:defRPr/>
            </a:pPr>
            <a:r>
              <a:rPr lang="en-US" sz="1600" b="1" kern="0">
                <a:solidFill>
                  <a:schemeClr val="accent3"/>
                </a:solidFill>
              </a:rPr>
              <a:t>DECISION MAKERS</a:t>
            </a:r>
          </a:p>
          <a:p>
            <a:pPr lvl="0" algn="ctr">
              <a:defRPr/>
            </a:pPr>
            <a:r>
              <a:rPr lang="en-US" sz="1200" i="1">
                <a:latin typeface="Avenir Next LT Pro" panose="020B0504020202020204" pitchFamily="34" charset="77"/>
              </a:rPr>
              <a:t>Who are the accountable parties who will be making decision on improvement options</a:t>
            </a:r>
            <a:endParaRPr lang="en-US" sz="1200" i="1" kern="0"/>
          </a:p>
        </p:txBody>
      </p:sp>
      <p:sp>
        <p:nvSpPr>
          <p:cNvPr id="159" name="TextBox 158"/>
          <p:cNvSpPr txBox="1"/>
          <p:nvPr/>
        </p:nvSpPr>
        <p:spPr>
          <a:xfrm>
            <a:off x="4720037" y="4925948"/>
            <a:ext cx="2756570" cy="892552"/>
          </a:xfrm>
          <a:prstGeom prst="rect">
            <a:avLst/>
          </a:prstGeom>
          <a:noFill/>
        </p:spPr>
        <p:txBody>
          <a:bodyPr wrap="square" rtlCol="0">
            <a:spAutoFit/>
          </a:bodyPr>
          <a:lstStyle/>
          <a:p>
            <a:pPr lvl="0" algn="ctr">
              <a:defRPr/>
            </a:pPr>
            <a:r>
              <a:rPr lang="en-US" sz="1600" b="1" kern="0">
                <a:solidFill>
                  <a:schemeClr val="accent4"/>
                </a:solidFill>
              </a:rPr>
              <a:t>DECISION DRIVERS</a:t>
            </a:r>
            <a:endParaRPr lang="en-US" sz="1600" kern="0">
              <a:solidFill>
                <a:schemeClr val="accent4"/>
              </a:solidFill>
            </a:endParaRPr>
          </a:p>
          <a:p>
            <a:pPr lvl="0" algn="ctr">
              <a:defRPr/>
            </a:pPr>
            <a:r>
              <a:rPr lang="en-US" sz="1200" i="1">
                <a:latin typeface="Avenir Next LT Pro" panose="020B0504020202020204" pitchFamily="34" charset="77"/>
              </a:rPr>
              <a:t>What factors will likely influence decision makers (i.e., adjacent concerns, conflicting agendas)</a:t>
            </a:r>
            <a:endParaRPr lang="en-US" sz="1200" i="1" kern="0"/>
          </a:p>
        </p:txBody>
      </p:sp>
      <p:sp>
        <p:nvSpPr>
          <p:cNvPr id="164" name="TextBox 163"/>
          <p:cNvSpPr txBox="1"/>
          <p:nvPr/>
        </p:nvSpPr>
        <p:spPr>
          <a:xfrm>
            <a:off x="6082659" y="1670134"/>
            <a:ext cx="2756570" cy="892552"/>
          </a:xfrm>
          <a:prstGeom prst="rect">
            <a:avLst/>
          </a:prstGeom>
          <a:noFill/>
        </p:spPr>
        <p:txBody>
          <a:bodyPr wrap="square" rtlCol="0" anchor="b">
            <a:spAutoFit/>
          </a:bodyPr>
          <a:lstStyle/>
          <a:p>
            <a:pPr lvl="0" algn="ctr">
              <a:defRPr/>
            </a:pPr>
            <a:r>
              <a:rPr lang="en-US" sz="1600" b="1" kern="0">
                <a:solidFill>
                  <a:schemeClr val="accent5"/>
                </a:solidFill>
              </a:rPr>
              <a:t>BOUNDARIES</a:t>
            </a:r>
            <a:endParaRPr lang="en-US" sz="1600" kern="0">
              <a:solidFill>
                <a:schemeClr val="accent5"/>
              </a:solidFill>
            </a:endParaRPr>
          </a:p>
          <a:p>
            <a:pPr lvl="0" algn="ctr">
              <a:defRPr/>
            </a:pPr>
            <a:r>
              <a:rPr lang="en-US" sz="1200" i="1">
                <a:latin typeface="Avenir Next LT Pro" panose="020B0504020202020204" pitchFamily="34" charset="77"/>
              </a:rPr>
              <a:t>What aspects of the problem are off–limits, or what regulations could constrain solutions</a:t>
            </a:r>
            <a:endParaRPr lang="en-US" sz="1200" i="1" kern="0"/>
          </a:p>
        </p:txBody>
      </p:sp>
      <p:sp>
        <p:nvSpPr>
          <p:cNvPr id="165" name="TextBox 164"/>
          <p:cNvSpPr txBox="1"/>
          <p:nvPr/>
        </p:nvSpPr>
        <p:spPr>
          <a:xfrm>
            <a:off x="7443284" y="4925948"/>
            <a:ext cx="2756570" cy="892552"/>
          </a:xfrm>
          <a:prstGeom prst="rect">
            <a:avLst/>
          </a:prstGeom>
          <a:noFill/>
        </p:spPr>
        <p:txBody>
          <a:bodyPr wrap="square" rtlCol="0">
            <a:spAutoFit/>
          </a:bodyPr>
          <a:lstStyle/>
          <a:p>
            <a:pPr lvl="0" algn="ctr">
              <a:defRPr/>
            </a:pPr>
            <a:r>
              <a:rPr lang="en-US" sz="1600" b="1" kern="0">
                <a:solidFill>
                  <a:schemeClr val="bg2"/>
                </a:solidFill>
              </a:rPr>
              <a:t>SUCCESS MEASURES</a:t>
            </a:r>
          </a:p>
          <a:p>
            <a:pPr lvl="0" algn="ctr">
              <a:defRPr/>
            </a:pPr>
            <a:r>
              <a:rPr lang="en-US" sz="1200" i="1">
                <a:latin typeface="Avenir Next LT Pro" panose="020B0504020202020204" pitchFamily="34" charset="77"/>
              </a:rPr>
              <a:t>How will effective solutions be reflected in business metrics (i.e., financial, operational, quality)</a:t>
            </a:r>
            <a:endParaRPr lang="en-US" sz="1200" i="1" kern="0"/>
          </a:p>
        </p:txBody>
      </p:sp>
      <p:sp>
        <p:nvSpPr>
          <p:cNvPr id="166" name="TextBox 165"/>
          <p:cNvSpPr txBox="1"/>
          <p:nvPr/>
        </p:nvSpPr>
        <p:spPr>
          <a:xfrm>
            <a:off x="8807904" y="1670134"/>
            <a:ext cx="2756570" cy="892552"/>
          </a:xfrm>
          <a:prstGeom prst="rect">
            <a:avLst/>
          </a:prstGeom>
          <a:noFill/>
        </p:spPr>
        <p:txBody>
          <a:bodyPr wrap="square" rtlCol="0" anchor="b">
            <a:spAutoFit/>
          </a:bodyPr>
          <a:lstStyle/>
          <a:p>
            <a:pPr lvl="0" algn="ctr">
              <a:defRPr/>
            </a:pPr>
            <a:r>
              <a:rPr lang="en-US" sz="1600" b="1" kern="0">
                <a:solidFill>
                  <a:schemeClr val="tx2"/>
                </a:solidFill>
              </a:rPr>
              <a:t>TIMEFRAME</a:t>
            </a:r>
            <a:endParaRPr lang="en-US" sz="1600" kern="0">
              <a:solidFill>
                <a:schemeClr val="tx2"/>
              </a:solidFill>
            </a:endParaRPr>
          </a:p>
          <a:p>
            <a:pPr lvl="0" algn="ctr">
              <a:defRPr/>
            </a:pPr>
            <a:r>
              <a:rPr lang="en-US" sz="1200" i="1">
                <a:latin typeface="Avenir Next LT Pro" panose="020B0504020202020204" pitchFamily="34" charset="77"/>
              </a:rPr>
              <a:t>How will effective solutions be reflected in business metrics (i.e., financial, operational, quality)</a:t>
            </a:r>
            <a:endParaRPr lang="en-US" sz="1200" i="1" kern="0"/>
          </a:p>
        </p:txBody>
      </p:sp>
      <p:cxnSp>
        <p:nvCxnSpPr>
          <p:cNvPr id="4" name="Straight Connector 3"/>
          <p:cNvCxnSpPr>
            <a:cxnSpLocks/>
          </p:cNvCxnSpPr>
          <p:nvPr/>
        </p:nvCxnSpPr>
        <p:spPr>
          <a:xfrm flipV="1">
            <a:off x="2002904" y="2652864"/>
            <a:ext cx="0" cy="638345"/>
          </a:xfrm>
          <a:prstGeom prst="line">
            <a:avLst/>
          </a:prstGeom>
          <a:ln w="190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4754617" y="2652864"/>
            <a:ext cx="0" cy="638345"/>
          </a:xfrm>
          <a:prstGeom prst="line">
            <a:avLst/>
          </a:prstGeom>
          <a:ln w="19050">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7497303" y="2652864"/>
            <a:ext cx="0" cy="638345"/>
          </a:xfrm>
          <a:prstGeom prst="line">
            <a:avLst/>
          </a:prstGeom>
          <a:ln w="1905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flipV="1">
            <a:off x="10239987" y="2652864"/>
            <a:ext cx="0" cy="638345"/>
          </a:xfrm>
          <a:prstGeom prst="line">
            <a:avLst/>
          </a:prstGeom>
          <a:ln w="1905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3377568" y="4252239"/>
            <a:ext cx="2232" cy="638345"/>
          </a:xfrm>
          <a:prstGeom prst="line">
            <a:avLst/>
          </a:prstGeom>
          <a:ln w="19050">
            <a:solidFill>
              <a:schemeClr val="accent2"/>
            </a:solidFill>
            <a:headEnd type="ova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6120253" y="4252239"/>
            <a:ext cx="0" cy="638345"/>
          </a:xfrm>
          <a:prstGeom prst="line">
            <a:avLst/>
          </a:prstGeom>
          <a:ln w="19050">
            <a:solidFill>
              <a:schemeClr val="accent4"/>
            </a:solidFill>
            <a:headEnd type="ova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V="1">
            <a:off x="8874197" y="4252239"/>
            <a:ext cx="0" cy="638345"/>
          </a:xfrm>
          <a:prstGeom prst="line">
            <a:avLst/>
          </a:prstGeom>
          <a:ln w="19050">
            <a:solidFill>
              <a:schemeClr val="bg2"/>
            </a:solidFill>
            <a:headEnd type="ova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ECDB333C-6976-DC7A-E909-FC00D9204693}"/>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43" name="Rectangle 42">
            <a:extLst>
              <a:ext uri="{FF2B5EF4-FFF2-40B4-BE49-F238E27FC236}">
                <a16:creationId xmlns:a16="http://schemas.microsoft.com/office/drawing/2014/main" id="{74603231-9E4E-8D16-0FC6-C5545BC5ADD1}"/>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44" name="Rectangle 43">
            <a:extLst>
              <a:ext uri="{FF2B5EF4-FFF2-40B4-BE49-F238E27FC236}">
                <a16:creationId xmlns:a16="http://schemas.microsoft.com/office/drawing/2014/main" id="{560EC83B-F950-F9D1-E18C-55E0543B6269}"/>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45" name="Rectangle 44">
            <a:extLst>
              <a:ext uri="{FF2B5EF4-FFF2-40B4-BE49-F238E27FC236}">
                <a16:creationId xmlns:a16="http://schemas.microsoft.com/office/drawing/2014/main" id="{410A106A-6CFC-16DB-9930-4D5F88539BF2}"/>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1. Problem Statement</a:t>
            </a:r>
          </a:p>
        </p:txBody>
      </p:sp>
      <p:sp>
        <p:nvSpPr>
          <p:cNvPr id="46" name="TextBox 45">
            <a:extLst>
              <a:ext uri="{FF2B5EF4-FFF2-40B4-BE49-F238E27FC236}">
                <a16:creationId xmlns:a16="http://schemas.microsoft.com/office/drawing/2014/main" id="{B45E712E-D3EE-24FD-6360-5AA634877F97}"/>
              </a:ext>
            </a:extLst>
          </p:cNvPr>
          <p:cNvSpPr txBox="1"/>
          <p:nvPr/>
        </p:nvSpPr>
        <p:spPr>
          <a:xfrm>
            <a:off x="492414" y="6001200"/>
            <a:ext cx="11253271" cy="461665"/>
          </a:xfrm>
          <a:prstGeom prst="rect">
            <a:avLst/>
          </a:prstGeom>
          <a:solidFill>
            <a:schemeClr val="bg1"/>
          </a:solidFill>
          <a:ln>
            <a:solidFill>
              <a:schemeClr val="bg1">
                <a:lumMod val="85000"/>
              </a:schemeClr>
            </a:solidFill>
          </a:ln>
        </p:spPr>
        <p:txBody>
          <a:bodyPr wrap="square" rtlCol="0">
            <a:spAutoFit/>
          </a:bodyPr>
          <a:lstStyle>
            <a:defPPr>
              <a:defRPr lang="en-US"/>
            </a:defPPr>
            <a:lvl1pPr>
              <a:spcBef>
                <a:spcPts val="1000"/>
              </a:spcBef>
              <a:defRPr sz="1200" b="1" i="1">
                <a:latin typeface="Avenir Next LT Pro" panose="020B0504020202020204" pitchFamily="34" charset="77"/>
              </a:defRPr>
            </a:lvl1pPr>
          </a:lstStyle>
          <a:p>
            <a:r>
              <a:rPr lang="en-US"/>
              <a:t>Important: </a:t>
            </a:r>
            <a:r>
              <a:rPr lang="en-US" b="0" i="0"/>
              <a:t>This is an iterative, data–driven process. As additional data is ingested, assumptions will be validated, root causes will be surfaced, and hypotheses will be tested and refined accordingly.</a:t>
            </a:r>
          </a:p>
        </p:txBody>
      </p:sp>
      <p:grpSp>
        <p:nvGrpSpPr>
          <p:cNvPr id="52" name="Group 51">
            <a:extLst>
              <a:ext uri="{FF2B5EF4-FFF2-40B4-BE49-F238E27FC236}">
                <a16:creationId xmlns:a16="http://schemas.microsoft.com/office/drawing/2014/main" id="{AAC215F4-7143-45CD-B67B-8D70C3140669}"/>
              </a:ext>
            </a:extLst>
          </p:cNvPr>
          <p:cNvGrpSpPr/>
          <p:nvPr/>
        </p:nvGrpSpPr>
        <p:grpSpPr>
          <a:xfrm>
            <a:off x="11465415" y="182012"/>
            <a:ext cx="560540" cy="599978"/>
            <a:chOff x="3962400" y="1404361"/>
            <a:chExt cx="4267200" cy="4567438"/>
          </a:xfrm>
          <a:solidFill>
            <a:schemeClr val="bg1">
              <a:lumMod val="85000"/>
            </a:schemeClr>
          </a:solidFill>
        </p:grpSpPr>
        <p:grpSp>
          <p:nvGrpSpPr>
            <p:cNvPr id="53" name="Groupe 160">
              <a:extLst>
                <a:ext uri="{FF2B5EF4-FFF2-40B4-BE49-F238E27FC236}">
                  <a16:creationId xmlns:a16="http://schemas.microsoft.com/office/drawing/2014/main" id="{0CF650B4-3D50-E7C3-985D-F7F4EDEE6DDE}"/>
                </a:ext>
              </a:extLst>
            </p:cNvPr>
            <p:cNvGrpSpPr/>
            <p:nvPr/>
          </p:nvGrpSpPr>
          <p:grpSpPr>
            <a:xfrm>
              <a:off x="3962400" y="1404361"/>
              <a:ext cx="4267200" cy="4567438"/>
              <a:chOff x="4253501" y="1474601"/>
              <a:chExt cx="4007280" cy="4289230"/>
            </a:xfrm>
            <a:grpFill/>
          </p:grpSpPr>
          <p:sp>
            <p:nvSpPr>
              <p:cNvPr id="123" name="Forme libre : forme 156">
                <a:extLst>
                  <a:ext uri="{FF2B5EF4-FFF2-40B4-BE49-F238E27FC236}">
                    <a16:creationId xmlns:a16="http://schemas.microsoft.com/office/drawing/2014/main" id="{A0C80BED-727C-BEC4-173C-88076FE18585}"/>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124" name="Groupe 159">
                <a:extLst>
                  <a:ext uri="{FF2B5EF4-FFF2-40B4-BE49-F238E27FC236}">
                    <a16:creationId xmlns:a16="http://schemas.microsoft.com/office/drawing/2014/main" id="{C2F3D251-D545-1ADC-EE5A-FE4EEDBFA744}"/>
                  </a:ext>
                </a:extLst>
              </p:cNvPr>
              <p:cNvGrpSpPr/>
              <p:nvPr/>
            </p:nvGrpSpPr>
            <p:grpSpPr>
              <a:xfrm>
                <a:off x="4253501" y="1474601"/>
                <a:ext cx="4007280" cy="3742303"/>
                <a:chOff x="4253501" y="1474601"/>
                <a:chExt cx="4007280" cy="3742303"/>
              </a:xfrm>
              <a:grpFill/>
            </p:grpSpPr>
            <p:sp>
              <p:nvSpPr>
                <p:cNvPr id="125" name="Forme libre : forme 149">
                  <a:extLst>
                    <a:ext uri="{FF2B5EF4-FFF2-40B4-BE49-F238E27FC236}">
                      <a16:creationId xmlns:a16="http://schemas.microsoft.com/office/drawing/2014/main" id="{75DD7C84-A7DF-2950-DBA1-3E2101F9FE66}"/>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26" name="Forme libre : forme 148">
                  <a:extLst>
                    <a:ext uri="{FF2B5EF4-FFF2-40B4-BE49-F238E27FC236}">
                      <a16:creationId xmlns:a16="http://schemas.microsoft.com/office/drawing/2014/main" id="{4CF3AC1C-5341-DE52-1D4A-9B2FD980AEC9}"/>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27" name="Forme libre : forme 147">
                  <a:extLst>
                    <a:ext uri="{FF2B5EF4-FFF2-40B4-BE49-F238E27FC236}">
                      <a16:creationId xmlns:a16="http://schemas.microsoft.com/office/drawing/2014/main" id="{CFEB661C-27ED-CCDA-117A-32B01287824A}"/>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28" name="Forme libre : forme 146">
                  <a:extLst>
                    <a:ext uri="{FF2B5EF4-FFF2-40B4-BE49-F238E27FC236}">
                      <a16:creationId xmlns:a16="http://schemas.microsoft.com/office/drawing/2014/main" id="{6249EB46-7B03-12E6-14B4-B18525BA4E99}"/>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29" name="Forme libre : forme 144">
                  <a:extLst>
                    <a:ext uri="{FF2B5EF4-FFF2-40B4-BE49-F238E27FC236}">
                      <a16:creationId xmlns:a16="http://schemas.microsoft.com/office/drawing/2014/main" id="{F84853C9-84C0-CE48-DFA8-36799FDBE836}"/>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30" name="Forme libre : forme 142">
                  <a:extLst>
                    <a:ext uri="{FF2B5EF4-FFF2-40B4-BE49-F238E27FC236}">
                      <a16:creationId xmlns:a16="http://schemas.microsoft.com/office/drawing/2014/main" id="{D77DBE6F-BF41-094F-42DD-985EB0227185}"/>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31" name="Forme libre : forme 141">
                  <a:extLst>
                    <a:ext uri="{FF2B5EF4-FFF2-40B4-BE49-F238E27FC236}">
                      <a16:creationId xmlns:a16="http://schemas.microsoft.com/office/drawing/2014/main" id="{46993DA9-44A8-FE86-596D-4DCC3C13427E}"/>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32" name="Forme libre : forme 140">
                  <a:extLst>
                    <a:ext uri="{FF2B5EF4-FFF2-40B4-BE49-F238E27FC236}">
                      <a16:creationId xmlns:a16="http://schemas.microsoft.com/office/drawing/2014/main" id="{0048009F-9A90-165F-51BB-C155E07E990C}"/>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33" name="Forme libre : forme 139">
                  <a:extLst>
                    <a:ext uri="{FF2B5EF4-FFF2-40B4-BE49-F238E27FC236}">
                      <a16:creationId xmlns:a16="http://schemas.microsoft.com/office/drawing/2014/main" id="{F79DF193-E9D8-B944-E286-0E57CAF02DE9}"/>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34" name="Forme libre : forme 133">
                  <a:extLst>
                    <a:ext uri="{FF2B5EF4-FFF2-40B4-BE49-F238E27FC236}">
                      <a16:creationId xmlns:a16="http://schemas.microsoft.com/office/drawing/2014/main" id="{F9DDC982-0C87-8F6C-A5F8-65FD022C8AA7}"/>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47" name="Forme libre : forme 158">
                  <a:extLst>
                    <a:ext uri="{FF2B5EF4-FFF2-40B4-BE49-F238E27FC236}">
                      <a16:creationId xmlns:a16="http://schemas.microsoft.com/office/drawing/2014/main" id="{9A729E6B-C7C5-BB36-3093-3ECD26ACA5D8}"/>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50" name="Forme libre : forme 126">
                  <a:extLst>
                    <a:ext uri="{FF2B5EF4-FFF2-40B4-BE49-F238E27FC236}">
                      <a16:creationId xmlns:a16="http://schemas.microsoft.com/office/drawing/2014/main" id="{277338C2-1842-7D34-E6AB-DE023C42B6CC}"/>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53" name="Forme libre : forme 154">
                  <a:extLst>
                    <a:ext uri="{FF2B5EF4-FFF2-40B4-BE49-F238E27FC236}">
                      <a16:creationId xmlns:a16="http://schemas.microsoft.com/office/drawing/2014/main" id="{A4919253-4771-12E5-09C4-28D7A4B5A400}"/>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54" name="Forme libre : forme 157">
                  <a:extLst>
                    <a:ext uri="{FF2B5EF4-FFF2-40B4-BE49-F238E27FC236}">
                      <a16:creationId xmlns:a16="http://schemas.microsoft.com/office/drawing/2014/main" id="{AA86B2D8-9996-365B-E5E2-9113AC80635F}"/>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60" name="Forme libre : forme 116">
                  <a:extLst>
                    <a:ext uri="{FF2B5EF4-FFF2-40B4-BE49-F238E27FC236}">
                      <a16:creationId xmlns:a16="http://schemas.microsoft.com/office/drawing/2014/main" id="{55DB8FEC-1D4B-4F8D-0EA1-20AF99CE73C7}"/>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61" name="Forme libre : forme 155">
                  <a:extLst>
                    <a:ext uri="{FF2B5EF4-FFF2-40B4-BE49-F238E27FC236}">
                      <a16:creationId xmlns:a16="http://schemas.microsoft.com/office/drawing/2014/main" id="{454B9104-F2C7-E6BB-9B89-CD12277C96B7}"/>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62" name="Forme libre : forme 112">
                  <a:extLst>
                    <a:ext uri="{FF2B5EF4-FFF2-40B4-BE49-F238E27FC236}">
                      <a16:creationId xmlns:a16="http://schemas.microsoft.com/office/drawing/2014/main" id="{0DCA6716-2D7E-C41D-252A-C961BA78A9D3}"/>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54" name="Rectangle 53">
              <a:extLst>
                <a:ext uri="{FF2B5EF4-FFF2-40B4-BE49-F238E27FC236}">
                  <a16:creationId xmlns:a16="http://schemas.microsoft.com/office/drawing/2014/main" id="{91CC08A3-E8B6-85FF-E841-B5C4492E1427}"/>
                </a:ext>
              </a:extLst>
            </p:cNvPr>
            <p:cNvSpPr/>
            <p:nvPr/>
          </p:nvSpPr>
          <p:spPr>
            <a:xfrm flipH="1">
              <a:off x="5495848" y="1695896"/>
              <a:ext cx="423500" cy="820053"/>
            </a:xfrm>
            <a:prstGeom prst="rect">
              <a:avLst/>
            </a:prstGeom>
            <a:solidFill>
              <a:schemeClr val="accent1"/>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5" name="Rectangle 54">
              <a:extLst>
                <a:ext uri="{FF2B5EF4-FFF2-40B4-BE49-F238E27FC236}">
                  <a16:creationId xmlns:a16="http://schemas.microsoft.com/office/drawing/2014/main" id="{06642924-72FE-85C1-4EB5-D01220E7E83B}"/>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6" name="Rectangle 55">
              <a:extLst>
                <a:ext uri="{FF2B5EF4-FFF2-40B4-BE49-F238E27FC236}">
                  <a16:creationId xmlns:a16="http://schemas.microsoft.com/office/drawing/2014/main" id="{B037E55A-E9DF-13B1-87B3-2712D6BE99A3}"/>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9" name="Rectangle 58">
              <a:extLst>
                <a:ext uri="{FF2B5EF4-FFF2-40B4-BE49-F238E27FC236}">
                  <a16:creationId xmlns:a16="http://schemas.microsoft.com/office/drawing/2014/main" id="{22E96789-56A3-D36C-3370-0268C94463F6}"/>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05" name="Rectangle 104">
              <a:extLst>
                <a:ext uri="{FF2B5EF4-FFF2-40B4-BE49-F238E27FC236}">
                  <a16:creationId xmlns:a16="http://schemas.microsoft.com/office/drawing/2014/main" id="{B30334C0-F591-E500-12C3-5ECE7DADE4E2}"/>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22" name="Rectangle 121">
              <a:extLst>
                <a:ext uri="{FF2B5EF4-FFF2-40B4-BE49-F238E27FC236}">
                  <a16:creationId xmlns:a16="http://schemas.microsoft.com/office/drawing/2014/main" id="{72055740-6C1B-00FD-945B-4CE4FAF63F3B}"/>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grpSp>
        <p:nvGrpSpPr>
          <p:cNvPr id="27" name="Group 26">
            <a:extLst>
              <a:ext uri="{FF2B5EF4-FFF2-40B4-BE49-F238E27FC236}">
                <a16:creationId xmlns:a16="http://schemas.microsoft.com/office/drawing/2014/main" id="{097E6088-4D24-6F35-71C1-FEFBE5AF2B4B}"/>
              </a:ext>
            </a:extLst>
          </p:cNvPr>
          <p:cNvGrpSpPr/>
          <p:nvPr/>
        </p:nvGrpSpPr>
        <p:grpSpPr>
          <a:xfrm>
            <a:off x="1517334" y="3291210"/>
            <a:ext cx="971141" cy="971140"/>
            <a:chOff x="1517334" y="3291210"/>
            <a:chExt cx="971141" cy="971140"/>
          </a:xfrm>
        </p:grpSpPr>
        <p:sp>
          <p:nvSpPr>
            <p:cNvPr id="12" name="Oval 11"/>
            <p:cNvSpPr>
              <a:spLocks noChangeAspect="1"/>
            </p:cNvSpPr>
            <p:nvPr/>
          </p:nvSpPr>
          <p:spPr>
            <a:xfrm>
              <a:off x="1517334" y="3291210"/>
              <a:ext cx="971141" cy="97114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pic>
          <p:nvPicPr>
            <p:cNvPr id="62" name="Graphic 61" descr="Warning outline">
              <a:extLst>
                <a:ext uri="{FF2B5EF4-FFF2-40B4-BE49-F238E27FC236}">
                  <a16:creationId xmlns:a16="http://schemas.microsoft.com/office/drawing/2014/main" id="{46E6E1F2-6839-7CF3-01D5-7AA04AE35B0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80973" y="3543264"/>
              <a:ext cx="457200" cy="457200"/>
            </a:xfrm>
            <a:prstGeom prst="rect">
              <a:avLst/>
            </a:prstGeom>
          </p:spPr>
        </p:pic>
      </p:grpSp>
      <p:grpSp>
        <p:nvGrpSpPr>
          <p:cNvPr id="28" name="Group 27">
            <a:extLst>
              <a:ext uri="{FF2B5EF4-FFF2-40B4-BE49-F238E27FC236}">
                <a16:creationId xmlns:a16="http://schemas.microsoft.com/office/drawing/2014/main" id="{03988921-28DE-288D-BA2D-3375D5B3F6E5}"/>
              </a:ext>
            </a:extLst>
          </p:cNvPr>
          <p:cNvGrpSpPr/>
          <p:nvPr/>
        </p:nvGrpSpPr>
        <p:grpSpPr>
          <a:xfrm>
            <a:off x="2894229" y="3291210"/>
            <a:ext cx="971141" cy="971140"/>
            <a:chOff x="2894229" y="3291210"/>
            <a:chExt cx="971141" cy="971140"/>
          </a:xfrm>
        </p:grpSpPr>
        <p:sp>
          <p:nvSpPr>
            <p:cNvPr id="57" name="Oval 56"/>
            <p:cNvSpPr>
              <a:spLocks noChangeAspect="1"/>
            </p:cNvSpPr>
            <p:nvPr/>
          </p:nvSpPr>
          <p:spPr>
            <a:xfrm>
              <a:off x="2894229" y="3291210"/>
              <a:ext cx="971141" cy="97114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grpSp>
          <p:nvGrpSpPr>
            <p:cNvPr id="63" name="Team18" descr="{&quot;Key&quot;:&quot;POWER_USER_SHAPE_ICON&quot;,&quot;Value&quot;:&quot;POWER_USER_SHAPE_ICON_STYLE_1&quot;}">
              <a:extLst>
                <a:ext uri="{FF2B5EF4-FFF2-40B4-BE49-F238E27FC236}">
                  <a16:creationId xmlns:a16="http://schemas.microsoft.com/office/drawing/2014/main" id="{D7C70A2C-2FF5-2937-B125-F8FF4AC5585A}"/>
                </a:ext>
              </a:extLst>
            </p:cNvPr>
            <p:cNvGrpSpPr>
              <a:grpSpLocks noChangeAspect="1"/>
            </p:cNvGrpSpPr>
            <p:nvPr/>
          </p:nvGrpSpPr>
          <p:grpSpPr>
            <a:xfrm>
              <a:off x="3216137" y="3577268"/>
              <a:ext cx="316192" cy="365761"/>
              <a:chOff x="3329544" y="3429000"/>
              <a:chExt cx="492281" cy="569451"/>
            </a:xfrm>
            <a:solidFill>
              <a:schemeClr val="bg1"/>
            </a:solidFill>
          </p:grpSpPr>
          <p:sp>
            <p:nvSpPr>
              <p:cNvPr id="64" name="Free-form: Shape 488">
                <a:extLst>
                  <a:ext uri="{FF2B5EF4-FFF2-40B4-BE49-F238E27FC236}">
                    <a16:creationId xmlns:a16="http://schemas.microsoft.com/office/drawing/2014/main" id="{ADBA8EB3-4C00-4BE3-C1ED-4FF124EB4234}"/>
                  </a:ext>
                </a:extLst>
              </p:cNvPr>
              <p:cNvSpPr/>
              <p:nvPr/>
            </p:nvSpPr>
            <p:spPr>
              <a:xfrm>
                <a:off x="3395716" y="3429000"/>
                <a:ext cx="93098" cy="93395"/>
              </a:xfrm>
              <a:custGeom>
                <a:avLst/>
                <a:gdLst>
                  <a:gd name="connsiteX0" fmla="*/ 49967 w 93098"/>
                  <a:gd name="connsiteY0" fmla="*/ 0 h 93395"/>
                  <a:gd name="connsiteX1" fmla="*/ 81237 w 93098"/>
                  <a:gd name="connsiteY1" fmla="*/ 15511 h 93395"/>
                  <a:gd name="connsiteX2" fmla="*/ 93090 w 93098"/>
                  <a:gd name="connsiteY2" fmla="*/ 45763 h 93395"/>
                  <a:gd name="connsiteX3" fmla="*/ 29423 w 93098"/>
                  <a:gd name="connsiteY3" fmla="*/ 90068 h 93395"/>
                  <a:gd name="connsiteX4" fmla="*/ 9072 w 93098"/>
                  <a:gd name="connsiteY4" fmla="*/ 19059 h 93395"/>
                  <a:gd name="connsiteX5" fmla="*/ 42927 w 93098"/>
                  <a:gd name="connsiteY5" fmla="*/ 0 h 93395"/>
                  <a:gd name="connsiteX6" fmla="*/ 49967 w 93098"/>
                  <a:gd name="connsiteY6" fmla="*/ 0 h 93395"/>
                  <a:gd name="connsiteX7" fmla="*/ 79449 w 93098"/>
                  <a:gd name="connsiteY7" fmla="*/ 46753 h 93395"/>
                  <a:gd name="connsiteX8" fmla="*/ 46584 w 93098"/>
                  <a:gd name="connsiteY8" fmla="*/ 13888 h 93395"/>
                  <a:gd name="connsiteX9" fmla="*/ 13720 w 93098"/>
                  <a:gd name="connsiteY9" fmla="*/ 46753 h 93395"/>
                  <a:gd name="connsiteX10" fmla="*/ 46584 w 93098"/>
                  <a:gd name="connsiteY10" fmla="*/ 79618 h 93395"/>
                  <a:gd name="connsiteX11" fmla="*/ 79449 w 93098"/>
                  <a:gd name="connsiteY11" fmla="*/ 46753 h 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98" h="93395">
                    <a:moveTo>
                      <a:pt x="49967" y="0"/>
                    </a:moveTo>
                    <a:cubicBezTo>
                      <a:pt x="63003" y="1613"/>
                      <a:pt x="73426" y="6784"/>
                      <a:pt x="81237" y="15511"/>
                    </a:cubicBezTo>
                    <a:cubicBezTo>
                      <a:pt x="88937" y="24128"/>
                      <a:pt x="92888" y="34212"/>
                      <a:pt x="93090" y="45763"/>
                    </a:cubicBezTo>
                    <a:cubicBezTo>
                      <a:pt x="93695" y="78903"/>
                      <a:pt x="60995" y="102389"/>
                      <a:pt x="29423" y="90068"/>
                    </a:cubicBezTo>
                    <a:cubicBezTo>
                      <a:pt x="1124" y="79040"/>
                      <a:pt x="-9052" y="43948"/>
                      <a:pt x="9072" y="19059"/>
                    </a:cubicBezTo>
                    <a:cubicBezTo>
                      <a:pt x="16919" y="8296"/>
                      <a:pt x="28204" y="1943"/>
                      <a:pt x="42927" y="0"/>
                    </a:cubicBezTo>
                    <a:lnTo>
                      <a:pt x="49967" y="0"/>
                    </a:lnTo>
                    <a:close/>
                    <a:moveTo>
                      <a:pt x="79449" y="46753"/>
                    </a:moveTo>
                    <a:cubicBezTo>
                      <a:pt x="79449" y="28602"/>
                      <a:pt x="64735" y="13888"/>
                      <a:pt x="46584" y="13888"/>
                    </a:cubicBezTo>
                    <a:cubicBezTo>
                      <a:pt x="28434" y="13888"/>
                      <a:pt x="13720" y="28602"/>
                      <a:pt x="13720" y="46753"/>
                    </a:cubicBezTo>
                    <a:cubicBezTo>
                      <a:pt x="13720" y="64904"/>
                      <a:pt x="28434" y="79618"/>
                      <a:pt x="46584" y="79618"/>
                    </a:cubicBezTo>
                    <a:cubicBezTo>
                      <a:pt x="64735" y="79618"/>
                      <a:pt x="79449" y="64904"/>
                      <a:pt x="79449" y="46753"/>
                    </a:cubicBezTo>
                    <a:close/>
                  </a:path>
                </a:pathLst>
              </a:custGeom>
              <a:grpFill/>
              <a:ln w="2714" cap="flat">
                <a:solidFill>
                  <a:schemeClr val="bg1"/>
                </a:solidFill>
                <a:prstDash val="solid"/>
                <a:miter/>
              </a:ln>
            </p:spPr>
            <p:txBody>
              <a:bodyPr rtlCol="0" anchor="ctr"/>
              <a:lstStyle/>
              <a:p>
                <a:endParaRPr lang="en-US"/>
              </a:p>
            </p:txBody>
          </p:sp>
          <p:sp>
            <p:nvSpPr>
              <p:cNvPr id="65" name="Free-form: Shape 489">
                <a:extLst>
                  <a:ext uri="{FF2B5EF4-FFF2-40B4-BE49-F238E27FC236}">
                    <a16:creationId xmlns:a16="http://schemas.microsoft.com/office/drawing/2014/main" id="{963DF0D3-635F-5288-5C6E-2D4B061F4C10}"/>
                  </a:ext>
                </a:extLst>
              </p:cNvPr>
              <p:cNvSpPr/>
              <p:nvPr/>
            </p:nvSpPr>
            <p:spPr>
              <a:xfrm>
                <a:off x="3662522" y="3429000"/>
                <a:ext cx="95860" cy="93196"/>
              </a:xfrm>
              <a:custGeom>
                <a:avLst/>
                <a:gdLst>
                  <a:gd name="connsiteX0" fmla="*/ 51249 w 95860"/>
                  <a:gd name="connsiteY0" fmla="*/ 0 h 93196"/>
                  <a:gd name="connsiteX1" fmla="*/ 95857 w 95860"/>
                  <a:gd name="connsiteY1" fmla="*/ 46781 h 93196"/>
                  <a:gd name="connsiteX2" fmla="*/ 70940 w 95860"/>
                  <a:gd name="connsiteY2" fmla="*/ 87538 h 93196"/>
                  <a:gd name="connsiteX3" fmla="*/ 7466 w 95860"/>
                  <a:gd name="connsiteY3" fmla="*/ 71835 h 93196"/>
                  <a:gd name="connsiteX4" fmla="*/ 14039 w 95860"/>
                  <a:gd name="connsiteY4" fmla="*/ 13531 h 93196"/>
                  <a:gd name="connsiteX5" fmla="*/ 44318 w 95860"/>
                  <a:gd name="connsiteY5" fmla="*/ 0 h 93196"/>
                  <a:gd name="connsiteX6" fmla="*/ 51249 w 95860"/>
                  <a:gd name="connsiteY6" fmla="*/ 0 h 93196"/>
                  <a:gd name="connsiteX7" fmla="*/ 82188 w 95860"/>
                  <a:gd name="connsiteY7" fmla="*/ 46813 h 93196"/>
                  <a:gd name="connsiteX8" fmla="*/ 47978 w 95860"/>
                  <a:gd name="connsiteY8" fmla="*/ 13861 h 93196"/>
                  <a:gd name="connsiteX9" fmla="*/ 13654 w 95860"/>
                  <a:gd name="connsiteY9" fmla="*/ 46693 h 93196"/>
                  <a:gd name="connsiteX10" fmla="*/ 47863 w 95860"/>
                  <a:gd name="connsiteY10" fmla="*/ 79645 h 93196"/>
                  <a:gd name="connsiteX11" fmla="*/ 82188 w 95860"/>
                  <a:gd name="connsiteY11" fmla="*/ 46813 h 9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860" h="93196">
                    <a:moveTo>
                      <a:pt x="51249" y="0"/>
                    </a:moveTo>
                    <a:cubicBezTo>
                      <a:pt x="76578" y="2530"/>
                      <a:pt x="95472" y="21176"/>
                      <a:pt x="95857" y="46781"/>
                    </a:cubicBezTo>
                    <a:cubicBezTo>
                      <a:pt x="96077" y="63502"/>
                      <a:pt x="86176" y="79838"/>
                      <a:pt x="70940" y="87538"/>
                    </a:cubicBezTo>
                    <a:cubicBezTo>
                      <a:pt x="48636" y="98814"/>
                      <a:pt x="21354" y="93066"/>
                      <a:pt x="7466" y="71835"/>
                    </a:cubicBezTo>
                    <a:cubicBezTo>
                      <a:pt x="-4663" y="53271"/>
                      <a:pt x="-1692" y="28547"/>
                      <a:pt x="14039" y="13531"/>
                    </a:cubicBezTo>
                    <a:cubicBezTo>
                      <a:pt x="22106" y="5812"/>
                      <a:pt x="32199" y="1302"/>
                      <a:pt x="44318" y="0"/>
                    </a:cubicBezTo>
                    <a:lnTo>
                      <a:pt x="51249" y="0"/>
                    </a:lnTo>
                    <a:close/>
                    <a:moveTo>
                      <a:pt x="82188" y="46813"/>
                    </a:moveTo>
                    <a:cubicBezTo>
                      <a:pt x="82220" y="28647"/>
                      <a:pt x="66904" y="13894"/>
                      <a:pt x="47978" y="13861"/>
                    </a:cubicBezTo>
                    <a:cubicBezTo>
                      <a:pt x="29053" y="13828"/>
                      <a:pt x="13685" y="28527"/>
                      <a:pt x="13654" y="46693"/>
                    </a:cubicBezTo>
                    <a:cubicBezTo>
                      <a:pt x="13622" y="64859"/>
                      <a:pt x="28938" y="79612"/>
                      <a:pt x="47863" y="79645"/>
                    </a:cubicBezTo>
                    <a:cubicBezTo>
                      <a:pt x="66789" y="79678"/>
                      <a:pt x="82156" y="64979"/>
                      <a:pt x="82188" y="46813"/>
                    </a:cubicBezTo>
                    <a:close/>
                  </a:path>
                </a:pathLst>
              </a:custGeom>
              <a:grpFill/>
              <a:ln w="2714" cap="flat">
                <a:solidFill>
                  <a:schemeClr val="bg1"/>
                </a:solidFill>
                <a:prstDash val="solid"/>
                <a:miter/>
              </a:ln>
            </p:spPr>
            <p:txBody>
              <a:bodyPr rtlCol="0" anchor="ctr"/>
              <a:lstStyle/>
              <a:p>
                <a:endParaRPr lang="en-US"/>
              </a:p>
            </p:txBody>
          </p:sp>
          <p:sp>
            <p:nvSpPr>
              <p:cNvPr id="66" name="Free-form: Shape 490">
                <a:extLst>
                  <a:ext uri="{FF2B5EF4-FFF2-40B4-BE49-F238E27FC236}">
                    <a16:creationId xmlns:a16="http://schemas.microsoft.com/office/drawing/2014/main" id="{6EA361C0-0EB5-D0B7-EA7E-AB0A19083248}"/>
                  </a:ext>
                </a:extLst>
              </p:cNvPr>
              <p:cNvSpPr/>
              <p:nvPr/>
            </p:nvSpPr>
            <p:spPr>
              <a:xfrm>
                <a:off x="3527694" y="3495114"/>
                <a:ext cx="95980" cy="93231"/>
              </a:xfrm>
              <a:custGeom>
                <a:avLst/>
                <a:gdLst>
                  <a:gd name="connsiteX0" fmla="*/ 95980 w 95980"/>
                  <a:gd name="connsiteY0" fmla="*/ 46364 h 93231"/>
                  <a:gd name="connsiteX1" fmla="*/ 48235 w 95980"/>
                  <a:gd name="connsiteY1" fmla="*/ 93231 h 93231"/>
                  <a:gd name="connsiteX2" fmla="*/ 1 w 95980"/>
                  <a:gd name="connsiteY2" fmla="*/ 46867 h 93231"/>
                  <a:gd name="connsiteX3" fmla="*/ 47746 w 95980"/>
                  <a:gd name="connsiteY3" fmla="*/ 1 h 93231"/>
                  <a:gd name="connsiteX4" fmla="*/ 95980 w 95980"/>
                  <a:gd name="connsiteY4" fmla="*/ 46364 h 93231"/>
                  <a:gd name="connsiteX5" fmla="*/ 82284 w 95980"/>
                  <a:gd name="connsiteY5" fmla="*/ 46823 h 93231"/>
                  <a:gd name="connsiteX6" fmla="*/ 48163 w 95980"/>
                  <a:gd name="connsiteY6" fmla="*/ 13724 h 93231"/>
                  <a:gd name="connsiteX7" fmla="*/ 13696 w 95980"/>
                  <a:gd name="connsiteY7" fmla="*/ 46464 h 93231"/>
                  <a:gd name="connsiteX8" fmla="*/ 47818 w 95980"/>
                  <a:gd name="connsiteY8" fmla="*/ 79562 h 93231"/>
                  <a:gd name="connsiteX9" fmla="*/ 82284 w 95980"/>
                  <a:gd name="connsiteY9" fmla="*/ 46823 h 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980" h="93231">
                    <a:moveTo>
                      <a:pt x="95980" y="46364"/>
                    </a:moveTo>
                    <a:cubicBezTo>
                      <a:pt x="96115" y="72109"/>
                      <a:pt x="74739" y="93092"/>
                      <a:pt x="48235" y="93231"/>
                    </a:cubicBezTo>
                    <a:cubicBezTo>
                      <a:pt x="21731" y="93369"/>
                      <a:pt x="135" y="72612"/>
                      <a:pt x="1" y="46867"/>
                    </a:cubicBezTo>
                    <a:cubicBezTo>
                      <a:pt x="-134" y="21122"/>
                      <a:pt x="21242" y="140"/>
                      <a:pt x="47746" y="1"/>
                    </a:cubicBezTo>
                    <a:cubicBezTo>
                      <a:pt x="74250" y="-138"/>
                      <a:pt x="95846" y="20620"/>
                      <a:pt x="95980" y="46364"/>
                    </a:cubicBezTo>
                    <a:close/>
                    <a:moveTo>
                      <a:pt x="82284" y="46823"/>
                    </a:moveTo>
                    <a:cubicBezTo>
                      <a:pt x="82380" y="28642"/>
                      <a:pt x="67103" y="13823"/>
                      <a:pt x="48163" y="13724"/>
                    </a:cubicBezTo>
                    <a:cubicBezTo>
                      <a:pt x="29223" y="13625"/>
                      <a:pt x="13791" y="28283"/>
                      <a:pt x="13696" y="46464"/>
                    </a:cubicBezTo>
                    <a:cubicBezTo>
                      <a:pt x="13601" y="64644"/>
                      <a:pt x="28878" y="79463"/>
                      <a:pt x="47818" y="79562"/>
                    </a:cubicBezTo>
                    <a:cubicBezTo>
                      <a:pt x="66758" y="79661"/>
                      <a:pt x="82189" y="65003"/>
                      <a:pt x="82284" y="46823"/>
                    </a:cubicBezTo>
                    <a:close/>
                  </a:path>
                </a:pathLst>
              </a:custGeom>
              <a:grpFill/>
              <a:ln w="2714" cap="flat">
                <a:solidFill>
                  <a:schemeClr val="bg1"/>
                </a:solidFill>
                <a:prstDash val="solid"/>
                <a:miter/>
              </a:ln>
            </p:spPr>
            <p:txBody>
              <a:bodyPr rtlCol="0" anchor="ctr"/>
              <a:lstStyle/>
              <a:p>
                <a:endParaRPr lang="en-US"/>
              </a:p>
            </p:txBody>
          </p:sp>
          <p:sp>
            <p:nvSpPr>
              <p:cNvPr id="67" name="Free-form: Shape 491">
                <a:extLst>
                  <a:ext uri="{FF2B5EF4-FFF2-40B4-BE49-F238E27FC236}">
                    <a16:creationId xmlns:a16="http://schemas.microsoft.com/office/drawing/2014/main" id="{690E992A-4764-5325-1C76-641F7D7D79D3}"/>
                  </a:ext>
                </a:extLst>
              </p:cNvPr>
              <p:cNvSpPr/>
              <p:nvPr/>
            </p:nvSpPr>
            <p:spPr>
              <a:xfrm>
                <a:off x="3329544" y="3541736"/>
                <a:ext cx="179918" cy="390690"/>
              </a:xfrm>
              <a:custGeom>
                <a:avLst/>
                <a:gdLst>
                  <a:gd name="connsiteX0" fmla="*/ 0 w 179918"/>
                  <a:gd name="connsiteY0" fmla="*/ 57087 h 390690"/>
                  <a:gd name="connsiteX1" fmla="*/ 0 w 179918"/>
                  <a:gd name="connsiteY1" fmla="*/ 48259 h 390690"/>
                  <a:gd name="connsiteX2" fmla="*/ 34405 w 179918"/>
                  <a:gd name="connsiteY2" fmla="*/ 2854 h 390690"/>
                  <a:gd name="connsiteX3" fmla="*/ 60944 w 179918"/>
                  <a:gd name="connsiteY3" fmla="*/ 76 h 390690"/>
                  <a:gd name="connsiteX4" fmla="*/ 177992 w 179918"/>
                  <a:gd name="connsiteY4" fmla="*/ 104 h 390690"/>
                  <a:gd name="connsiteX5" fmla="*/ 178899 w 179918"/>
                  <a:gd name="connsiteY5" fmla="*/ 929 h 390690"/>
                  <a:gd name="connsiteX6" fmla="*/ 179917 w 179918"/>
                  <a:gd name="connsiteY6" fmla="*/ 13415 h 390690"/>
                  <a:gd name="connsiteX7" fmla="*/ 179504 w 179918"/>
                  <a:gd name="connsiteY7" fmla="*/ 13855 h 390690"/>
                  <a:gd name="connsiteX8" fmla="*/ 68232 w 179918"/>
                  <a:gd name="connsiteY8" fmla="*/ 13717 h 390690"/>
                  <a:gd name="connsiteX9" fmla="*/ 34102 w 179918"/>
                  <a:gd name="connsiteY9" fmla="*/ 17815 h 390690"/>
                  <a:gd name="connsiteX10" fmla="*/ 16446 w 179918"/>
                  <a:gd name="connsiteY10" fmla="*/ 37919 h 390690"/>
                  <a:gd name="connsiteX11" fmla="*/ 14576 w 179918"/>
                  <a:gd name="connsiteY11" fmla="*/ 62890 h 390690"/>
                  <a:gd name="connsiteX12" fmla="*/ 22084 w 179918"/>
                  <a:gd name="connsiteY12" fmla="*/ 170340 h 390690"/>
                  <a:gd name="connsiteX13" fmla="*/ 24889 w 179918"/>
                  <a:gd name="connsiteY13" fmla="*/ 182606 h 390690"/>
                  <a:gd name="connsiteX14" fmla="*/ 50246 w 179918"/>
                  <a:gd name="connsiteY14" fmla="*/ 197236 h 390690"/>
                  <a:gd name="connsiteX15" fmla="*/ 51626 w 179918"/>
                  <a:gd name="connsiteY15" fmla="*/ 196491 h 390690"/>
                  <a:gd name="connsiteX16" fmla="*/ 51676 w 179918"/>
                  <a:gd name="connsiteY16" fmla="*/ 196109 h 390690"/>
                  <a:gd name="connsiteX17" fmla="*/ 44085 w 179918"/>
                  <a:gd name="connsiteY17" fmla="*/ 70893 h 390690"/>
                  <a:gd name="connsiteX18" fmla="*/ 50383 w 179918"/>
                  <a:gd name="connsiteY18" fmla="*/ 63963 h 390690"/>
                  <a:gd name="connsiteX19" fmla="*/ 50658 w 179918"/>
                  <a:gd name="connsiteY19" fmla="*/ 63935 h 390690"/>
                  <a:gd name="connsiteX20" fmla="*/ 57757 w 179918"/>
                  <a:gd name="connsiteY20" fmla="*/ 70016 h 390690"/>
                  <a:gd name="connsiteX21" fmla="*/ 57781 w 179918"/>
                  <a:gd name="connsiteY21" fmla="*/ 70316 h 390690"/>
                  <a:gd name="connsiteX22" fmla="*/ 65537 w 179918"/>
                  <a:gd name="connsiteY22" fmla="*/ 197181 h 390690"/>
                  <a:gd name="connsiteX23" fmla="*/ 68342 w 179918"/>
                  <a:gd name="connsiteY23" fmla="*/ 207907 h 390690"/>
                  <a:gd name="connsiteX24" fmla="*/ 80415 w 179918"/>
                  <a:gd name="connsiteY24" fmla="*/ 370965 h 390690"/>
                  <a:gd name="connsiteX25" fmla="*/ 86686 w 179918"/>
                  <a:gd name="connsiteY25" fmla="*/ 376796 h 390690"/>
                  <a:gd name="connsiteX26" fmla="*/ 138086 w 179918"/>
                  <a:gd name="connsiteY26" fmla="*/ 376796 h 390690"/>
                  <a:gd name="connsiteX27" fmla="*/ 145237 w 179918"/>
                  <a:gd name="connsiteY27" fmla="*/ 370058 h 390690"/>
                  <a:gd name="connsiteX28" fmla="*/ 150407 w 179918"/>
                  <a:gd name="connsiteY28" fmla="*/ 284225 h 390690"/>
                  <a:gd name="connsiteX29" fmla="*/ 151452 w 179918"/>
                  <a:gd name="connsiteY29" fmla="*/ 283592 h 390690"/>
                  <a:gd name="connsiteX30" fmla="*/ 163883 w 179918"/>
                  <a:gd name="connsiteY30" fmla="*/ 289202 h 390690"/>
                  <a:gd name="connsiteX31" fmla="*/ 164351 w 179918"/>
                  <a:gd name="connsiteY31" fmla="*/ 289945 h 390690"/>
                  <a:gd name="connsiteX32" fmla="*/ 158768 w 179918"/>
                  <a:gd name="connsiteY32" fmla="*/ 365272 h 390690"/>
                  <a:gd name="connsiteX33" fmla="*/ 154890 w 179918"/>
                  <a:gd name="connsiteY33" fmla="*/ 381856 h 390690"/>
                  <a:gd name="connsiteX34" fmla="*/ 138224 w 179918"/>
                  <a:gd name="connsiteY34" fmla="*/ 390574 h 390690"/>
                  <a:gd name="connsiteX35" fmla="*/ 90068 w 179918"/>
                  <a:gd name="connsiteY35" fmla="*/ 390684 h 390690"/>
                  <a:gd name="connsiteX36" fmla="*/ 70130 w 179918"/>
                  <a:gd name="connsiteY36" fmla="*/ 381306 h 390690"/>
                  <a:gd name="connsiteX37" fmla="*/ 65949 w 179918"/>
                  <a:gd name="connsiteY37" fmla="*/ 361972 h 390690"/>
                  <a:gd name="connsiteX38" fmla="*/ 54949 w 179918"/>
                  <a:gd name="connsiteY38" fmla="*/ 213463 h 390690"/>
                  <a:gd name="connsiteX39" fmla="*/ 53463 w 179918"/>
                  <a:gd name="connsiteY39" fmla="*/ 211812 h 390690"/>
                  <a:gd name="connsiteX40" fmla="*/ 30637 w 179918"/>
                  <a:gd name="connsiteY40" fmla="*/ 204552 h 390690"/>
                  <a:gd name="connsiteX41" fmla="*/ 10203 w 179918"/>
                  <a:gd name="connsiteY41" fmla="*/ 182908 h 390690"/>
                  <a:gd name="connsiteX42" fmla="*/ 7205 w 179918"/>
                  <a:gd name="connsiteY42" fmla="*/ 155186 h 390690"/>
                  <a:gd name="connsiteX43" fmla="*/ 0 w 179918"/>
                  <a:gd name="connsiteY43" fmla="*/ 57087 h 3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9918" h="390690">
                    <a:moveTo>
                      <a:pt x="0" y="57087"/>
                    </a:moveTo>
                    <a:lnTo>
                      <a:pt x="0" y="48259"/>
                    </a:lnTo>
                    <a:cubicBezTo>
                      <a:pt x="2173" y="27633"/>
                      <a:pt x="14823" y="9482"/>
                      <a:pt x="34405" y="2854"/>
                    </a:cubicBezTo>
                    <a:cubicBezTo>
                      <a:pt x="39758" y="1039"/>
                      <a:pt x="48605" y="113"/>
                      <a:pt x="60944" y="76"/>
                    </a:cubicBezTo>
                    <a:cubicBezTo>
                      <a:pt x="98786" y="-34"/>
                      <a:pt x="137802" y="-25"/>
                      <a:pt x="177992" y="104"/>
                    </a:cubicBezTo>
                    <a:cubicBezTo>
                      <a:pt x="178560" y="104"/>
                      <a:pt x="178862" y="379"/>
                      <a:pt x="178899" y="929"/>
                    </a:cubicBezTo>
                    <a:lnTo>
                      <a:pt x="179917" y="13415"/>
                    </a:lnTo>
                    <a:cubicBezTo>
                      <a:pt x="179935" y="13726"/>
                      <a:pt x="179798" y="13873"/>
                      <a:pt x="179504" y="13855"/>
                    </a:cubicBezTo>
                    <a:cubicBezTo>
                      <a:pt x="173637" y="13800"/>
                      <a:pt x="136546" y="13754"/>
                      <a:pt x="68232" y="13717"/>
                    </a:cubicBezTo>
                    <a:cubicBezTo>
                      <a:pt x="50722" y="13717"/>
                      <a:pt x="39346" y="15083"/>
                      <a:pt x="34102" y="17815"/>
                    </a:cubicBezTo>
                    <a:cubicBezTo>
                      <a:pt x="25852" y="22123"/>
                      <a:pt x="19966" y="28825"/>
                      <a:pt x="16446" y="37919"/>
                    </a:cubicBezTo>
                    <a:cubicBezTo>
                      <a:pt x="14429" y="43162"/>
                      <a:pt x="13806" y="51486"/>
                      <a:pt x="14576" y="62890"/>
                    </a:cubicBezTo>
                    <a:cubicBezTo>
                      <a:pt x="17014" y="98716"/>
                      <a:pt x="19517" y="134532"/>
                      <a:pt x="22084" y="170340"/>
                    </a:cubicBezTo>
                    <a:cubicBezTo>
                      <a:pt x="22487" y="176170"/>
                      <a:pt x="23422" y="180259"/>
                      <a:pt x="24889" y="182606"/>
                    </a:cubicBezTo>
                    <a:cubicBezTo>
                      <a:pt x="30032" y="190856"/>
                      <a:pt x="41225" y="194459"/>
                      <a:pt x="50246" y="197236"/>
                    </a:cubicBezTo>
                    <a:cubicBezTo>
                      <a:pt x="50826" y="197420"/>
                      <a:pt x="51443" y="197086"/>
                      <a:pt x="51626" y="196491"/>
                    </a:cubicBezTo>
                    <a:cubicBezTo>
                      <a:pt x="51664" y="196367"/>
                      <a:pt x="51681" y="196238"/>
                      <a:pt x="51676" y="196109"/>
                    </a:cubicBezTo>
                    <a:lnTo>
                      <a:pt x="44085" y="70893"/>
                    </a:lnTo>
                    <a:cubicBezTo>
                      <a:pt x="43810" y="66310"/>
                      <a:pt x="45910" y="63999"/>
                      <a:pt x="50383" y="63963"/>
                    </a:cubicBezTo>
                    <a:cubicBezTo>
                      <a:pt x="50420" y="63963"/>
                      <a:pt x="50512" y="63954"/>
                      <a:pt x="50658" y="63935"/>
                    </a:cubicBezTo>
                    <a:cubicBezTo>
                      <a:pt x="54193" y="63562"/>
                      <a:pt x="57371" y="66285"/>
                      <a:pt x="57757" y="70016"/>
                    </a:cubicBezTo>
                    <a:cubicBezTo>
                      <a:pt x="57767" y="70116"/>
                      <a:pt x="57775" y="70216"/>
                      <a:pt x="57781" y="70316"/>
                    </a:cubicBezTo>
                    <a:cubicBezTo>
                      <a:pt x="60421" y="113218"/>
                      <a:pt x="63007" y="155507"/>
                      <a:pt x="65537" y="197181"/>
                    </a:cubicBezTo>
                    <a:cubicBezTo>
                      <a:pt x="65784" y="201142"/>
                      <a:pt x="68039" y="204112"/>
                      <a:pt x="68342" y="207907"/>
                    </a:cubicBezTo>
                    <a:cubicBezTo>
                      <a:pt x="69919" y="229212"/>
                      <a:pt x="73943" y="283565"/>
                      <a:pt x="80415" y="370965"/>
                    </a:cubicBezTo>
                    <a:cubicBezTo>
                      <a:pt x="80660" y="374249"/>
                      <a:pt x="83393" y="376790"/>
                      <a:pt x="86686" y="376796"/>
                    </a:cubicBezTo>
                    <a:lnTo>
                      <a:pt x="138086" y="376796"/>
                    </a:lnTo>
                    <a:cubicBezTo>
                      <a:pt x="142578" y="376796"/>
                      <a:pt x="144962" y="374550"/>
                      <a:pt x="145237" y="370058"/>
                    </a:cubicBezTo>
                    <a:lnTo>
                      <a:pt x="150407" y="284225"/>
                    </a:lnTo>
                    <a:cubicBezTo>
                      <a:pt x="150444" y="283510"/>
                      <a:pt x="150792" y="283299"/>
                      <a:pt x="151452" y="283592"/>
                    </a:cubicBezTo>
                    <a:lnTo>
                      <a:pt x="163883" y="289202"/>
                    </a:lnTo>
                    <a:cubicBezTo>
                      <a:pt x="164213" y="289349"/>
                      <a:pt x="164369" y="289597"/>
                      <a:pt x="164351" y="289945"/>
                    </a:cubicBezTo>
                    <a:cubicBezTo>
                      <a:pt x="162627" y="314642"/>
                      <a:pt x="160766" y="339751"/>
                      <a:pt x="158768" y="365272"/>
                    </a:cubicBezTo>
                    <a:cubicBezTo>
                      <a:pt x="158144" y="373083"/>
                      <a:pt x="156852" y="378611"/>
                      <a:pt x="154890" y="381856"/>
                    </a:cubicBezTo>
                    <a:cubicBezTo>
                      <a:pt x="151370" y="387686"/>
                      <a:pt x="145814" y="390592"/>
                      <a:pt x="138224" y="390574"/>
                    </a:cubicBezTo>
                    <a:cubicBezTo>
                      <a:pt x="114096" y="390519"/>
                      <a:pt x="98044" y="390556"/>
                      <a:pt x="90068" y="390684"/>
                    </a:cubicBezTo>
                    <a:cubicBezTo>
                      <a:pt x="80754" y="390849"/>
                      <a:pt x="74108" y="387723"/>
                      <a:pt x="70130" y="381306"/>
                    </a:cubicBezTo>
                    <a:cubicBezTo>
                      <a:pt x="68039" y="377932"/>
                      <a:pt x="66646" y="371488"/>
                      <a:pt x="65949" y="361972"/>
                    </a:cubicBezTo>
                    <a:cubicBezTo>
                      <a:pt x="61494" y="301322"/>
                      <a:pt x="57827" y="251818"/>
                      <a:pt x="54949" y="213463"/>
                    </a:cubicBezTo>
                    <a:cubicBezTo>
                      <a:pt x="54875" y="212546"/>
                      <a:pt x="54380" y="211996"/>
                      <a:pt x="53463" y="211812"/>
                    </a:cubicBezTo>
                    <a:cubicBezTo>
                      <a:pt x="45470" y="210236"/>
                      <a:pt x="37861" y="207815"/>
                      <a:pt x="30637" y="204552"/>
                    </a:cubicBezTo>
                    <a:cubicBezTo>
                      <a:pt x="20223" y="199858"/>
                      <a:pt x="13412" y="192644"/>
                      <a:pt x="10203" y="182908"/>
                    </a:cubicBezTo>
                    <a:cubicBezTo>
                      <a:pt x="9231" y="179993"/>
                      <a:pt x="8232" y="170752"/>
                      <a:pt x="7205" y="155186"/>
                    </a:cubicBezTo>
                    <a:cubicBezTo>
                      <a:pt x="5042" y="122496"/>
                      <a:pt x="2640" y="89796"/>
                      <a:pt x="0" y="57087"/>
                    </a:cubicBezTo>
                    <a:close/>
                  </a:path>
                </a:pathLst>
              </a:custGeom>
              <a:grpFill/>
              <a:ln w="2714" cap="flat">
                <a:solidFill>
                  <a:schemeClr val="bg1"/>
                </a:solidFill>
                <a:prstDash val="solid"/>
                <a:miter/>
              </a:ln>
            </p:spPr>
            <p:txBody>
              <a:bodyPr rtlCol="0" anchor="ctr"/>
              <a:lstStyle/>
              <a:p>
                <a:endParaRPr lang="en-US"/>
              </a:p>
            </p:txBody>
          </p:sp>
          <p:sp>
            <p:nvSpPr>
              <p:cNvPr id="68" name="Free-form: Shape 492">
                <a:extLst>
                  <a:ext uri="{FF2B5EF4-FFF2-40B4-BE49-F238E27FC236}">
                    <a16:creationId xmlns:a16="http://schemas.microsoft.com/office/drawing/2014/main" id="{0578A0D9-579D-E87A-87F2-6035A406FB8A}"/>
                  </a:ext>
                </a:extLst>
              </p:cNvPr>
              <p:cNvSpPr/>
              <p:nvPr/>
            </p:nvSpPr>
            <p:spPr>
              <a:xfrm>
                <a:off x="3639263" y="3541743"/>
                <a:ext cx="182562" cy="390621"/>
              </a:xfrm>
              <a:custGeom>
                <a:avLst/>
                <a:gdLst>
                  <a:gd name="connsiteX0" fmla="*/ 182563 w 182562"/>
                  <a:gd name="connsiteY0" fmla="*/ 47949 h 390621"/>
                  <a:gd name="connsiteX1" fmla="*/ 182563 w 182562"/>
                  <a:gd name="connsiteY1" fmla="*/ 58400 h 390621"/>
                  <a:gd name="connsiteX2" fmla="*/ 174037 w 182562"/>
                  <a:gd name="connsiteY2" fmla="*/ 172615 h 390621"/>
                  <a:gd name="connsiteX3" fmla="*/ 155556 w 182562"/>
                  <a:gd name="connsiteY3" fmla="*/ 202537 h 390621"/>
                  <a:gd name="connsiteX4" fmla="*/ 129072 w 182562"/>
                  <a:gd name="connsiteY4" fmla="*/ 211942 h 390621"/>
                  <a:gd name="connsiteX5" fmla="*/ 127972 w 182562"/>
                  <a:gd name="connsiteY5" fmla="*/ 213153 h 390621"/>
                  <a:gd name="connsiteX6" fmla="*/ 117026 w 182562"/>
                  <a:gd name="connsiteY6" fmla="*/ 362762 h 390621"/>
                  <a:gd name="connsiteX7" fmla="*/ 113066 w 182562"/>
                  <a:gd name="connsiteY7" fmla="*/ 381354 h 390621"/>
                  <a:gd name="connsiteX8" fmla="*/ 93897 w 182562"/>
                  <a:gd name="connsiteY8" fmla="*/ 390622 h 390621"/>
                  <a:gd name="connsiteX9" fmla="*/ 45714 w 182562"/>
                  <a:gd name="connsiteY9" fmla="*/ 390512 h 390621"/>
                  <a:gd name="connsiteX10" fmla="*/ 36308 w 182562"/>
                  <a:gd name="connsiteY10" fmla="*/ 387954 h 390621"/>
                  <a:gd name="connsiteX11" fmla="*/ 25472 w 182562"/>
                  <a:gd name="connsiteY11" fmla="*/ 364770 h 390621"/>
                  <a:gd name="connsiteX12" fmla="*/ 19890 w 182562"/>
                  <a:gd name="connsiteY12" fmla="*/ 289663 h 390621"/>
                  <a:gd name="connsiteX13" fmla="*/ 20330 w 182562"/>
                  <a:gd name="connsiteY13" fmla="*/ 288838 h 390621"/>
                  <a:gd name="connsiteX14" fmla="*/ 32568 w 182562"/>
                  <a:gd name="connsiteY14" fmla="*/ 282622 h 390621"/>
                  <a:gd name="connsiteX15" fmla="*/ 32946 w 182562"/>
                  <a:gd name="connsiteY15" fmla="*/ 282753 h 390621"/>
                  <a:gd name="connsiteX16" fmla="*/ 32980 w 182562"/>
                  <a:gd name="connsiteY16" fmla="*/ 282870 h 390621"/>
                  <a:gd name="connsiteX17" fmla="*/ 39938 w 182562"/>
                  <a:gd name="connsiteY17" fmla="*/ 370078 h 390621"/>
                  <a:gd name="connsiteX18" fmla="*/ 47199 w 182562"/>
                  <a:gd name="connsiteY18" fmla="*/ 376788 h 390621"/>
                  <a:gd name="connsiteX19" fmla="*/ 95189 w 182562"/>
                  <a:gd name="connsiteY19" fmla="*/ 376788 h 390621"/>
                  <a:gd name="connsiteX20" fmla="*/ 102725 w 182562"/>
                  <a:gd name="connsiteY20" fmla="*/ 369803 h 390621"/>
                  <a:gd name="connsiteX21" fmla="*/ 114193 w 182562"/>
                  <a:gd name="connsiteY21" fmla="*/ 212328 h 390621"/>
                  <a:gd name="connsiteX22" fmla="*/ 117328 w 182562"/>
                  <a:gd name="connsiteY22" fmla="*/ 193984 h 390621"/>
                  <a:gd name="connsiteX23" fmla="*/ 124974 w 182562"/>
                  <a:gd name="connsiteY23" fmla="*/ 70391 h 390621"/>
                  <a:gd name="connsiteX24" fmla="*/ 131987 w 182562"/>
                  <a:gd name="connsiteY24" fmla="*/ 64120 h 390621"/>
                  <a:gd name="connsiteX25" fmla="*/ 132262 w 182562"/>
                  <a:gd name="connsiteY25" fmla="*/ 64120 h 390621"/>
                  <a:gd name="connsiteX26" fmla="*/ 138571 w 182562"/>
                  <a:gd name="connsiteY26" fmla="*/ 70516 h 390621"/>
                  <a:gd name="connsiteX27" fmla="*/ 138560 w 182562"/>
                  <a:gd name="connsiteY27" fmla="*/ 70858 h 390621"/>
                  <a:gd name="connsiteX28" fmla="*/ 131107 w 182562"/>
                  <a:gd name="connsiteY28" fmla="*/ 191426 h 390621"/>
                  <a:gd name="connsiteX29" fmla="*/ 137845 w 182562"/>
                  <a:gd name="connsiteY29" fmla="*/ 195936 h 390621"/>
                  <a:gd name="connsiteX30" fmla="*/ 150688 w 182562"/>
                  <a:gd name="connsiteY30" fmla="*/ 189336 h 390621"/>
                  <a:gd name="connsiteX31" fmla="*/ 159764 w 182562"/>
                  <a:gd name="connsiteY31" fmla="*/ 175585 h 390621"/>
                  <a:gd name="connsiteX32" fmla="*/ 167877 w 182562"/>
                  <a:gd name="connsiteY32" fmla="*/ 66183 h 390621"/>
                  <a:gd name="connsiteX33" fmla="*/ 166062 w 182562"/>
                  <a:gd name="connsiteY33" fmla="*/ 37361 h 390621"/>
                  <a:gd name="connsiteX34" fmla="*/ 147498 w 182562"/>
                  <a:gd name="connsiteY34" fmla="*/ 17230 h 390621"/>
                  <a:gd name="connsiteX35" fmla="*/ 123324 w 182562"/>
                  <a:gd name="connsiteY35" fmla="*/ 13765 h 390621"/>
                  <a:gd name="connsiteX36" fmla="*/ 9274 w 182562"/>
                  <a:gd name="connsiteY36" fmla="*/ 13820 h 390621"/>
                  <a:gd name="connsiteX37" fmla="*/ 1023 w 182562"/>
                  <a:gd name="connsiteY37" fmla="*/ 15167 h 390621"/>
                  <a:gd name="connsiteX38" fmla="*/ 6 w 182562"/>
                  <a:gd name="connsiteY38" fmla="*/ 14452 h 390621"/>
                  <a:gd name="connsiteX39" fmla="*/ 666 w 182562"/>
                  <a:gd name="connsiteY39" fmla="*/ 3616 h 390621"/>
                  <a:gd name="connsiteX40" fmla="*/ 4351 w 182562"/>
                  <a:gd name="connsiteY40" fmla="*/ 124 h 390621"/>
                  <a:gd name="connsiteX41" fmla="*/ 131052 w 182562"/>
                  <a:gd name="connsiteY41" fmla="*/ 14 h 390621"/>
                  <a:gd name="connsiteX42" fmla="*/ 152393 w 182562"/>
                  <a:gd name="connsiteY42" fmla="*/ 5074 h 390621"/>
                  <a:gd name="connsiteX43" fmla="*/ 182563 w 182562"/>
                  <a:gd name="connsiteY43" fmla="*/ 47949 h 3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2562" h="390621">
                    <a:moveTo>
                      <a:pt x="182563" y="47949"/>
                    </a:moveTo>
                    <a:lnTo>
                      <a:pt x="182563" y="58400"/>
                    </a:lnTo>
                    <a:cubicBezTo>
                      <a:pt x="179372" y="96463"/>
                      <a:pt x="176531" y="134534"/>
                      <a:pt x="174037" y="172615"/>
                    </a:cubicBezTo>
                    <a:cubicBezTo>
                      <a:pt x="173139" y="186238"/>
                      <a:pt x="166978" y="196211"/>
                      <a:pt x="155556" y="202537"/>
                    </a:cubicBezTo>
                    <a:cubicBezTo>
                      <a:pt x="147122" y="207194"/>
                      <a:pt x="138294" y="210329"/>
                      <a:pt x="129072" y="211942"/>
                    </a:cubicBezTo>
                    <a:cubicBezTo>
                      <a:pt x="128461" y="212044"/>
                      <a:pt x="128004" y="212547"/>
                      <a:pt x="127972" y="213153"/>
                    </a:cubicBezTo>
                    <a:cubicBezTo>
                      <a:pt x="124378" y="263022"/>
                      <a:pt x="120729" y="312892"/>
                      <a:pt x="117026" y="362762"/>
                    </a:cubicBezTo>
                    <a:cubicBezTo>
                      <a:pt x="116348" y="371893"/>
                      <a:pt x="115027" y="378090"/>
                      <a:pt x="113066" y="381354"/>
                    </a:cubicBezTo>
                    <a:cubicBezTo>
                      <a:pt x="109325" y="387551"/>
                      <a:pt x="102936" y="390640"/>
                      <a:pt x="93897" y="390622"/>
                    </a:cubicBezTo>
                    <a:cubicBezTo>
                      <a:pt x="67275" y="390567"/>
                      <a:pt x="51214" y="390530"/>
                      <a:pt x="45714" y="390512"/>
                    </a:cubicBezTo>
                    <a:cubicBezTo>
                      <a:pt x="42579" y="390493"/>
                      <a:pt x="39443" y="389641"/>
                      <a:pt x="36308" y="387954"/>
                    </a:cubicBezTo>
                    <a:cubicBezTo>
                      <a:pt x="27618" y="383251"/>
                      <a:pt x="26242" y="375386"/>
                      <a:pt x="25472" y="364770"/>
                    </a:cubicBezTo>
                    <a:cubicBezTo>
                      <a:pt x="23657" y="339615"/>
                      <a:pt x="21796" y="314579"/>
                      <a:pt x="19890" y="289663"/>
                    </a:cubicBezTo>
                    <a:cubicBezTo>
                      <a:pt x="19853" y="289278"/>
                      <a:pt x="20000" y="289003"/>
                      <a:pt x="20330" y="288838"/>
                    </a:cubicBezTo>
                    <a:lnTo>
                      <a:pt x="32568" y="282622"/>
                    </a:lnTo>
                    <a:cubicBezTo>
                      <a:pt x="32701" y="282547"/>
                      <a:pt x="32870" y="282605"/>
                      <a:pt x="32946" y="282753"/>
                    </a:cubicBezTo>
                    <a:cubicBezTo>
                      <a:pt x="32964" y="282789"/>
                      <a:pt x="32976" y="282829"/>
                      <a:pt x="32980" y="282870"/>
                    </a:cubicBezTo>
                    <a:lnTo>
                      <a:pt x="39938" y="370078"/>
                    </a:lnTo>
                    <a:cubicBezTo>
                      <a:pt x="40305" y="374551"/>
                      <a:pt x="42725" y="376788"/>
                      <a:pt x="47199" y="376788"/>
                    </a:cubicBezTo>
                    <a:lnTo>
                      <a:pt x="95189" y="376788"/>
                    </a:lnTo>
                    <a:cubicBezTo>
                      <a:pt x="99865" y="376788"/>
                      <a:pt x="102377" y="374460"/>
                      <a:pt x="102725" y="369803"/>
                    </a:cubicBezTo>
                    <a:cubicBezTo>
                      <a:pt x="106465" y="319089"/>
                      <a:pt x="110288" y="266598"/>
                      <a:pt x="114193" y="212328"/>
                    </a:cubicBezTo>
                    <a:cubicBezTo>
                      <a:pt x="114716" y="205205"/>
                      <a:pt x="116971" y="200392"/>
                      <a:pt x="117328" y="193984"/>
                    </a:cubicBezTo>
                    <a:cubicBezTo>
                      <a:pt x="119749" y="150714"/>
                      <a:pt x="122297" y="109517"/>
                      <a:pt x="124974" y="70391"/>
                    </a:cubicBezTo>
                    <a:cubicBezTo>
                      <a:pt x="125286" y="65826"/>
                      <a:pt x="127623" y="63735"/>
                      <a:pt x="131987" y="64120"/>
                    </a:cubicBezTo>
                    <a:cubicBezTo>
                      <a:pt x="132152" y="64120"/>
                      <a:pt x="132244" y="64120"/>
                      <a:pt x="132262" y="64120"/>
                    </a:cubicBezTo>
                    <a:cubicBezTo>
                      <a:pt x="135770" y="64144"/>
                      <a:pt x="138595" y="67008"/>
                      <a:pt x="138571" y="70516"/>
                    </a:cubicBezTo>
                    <a:cubicBezTo>
                      <a:pt x="138571" y="70631"/>
                      <a:pt x="138567" y="70745"/>
                      <a:pt x="138560" y="70858"/>
                    </a:cubicBezTo>
                    <a:lnTo>
                      <a:pt x="131107" y="191426"/>
                    </a:lnTo>
                    <a:cubicBezTo>
                      <a:pt x="130758" y="196927"/>
                      <a:pt x="133004" y="198430"/>
                      <a:pt x="137845" y="195936"/>
                    </a:cubicBezTo>
                    <a:lnTo>
                      <a:pt x="150688" y="189336"/>
                    </a:lnTo>
                    <a:cubicBezTo>
                      <a:pt x="155886" y="186649"/>
                      <a:pt x="159321" y="181444"/>
                      <a:pt x="159764" y="175585"/>
                    </a:cubicBezTo>
                    <a:cubicBezTo>
                      <a:pt x="162642" y="137596"/>
                      <a:pt x="165347" y="101129"/>
                      <a:pt x="167877" y="66183"/>
                    </a:cubicBezTo>
                    <a:cubicBezTo>
                      <a:pt x="168848" y="52469"/>
                      <a:pt x="168243" y="42862"/>
                      <a:pt x="166062" y="37361"/>
                    </a:cubicBezTo>
                    <a:cubicBezTo>
                      <a:pt x="162468" y="28341"/>
                      <a:pt x="156280" y="21630"/>
                      <a:pt x="147498" y="17230"/>
                    </a:cubicBezTo>
                    <a:cubicBezTo>
                      <a:pt x="142896" y="14920"/>
                      <a:pt x="134838" y="13765"/>
                      <a:pt x="123324" y="13765"/>
                    </a:cubicBezTo>
                    <a:cubicBezTo>
                      <a:pt x="85243" y="13746"/>
                      <a:pt x="47226" y="13765"/>
                      <a:pt x="9274" y="13820"/>
                    </a:cubicBezTo>
                    <a:cubicBezTo>
                      <a:pt x="7431" y="13820"/>
                      <a:pt x="3196" y="14260"/>
                      <a:pt x="1023" y="15167"/>
                    </a:cubicBezTo>
                    <a:cubicBezTo>
                      <a:pt x="290" y="15479"/>
                      <a:pt x="-49" y="15241"/>
                      <a:pt x="6" y="14452"/>
                    </a:cubicBezTo>
                    <a:lnTo>
                      <a:pt x="666" y="3616"/>
                    </a:lnTo>
                    <a:cubicBezTo>
                      <a:pt x="794" y="1306"/>
                      <a:pt x="2023" y="142"/>
                      <a:pt x="4351" y="124"/>
                    </a:cubicBezTo>
                    <a:cubicBezTo>
                      <a:pt x="26426" y="14"/>
                      <a:pt x="68659" y="-23"/>
                      <a:pt x="131052" y="14"/>
                    </a:cubicBezTo>
                    <a:cubicBezTo>
                      <a:pt x="138404" y="14"/>
                      <a:pt x="145518" y="1701"/>
                      <a:pt x="152393" y="5074"/>
                    </a:cubicBezTo>
                    <a:cubicBezTo>
                      <a:pt x="170031" y="13673"/>
                      <a:pt x="180087" y="27965"/>
                      <a:pt x="182563" y="47949"/>
                    </a:cubicBezTo>
                    <a:close/>
                  </a:path>
                </a:pathLst>
              </a:custGeom>
              <a:grpFill/>
              <a:ln w="2714" cap="flat">
                <a:solidFill>
                  <a:schemeClr val="bg1"/>
                </a:solidFill>
                <a:prstDash val="solid"/>
                <a:miter/>
              </a:ln>
            </p:spPr>
            <p:txBody>
              <a:bodyPr rtlCol="0" anchor="ctr"/>
              <a:lstStyle/>
              <a:p>
                <a:endParaRPr lang="en-US"/>
              </a:p>
            </p:txBody>
          </p:sp>
          <p:sp>
            <p:nvSpPr>
              <p:cNvPr id="69" name="Free-form: Shape 493">
                <a:extLst>
                  <a:ext uri="{FF2B5EF4-FFF2-40B4-BE49-F238E27FC236}">
                    <a16:creationId xmlns:a16="http://schemas.microsoft.com/office/drawing/2014/main" id="{E287E1FD-460B-901B-B964-FF78EE788768}"/>
                  </a:ext>
                </a:extLst>
              </p:cNvPr>
              <p:cNvSpPr/>
              <p:nvPr/>
            </p:nvSpPr>
            <p:spPr>
              <a:xfrm>
                <a:off x="3464748" y="3607761"/>
                <a:ext cx="222029" cy="390690"/>
              </a:xfrm>
              <a:custGeom>
                <a:avLst/>
                <a:gdLst>
                  <a:gd name="connsiteX0" fmla="*/ 111019 w 222029"/>
                  <a:gd name="connsiteY0" fmla="*/ 0 h 390690"/>
                  <a:gd name="connsiteX1" fmla="*/ 170726 w 222029"/>
                  <a:gd name="connsiteY1" fmla="*/ 55 h 390690"/>
                  <a:gd name="connsiteX2" fmla="*/ 221082 w 222029"/>
                  <a:gd name="connsiteY2" fmla="*/ 40455 h 390690"/>
                  <a:gd name="connsiteX3" fmla="*/ 221549 w 222029"/>
                  <a:gd name="connsiteY3" fmla="*/ 64134 h 390690"/>
                  <a:gd name="connsiteX4" fmla="*/ 213684 w 222029"/>
                  <a:gd name="connsiteY4" fmla="*/ 173289 h 390690"/>
                  <a:gd name="connsiteX5" fmla="*/ 192700 w 222029"/>
                  <a:gd name="connsiteY5" fmla="*/ 204118 h 390690"/>
                  <a:gd name="connsiteX6" fmla="*/ 169158 w 222029"/>
                  <a:gd name="connsiteY6" fmla="*/ 211819 h 390690"/>
                  <a:gd name="connsiteX7" fmla="*/ 167783 w 222029"/>
                  <a:gd name="connsiteY7" fmla="*/ 213386 h 390690"/>
                  <a:gd name="connsiteX8" fmla="*/ 156150 w 222029"/>
                  <a:gd name="connsiteY8" fmla="*/ 369899 h 390690"/>
                  <a:gd name="connsiteX9" fmla="*/ 135689 w 222029"/>
                  <a:gd name="connsiteY9" fmla="*/ 390360 h 390690"/>
                  <a:gd name="connsiteX10" fmla="*/ 110937 w 222029"/>
                  <a:gd name="connsiteY10" fmla="*/ 390690 h 390690"/>
                  <a:gd name="connsiteX11" fmla="*/ 86158 w 222029"/>
                  <a:gd name="connsiteY11" fmla="*/ 390360 h 390690"/>
                  <a:gd name="connsiteX12" fmla="*/ 65724 w 222029"/>
                  <a:gd name="connsiteY12" fmla="*/ 369872 h 390690"/>
                  <a:gd name="connsiteX13" fmla="*/ 54173 w 222029"/>
                  <a:gd name="connsiteY13" fmla="*/ 213359 h 390690"/>
                  <a:gd name="connsiteX14" fmla="*/ 52798 w 222029"/>
                  <a:gd name="connsiteY14" fmla="*/ 211791 h 390690"/>
                  <a:gd name="connsiteX15" fmla="*/ 29257 w 222029"/>
                  <a:gd name="connsiteY15" fmla="*/ 204063 h 390690"/>
                  <a:gd name="connsiteX16" fmla="*/ 8273 w 222029"/>
                  <a:gd name="connsiteY16" fmla="*/ 173234 h 390690"/>
                  <a:gd name="connsiteX17" fmla="*/ 462 w 222029"/>
                  <a:gd name="connsiteY17" fmla="*/ 64079 h 390690"/>
                  <a:gd name="connsiteX18" fmla="*/ 957 w 222029"/>
                  <a:gd name="connsiteY18" fmla="*/ 40400 h 390690"/>
                  <a:gd name="connsiteX19" fmla="*/ 51313 w 222029"/>
                  <a:gd name="connsiteY19" fmla="*/ 28 h 390690"/>
                  <a:gd name="connsiteX20" fmla="*/ 111019 w 222029"/>
                  <a:gd name="connsiteY20" fmla="*/ 0 h 390690"/>
                  <a:gd name="connsiteX21" fmla="*/ 47353 w 222029"/>
                  <a:gd name="connsiteY21" fmla="*/ 63969 h 390690"/>
                  <a:gd name="connsiteX22" fmla="*/ 54558 w 222029"/>
                  <a:gd name="connsiteY22" fmla="*/ 70240 h 390690"/>
                  <a:gd name="connsiteX23" fmla="*/ 64844 w 222029"/>
                  <a:gd name="connsiteY23" fmla="*/ 198343 h 390690"/>
                  <a:gd name="connsiteX24" fmla="*/ 65587 w 222029"/>
                  <a:gd name="connsiteY24" fmla="*/ 201368 h 390690"/>
                  <a:gd name="connsiteX25" fmla="*/ 67649 w 222029"/>
                  <a:gd name="connsiteY25" fmla="*/ 208766 h 390690"/>
                  <a:gd name="connsiteX26" fmla="*/ 79392 w 222029"/>
                  <a:gd name="connsiteY26" fmla="*/ 369761 h 390690"/>
                  <a:gd name="connsiteX27" fmla="*/ 87010 w 222029"/>
                  <a:gd name="connsiteY27" fmla="*/ 376829 h 390690"/>
                  <a:gd name="connsiteX28" fmla="*/ 135579 w 222029"/>
                  <a:gd name="connsiteY28" fmla="*/ 376829 h 390690"/>
                  <a:gd name="connsiteX29" fmla="*/ 142372 w 222029"/>
                  <a:gd name="connsiteY29" fmla="*/ 370587 h 390690"/>
                  <a:gd name="connsiteX30" fmla="*/ 154252 w 222029"/>
                  <a:gd name="connsiteY30" fmla="*/ 208546 h 390690"/>
                  <a:gd name="connsiteX31" fmla="*/ 156370 w 222029"/>
                  <a:gd name="connsiteY31" fmla="*/ 200405 h 390690"/>
                  <a:gd name="connsiteX32" fmla="*/ 157195 w 222029"/>
                  <a:gd name="connsiteY32" fmla="*/ 194163 h 390690"/>
                  <a:gd name="connsiteX33" fmla="*/ 163190 w 222029"/>
                  <a:gd name="connsiteY33" fmla="*/ 92819 h 390690"/>
                  <a:gd name="connsiteX34" fmla="*/ 165528 w 222029"/>
                  <a:gd name="connsiteY34" fmla="*/ 68259 h 390690"/>
                  <a:gd name="connsiteX35" fmla="*/ 172761 w 222029"/>
                  <a:gd name="connsiteY35" fmla="*/ 64024 h 390690"/>
                  <a:gd name="connsiteX36" fmla="*/ 174081 w 222029"/>
                  <a:gd name="connsiteY36" fmla="*/ 64464 h 390690"/>
                  <a:gd name="connsiteX37" fmla="*/ 178289 w 222029"/>
                  <a:gd name="connsiteY37" fmla="*/ 70735 h 390690"/>
                  <a:gd name="connsiteX38" fmla="*/ 171001 w 222029"/>
                  <a:gd name="connsiteY38" fmla="*/ 191632 h 390690"/>
                  <a:gd name="connsiteX39" fmla="*/ 177739 w 222029"/>
                  <a:gd name="connsiteY39" fmla="*/ 196088 h 390690"/>
                  <a:gd name="connsiteX40" fmla="*/ 190500 w 222029"/>
                  <a:gd name="connsiteY40" fmla="*/ 189652 h 390690"/>
                  <a:gd name="connsiteX41" fmla="*/ 199520 w 222029"/>
                  <a:gd name="connsiteY41" fmla="*/ 175846 h 390690"/>
                  <a:gd name="connsiteX42" fmla="*/ 207716 w 222029"/>
                  <a:gd name="connsiteY42" fmla="*/ 64877 h 390690"/>
                  <a:gd name="connsiteX43" fmla="*/ 206258 w 222029"/>
                  <a:gd name="connsiteY43" fmla="*/ 38585 h 390690"/>
                  <a:gd name="connsiteX44" fmla="*/ 187804 w 222029"/>
                  <a:gd name="connsiteY44" fmla="*/ 17299 h 390690"/>
                  <a:gd name="connsiteX45" fmla="*/ 154665 w 222029"/>
                  <a:gd name="connsiteY45" fmla="*/ 13586 h 390690"/>
                  <a:gd name="connsiteX46" fmla="*/ 65202 w 222029"/>
                  <a:gd name="connsiteY46" fmla="*/ 13696 h 390690"/>
                  <a:gd name="connsiteX47" fmla="*/ 37342 w 222029"/>
                  <a:gd name="connsiteY47" fmla="*/ 16529 h 390690"/>
                  <a:gd name="connsiteX48" fmla="*/ 16111 w 222029"/>
                  <a:gd name="connsiteY48" fmla="*/ 37622 h 390690"/>
                  <a:gd name="connsiteX49" fmla="*/ 14213 w 222029"/>
                  <a:gd name="connsiteY49" fmla="*/ 64547 h 390690"/>
                  <a:gd name="connsiteX50" fmla="*/ 22409 w 222029"/>
                  <a:gd name="connsiteY50" fmla="*/ 175791 h 390690"/>
                  <a:gd name="connsiteX51" fmla="*/ 31154 w 222029"/>
                  <a:gd name="connsiteY51" fmla="*/ 189157 h 390690"/>
                  <a:gd name="connsiteX52" fmla="*/ 44603 w 222029"/>
                  <a:gd name="connsiteY52" fmla="*/ 196198 h 390690"/>
                  <a:gd name="connsiteX53" fmla="*/ 50571 w 222029"/>
                  <a:gd name="connsiteY53" fmla="*/ 192045 h 390690"/>
                  <a:gd name="connsiteX54" fmla="*/ 40890 w 222029"/>
                  <a:gd name="connsiteY54" fmla="*/ 70872 h 390690"/>
                  <a:gd name="connsiteX55" fmla="*/ 45746 w 222029"/>
                  <a:gd name="connsiteY55" fmla="*/ 63935 h 390690"/>
                  <a:gd name="connsiteX56" fmla="*/ 47078 w 222029"/>
                  <a:gd name="connsiteY56" fmla="*/ 63969 h 390690"/>
                  <a:gd name="connsiteX57" fmla="*/ 47353 w 222029"/>
                  <a:gd name="connsiteY57" fmla="*/ 63969 h 3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22029" h="390690">
                    <a:moveTo>
                      <a:pt x="111019" y="0"/>
                    </a:moveTo>
                    <a:cubicBezTo>
                      <a:pt x="148954" y="18"/>
                      <a:pt x="168856" y="37"/>
                      <a:pt x="170726" y="55"/>
                    </a:cubicBezTo>
                    <a:cubicBezTo>
                      <a:pt x="195477" y="330"/>
                      <a:pt x="215884" y="16446"/>
                      <a:pt x="221082" y="40455"/>
                    </a:cubicBezTo>
                    <a:cubicBezTo>
                      <a:pt x="222163" y="45460"/>
                      <a:pt x="222319" y="53353"/>
                      <a:pt x="221549" y="64134"/>
                    </a:cubicBezTo>
                    <a:cubicBezTo>
                      <a:pt x="221274" y="67984"/>
                      <a:pt x="218652" y="104369"/>
                      <a:pt x="213684" y="173289"/>
                    </a:cubicBezTo>
                    <a:cubicBezTo>
                      <a:pt x="212657" y="187645"/>
                      <a:pt x="205662" y="197921"/>
                      <a:pt x="192700" y="204118"/>
                    </a:cubicBezTo>
                    <a:cubicBezTo>
                      <a:pt x="185109" y="207767"/>
                      <a:pt x="177262" y="210334"/>
                      <a:pt x="169158" y="211819"/>
                    </a:cubicBezTo>
                    <a:cubicBezTo>
                      <a:pt x="168397" y="211967"/>
                      <a:pt x="167831" y="212612"/>
                      <a:pt x="167783" y="213386"/>
                    </a:cubicBezTo>
                    <a:cubicBezTo>
                      <a:pt x="165088" y="250770"/>
                      <a:pt x="161210" y="302941"/>
                      <a:pt x="156150" y="369899"/>
                    </a:cubicBezTo>
                    <a:cubicBezTo>
                      <a:pt x="155178" y="382862"/>
                      <a:pt x="148358" y="389682"/>
                      <a:pt x="135689" y="390360"/>
                    </a:cubicBezTo>
                    <a:cubicBezTo>
                      <a:pt x="131545" y="390580"/>
                      <a:pt x="123294" y="390690"/>
                      <a:pt x="110937" y="390690"/>
                    </a:cubicBezTo>
                    <a:cubicBezTo>
                      <a:pt x="98561" y="390690"/>
                      <a:pt x="90301" y="390580"/>
                      <a:pt x="86158" y="390360"/>
                    </a:cubicBezTo>
                    <a:cubicBezTo>
                      <a:pt x="73489" y="389664"/>
                      <a:pt x="66677" y="382834"/>
                      <a:pt x="65724" y="369872"/>
                    </a:cubicBezTo>
                    <a:cubicBezTo>
                      <a:pt x="60700" y="302914"/>
                      <a:pt x="56850" y="250743"/>
                      <a:pt x="54173" y="213359"/>
                    </a:cubicBezTo>
                    <a:cubicBezTo>
                      <a:pt x="54125" y="212584"/>
                      <a:pt x="53560" y="211940"/>
                      <a:pt x="52798" y="211791"/>
                    </a:cubicBezTo>
                    <a:cubicBezTo>
                      <a:pt x="44694" y="210306"/>
                      <a:pt x="36847" y="207730"/>
                      <a:pt x="29257" y="204063"/>
                    </a:cubicBezTo>
                    <a:cubicBezTo>
                      <a:pt x="16294" y="197866"/>
                      <a:pt x="9300" y="187590"/>
                      <a:pt x="8273" y="173234"/>
                    </a:cubicBezTo>
                    <a:cubicBezTo>
                      <a:pt x="3341" y="104314"/>
                      <a:pt x="737" y="67929"/>
                      <a:pt x="462" y="64079"/>
                    </a:cubicBezTo>
                    <a:cubicBezTo>
                      <a:pt x="-289" y="53298"/>
                      <a:pt x="-124" y="45405"/>
                      <a:pt x="957" y="40400"/>
                    </a:cubicBezTo>
                    <a:cubicBezTo>
                      <a:pt x="6155" y="16391"/>
                      <a:pt x="26589" y="275"/>
                      <a:pt x="51313" y="28"/>
                    </a:cubicBezTo>
                    <a:cubicBezTo>
                      <a:pt x="53202" y="9"/>
                      <a:pt x="73104" y="0"/>
                      <a:pt x="111019" y="0"/>
                    </a:cubicBezTo>
                    <a:close/>
                    <a:moveTo>
                      <a:pt x="47353" y="63969"/>
                    </a:moveTo>
                    <a:cubicBezTo>
                      <a:pt x="51790" y="63676"/>
                      <a:pt x="54192" y="65766"/>
                      <a:pt x="54558" y="70240"/>
                    </a:cubicBezTo>
                    <a:cubicBezTo>
                      <a:pt x="56062" y="88684"/>
                      <a:pt x="59490" y="131385"/>
                      <a:pt x="64844" y="198343"/>
                    </a:cubicBezTo>
                    <a:cubicBezTo>
                      <a:pt x="64936" y="199351"/>
                      <a:pt x="65183" y="200360"/>
                      <a:pt x="65587" y="201368"/>
                    </a:cubicBezTo>
                    <a:cubicBezTo>
                      <a:pt x="66604" y="203816"/>
                      <a:pt x="67457" y="206016"/>
                      <a:pt x="67649" y="208766"/>
                    </a:cubicBezTo>
                    <a:cubicBezTo>
                      <a:pt x="73810" y="293765"/>
                      <a:pt x="77724" y="347430"/>
                      <a:pt x="79392" y="369761"/>
                    </a:cubicBezTo>
                    <a:cubicBezTo>
                      <a:pt x="79741" y="374473"/>
                      <a:pt x="82280" y="376829"/>
                      <a:pt x="87010" y="376829"/>
                    </a:cubicBezTo>
                    <a:lnTo>
                      <a:pt x="135579" y="376829"/>
                    </a:lnTo>
                    <a:cubicBezTo>
                      <a:pt x="139759" y="376829"/>
                      <a:pt x="142023" y="374749"/>
                      <a:pt x="142372" y="370587"/>
                    </a:cubicBezTo>
                    <a:cubicBezTo>
                      <a:pt x="143013" y="362996"/>
                      <a:pt x="146974" y="308983"/>
                      <a:pt x="154252" y="208546"/>
                    </a:cubicBezTo>
                    <a:cubicBezTo>
                      <a:pt x="154445" y="205851"/>
                      <a:pt x="155270" y="203018"/>
                      <a:pt x="156370" y="200405"/>
                    </a:cubicBezTo>
                    <a:cubicBezTo>
                      <a:pt x="156737" y="199544"/>
                      <a:pt x="157012" y="197463"/>
                      <a:pt x="157195" y="194163"/>
                    </a:cubicBezTo>
                    <a:cubicBezTo>
                      <a:pt x="159138" y="160372"/>
                      <a:pt x="161137" y="126591"/>
                      <a:pt x="163190" y="92819"/>
                    </a:cubicBezTo>
                    <a:cubicBezTo>
                      <a:pt x="163887" y="81176"/>
                      <a:pt x="164666" y="72990"/>
                      <a:pt x="165528" y="68259"/>
                    </a:cubicBezTo>
                    <a:cubicBezTo>
                      <a:pt x="166316" y="64079"/>
                      <a:pt x="168727" y="62667"/>
                      <a:pt x="172761" y="64024"/>
                    </a:cubicBezTo>
                    <a:lnTo>
                      <a:pt x="174081" y="64464"/>
                    </a:lnTo>
                    <a:cubicBezTo>
                      <a:pt x="176737" y="65355"/>
                      <a:pt x="178463" y="67927"/>
                      <a:pt x="178289" y="70735"/>
                    </a:cubicBezTo>
                    <a:lnTo>
                      <a:pt x="171001" y="191632"/>
                    </a:lnTo>
                    <a:cubicBezTo>
                      <a:pt x="170689" y="197023"/>
                      <a:pt x="172935" y="198508"/>
                      <a:pt x="177739" y="196088"/>
                    </a:cubicBezTo>
                    <a:lnTo>
                      <a:pt x="190500" y="189652"/>
                    </a:lnTo>
                    <a:cubicBezTo>
                      <a:pt x="195638" y="187075"/>
                      <a:pt x="199062" y="181834"/>
                      <a:pt x="199520" y="175846"/>
                    </a:cubicBezTo>
                    <a:cubicBezTo>
                      <a:pt x="202380" y="137857"/>
                      <a:pt x="205112" y="100867"/>
                      <a:pt x="207716" y="64877"/>
                    </a:cubicBezTo>
                    <a:cubicBezTo>
                      <a:pt x="208596" y="52629"/>
                      <a:pt x="208110" y="43865"/>
                      <a:pt x="206258" y="38585"/>
                    </a:cubicBezTo>
                    <a:cubicBezTo>
                      <a:pt x="202830" y="28849"/>
                      <a:pt x="196678" y="21754"/>
                      <a:pt x="187804" y="17299"/>
                    </a:cubicBezTo>
                    <a:cubicBezTo>
                      <a:pt x="182726" y="14750"/>
                      <a:pt x="171679" y="13513"/>
                      <a:pt x="154665" y="13586"/>
                    </a:cubicBezTo>
                    <a:cubicBezTo>
                      <a:pt x="124853" y="13714"/>
                      <a:pt x="95032" y="13751"/>
                      <a:pt x="65202" y="13696"/>
                    </a:cubicBezTo>
                    <a:cubicBezTo>
                      <a:pt x="51927" y="13659"/>
                      <a:pt x="42641" y="14603"/>
                      <a:pt x="37342" y="16529"/>
                    </a:cubicBezTo>
                    <a:cubicBezTo>
                      <a:pt x="27332" y="20159"/>
                      <a:pt x="20254" y="27190"/>
                      <a:pt x="16111" y="37622"/>
                    </a:cubicBezTo>
                    <a:cubicBezTo>
                      <a:pt x="13526" y="44131"/>
                      <a:pt x="12893" y="53106"/>
                      <a:pt x="14213" y="64547"/>
                    </a:cubicBezTo>
                    <a:cubicBezTo>
                      <a:pt x="14213" y="64602"/>
                      <a:pt x="16945" y="101683"/>
                      <a:pt x="22409" y="175791"/>
                    </a:cubicBezTo>
                    <a:cubicBezTo>
                      <a:pt x="22835" y="181458"/>
                      <a:pt x="26138" y="186506"/>
                      <a:pt x="31154" y="189157"/>
                    </a:cubicBezTo>
                    <a:lnTo>
                      <a:pt x="44603" y="196198"/>
                    </a:lnTo>
                    <a:cubicBezTo>
                      <a:pt x="48985" y="198508"/>
                      <a:pt x="50974" y="197124"/>
                      <a:pt x="50571" y="192045"/>
                    </a:cubicBezTo>
                    <a:lnTo>
                      <a:pt x="40890" y="70872"/>
                    </a:lnTo>
                    <a:cubicBezTo>
                      <a:pt x="40608" y="67397"/>
                      <a:pt x="42782" y="64291"/>
                      <a:pt x="45746" y="63935"/>
                    </a:cubicBezTo>
                    <a:cubicBezTo>
                      <a:pt x="46190" y="63882"/>
                      <a:pt x="46637" y="63893"/>
                      <a:pt x="47078" y="63969"/>
                    </a:cubicBezTo>
                    <a:lnTo>
                      <a:pt x="47353" y="63969"/>
                    </a:lnTo>
                    <a:close/>
                  </a:path>
                </a:pathLst>
              </a:custGeom>
              <a:grpFill/>
              <a:ln w="2714" cap="flat">
                <a:solidFill>
                  <a:schemeClr val="bg1"/>
                </a:solidFill>
                <a:prstDash val="solid"/>
                <a:miter/>
              </a:ln>
            </p:spPr>
            <p:txBody>
              <a:bodyPr rtlCol="0" anchor="ctr"/>
              <a:lstStyle/>
              <a:p>
                <a:endParaRPr lang="en-US"/>
              </a:p>
            </p:txBody>
          </p:sp>
        </p:grpSp>
      </p:grpSp>
      <p:grpSp>
        <p:nvGrpSpPr>
          <p:cNvPr id="29" name="Group 28">
            <a:extLst>
              <a:ext uri="{FF2B5EF4-FFF2-40B4-BE49-F238E27FC236}">
                <a16:creationId xmlns:a16="http://schemas.microsoft.com/office/drawing/2014/main" id="{7495C3E3-0C34-0B65-C151-E75535EDC14A}"/>
              </a:ext>
            </a:extLst>
          </p:cNvPr>
          <p:cNvGrpSpPr/>
          <p:nvPr/>
        </p:nvGrpSpPr>
        <p:grpSpPr>
          <a:xfrm>
            <a:off x="4269046" y="3291210"/>
            <a:ext cx="971141" cy="971140"/>
            <a:chOff x="4269046" y="3291210"/>
            <a:chExt cx="971141" cy="971140"/>
          </a:xfrm>
        </p:grpSpPr>
        <p:sp>
          <p:nvSpPr>
            <p:cNvPr id="58" name="Oval 57"/>
            <p:cNvSpPr>
              <a:spLocks noChangeAspect="1"/>
            </p:cNvSpPr>
            <p:nvPr/>
          </p:nvSpPr>
          <p:spPr>
            <a:xfrm>
              <a:off x="4269046" y="3291210"/>
              <a:ext cx="971141" cy="971140"/>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grpSp>
          <p:nvGrpSpPr>
            <p:cNvPr id="70" name="Meeting9" descr="{&quot;Key&quot;:&quot;POWER_USER_SHAPE_ICON&quot;,&quot;Value&quot;:&quot;POWER_USER_SHAPE_ICON_STYLE_1&quot;}">
              <a:extLst>
                <a:ext uri="{FF2B5EF4-FFF2-40B4-BE49-F238E27FC236}">
                  <a16:creationId xmlns:a16="http://schemas.microsoft.com/office/drawing/2014/main" id="{3D49B2AF-1B59-E64B-ED8E-AD23365EEE54}"/>
                </a:ext>
              </a:extLst>
            </p:cNvPr>
            <p:cNvGrpSpPr>
              <a:grpSpLocks noChangeAspect="1"/>
            </p:cNvGrpSpPr>
            <p:nvPr/>
          </p:nvGrpSpPr>
          <p:grpSpPr>
            <a:xfrm>
              <a:off x="4540868" y="3577261"/>
              <a:ext cx="428990" cy="365760"/>
              <a:chOff x="6714785" y="-1689100"/>
              <a:chExt cx="872207" cy="743649"/>
            </a:xfrm>
            <a:solidFill>
              <a:schemeClr val="bg1"/>
            </a:solidFill>
          </p:grpSpPr>
          <p:sp>
            <p:nvSpPr>
              <p:cNvPr id="71" name="Free-form: Shape 2363">
                <a:extLst>
                  <a:ext uri="{FF2B5EF4-FFF2-40B4-BE49-F238E27FC236}">
                    <a16:creationId xmlns:a16="http://schemas.microsoft.com/office/drawing/2014/main" id="{D34229EA-6D1D-E603-33DE-47CE821A6051}"/>
                  </a:ext>
                </a:extLst>
              </p:cNvPr>
              <p:cNvSpPr/>
              <p:nvPr/>
            </p:nvSpPr>
            <p:spPr>
              <a:xfrm>
                <a:off x="7072962" y="-1689100"/>
                <a:ext cx="163340" cy="167538"/>
              </a:xfrm>
              <a:custGeom>
                <a:avLst/>
                <a:gdLst>
                  <a:gd name="connsiteX0" fmla="*/ 86163 w 163340"/>
                  <a:gd name="connsiteY0" fmla="*/ 0 h 167538"/>
                  <a:gd name="connsiteX1" fmla="*/ 147106 w 163340"/>
                  <a:gd name="connsiteY1" fmla="*/ 33696 h 167538"/>
                  <a:gd name="connsiteX2" fmla="*/ 114044 w 163340"/>
                  <a:gd name="connsiteY2" fmla="*/ 160464 h 167538"/>
                  <a:gd name="connsiteX3" fmla="*/ 50343 w 163340"/>
                  <a:gd name="connsiteY3" fmla="*/ 160948 h 167538"/>
                  <a:gd name="connsiteX4" fmla="*/ 16126 w 163340"/>
                  <a:gd name="connsiteY4" fmla="*/ 33807 h 167538"/>
                  <a:gd name="connsiteX5" fmla="*/ 76733 w 163340"/>
                  <a:gd name="connsiteY5" fmla="*/ 0 h 167538"/>
                  <a:gd name="connsiteX6" fmla="*/ 86163 w 163340"/>
                  <a:gd name="connsiteY6" fmla="*/ 0 h 167538"/>
                  <a:gd name="connsiteX7" fmla="*/ 81552 w 163340"/>
                  <a:gd name="connsiteY7" fmla="*/ 141491 h 167538"/>
                  <a:gd name="connsiteX8" fmla="*/ 137377 w 163340"/>
                  <a:gd name="connsiteY8" fmla="*/ 83964 h 167538"/>
                  <a:gd name="connsiteX9" fmla="*/ 81754 w 163340"/>
                  <a:gd name="connsiteY9" fmla="*/ 26241 h 167538"/>
                  <a:gd name="connsiteX10" fmla="*/ 25929 w 163340"/>
                  <a:gd name="connsiteY10" fmla="*/ 83769 h 167538"/>
                  <a:gd name="connsiteX11" fmla="*/ 81552 w 163340"/>
                  <a:gd name="connsiteY11" fmla="*/ 141491 h 16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340" h="167538">
                    <a:moveTo>
                      <a:pt x="86163" y="0"/>
                    </a:moveTo>
                    <a:cubicBezTo>
                      <a:pt x="112702" y="2883"/>
                      <a:pt x="133016" y="14114"/>
                      <a:pt x="147106" y="33696"/>
                    </a:cubicBezTo>
                    <a:cubicBezTo>
                      <a:pt x="178304" y="77119"/>
                      <a:pt x="163059" y="138919"/>
                      <a:pt x="114044" y="160464"/>
                    </a:cubicBezTo>
                    <a:cubicBezTo>
                      <a:pt x="92995" y="169733"/>
                      <a:pt x="71764" y="169894"/>
                      <a:pt x="50343" y="160948"/>
                    </a:cubicBezTo>
                    <a:cubicBezTo>
                      <a:pt x="694" y="140224"/>
                      <a:pt x="-15222" y="77530"/>
                      <a:pt x="16126" y="33807"/>
                    </a:cubicBezTo>
                    <a:cubicBezTo>
                      <a:pt x="30092" y="14301"/>
                      <a:pt x="50295" y="3032"/>
                      <a:pt x="76733" y="0"/>
                    </a:cubicBezTo>
                    <a:lnTo>
                      <a:pt x="86163" y="0"/>
                    </a:lnTo>
                    <a:close/>
                    <a:moveTo>
                      <a:pt x="81552" y="141491"/>
                    </a:moveTo>
                    <a:cubicBezTo>
                      <a:pt x="112329" y="141545"/>
                      <a:pt x="137321" y="115789"/>
                      <a:pt x="137377" y="83964"/>
                    </a:cubicBezTo>
                    <a:cubicBezTo>
                      <a:pt x="137433" y="52138"/>
                      <a:pt x="112531" y="26295"/>
                      <a:pt x="81754" y="26241"/>
                    </a:cubicBezTo>
                    <a:cubicBezTo>
                      <a:pt x="50977" y="26187"/>
                      <a:pt x="25985" y="51943"/>
                      <a:pt x="25929" y="83769"/>
                    </a:cubicBezTo>
                    <a:cubicBezTo>
                      <a:pt x="25873" y="115594"/>
                      <a:pt x="50775" y="141438"/>
                      <a:pt x="81552" y="141491"/>
                    </a:cubicBezTo>
                    <a:close/>
                  </a:path>
                </a:pathLst>
              </a:custGeom>
              <a:grpFill/>
              <a:ln w="3704" cap="flat">
                <a:solidFill>
                  <a:schemeClr val="bg1"/>
                </a:solidFill>
                <a:prstDash val="solid"/>
                <a:miter/>
              </a:ln>
            </p:spPr>
            <p:txBody>
              <a:bodyPr rtlCol="0" anchor="ctr"/>
              <a:lstStyle/>
              <a:p>
                <a:endParaRPr lang="en-US"/>
              </a:p>
            </p:txBody>
          </p:sp>
          <p:sp>
            <p:nvSpPr>
              <p:cNvPr id="72" name="Free-form: Shape 2364">
                <a:extLst>
                  <a:ext uri="{FF2B5EF4-FFF2-40B4-BE49-F238E27FC236}">
                    <a16:creationId xmlns:a16="http://schemas.microsoft.com/office/drawing/2014/main" id="{09FEA6D4-F44D-2F65-EF67-9542DE5C889C}"/>
                  </a:ext>
                </a:extLst>
              </p:cNvPr>
              <p:cNvSpPr/>
              <p:nvPr/>
            </p:nvSpPr>
            <p:spPr>
              <a:xfrm>
                <a:off x="6808230" y="-1577017"/>
                <a:ext cx="178392" cy="178392"/>
              </a:xfrm>
              <a:custGeom>
                <a:avLst/>
                <a:gdLst>
                  <a:gd name="connsiteX0" fmla="*/ 178392 w 178392"/>
                  <a:gd name="connsiteY0" fmla="*/ 89196 h 178392"/>
                  <a:gd name="connsiteX1" fmla="*/ 89196 w 178392"/>
                  <a:gd name="connsiteY1" fmla="*/ 178392 h 178392"/>
                  <a:gd name="connsiteX2" fmla="*/ 0 w 178392"/>
                  <a:gd name="connsiteY2" fmla="*/ 89196 h 178392"/>
                  <a:gd name="connsiteX3" fmla="*/ 89196 w 178392"/>
                  <a:gd name="connsiteY3" fmla="*/ 0 h 178392"/>
                  <a:gd name="connsiteX4" fmla="*/ 178392 w 178392"/>
                  <a:gd name="connsiteY4" fmla="*/ 89196 h 178392"/>
                  <a:gd name="connsiteX5" fmla="*/ 152338 w 178392"/>
                  <a:gd name="connsiteY5" fmla="*/ 89196 h 178392"/>
                  <a:gd name="connsiteX6" fmla="*/ 89196 w 178392"/>
                  <a:gd name="connsiteY6" fmla="*/ 26054 h 178392"/>
                  <a:gd name="connsiteX7" fmla="*/ 26054 w 178392"/>
                  <a:gd name="connsiteY7" fmla="*/ 89196 h 178392"/>
                  <a:gd name="connsiteX8" fmla="*/ 89196 w 178392"/>
                  <a:gd name="connsiteY8" fmla="*/ 152338 h 178392"/>
                  <a:gd name="connsiteX9" fmla="*/ 152338 w 178392"/>
                  <a:gd name="connsiteY9" fmla="*/ 89196 h 17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392" h="178392">
                    <a:moveTo>
                      <a:pt x="178392" y="89196"/>
                    </a:moveTo>
                    <a:cubicBezTo>
                      <a:pt x="178392" y="138458"/>
                      <a:pt x="138458" y="178392"/>
                      <a:pt x="89196" y="178392"/>
                    </a:cubicBezTo>
                    <a:cubicBezTo>
                      <a:pt x="39934" y="178392"/>
                      <a:pt x="0" y="138458"/>
                      <a:pt x="0" y="89196"/>
                    </a:cubicBezTo>
                    <a:cubicBezTo>
                      <a:pt x="0" y="39934"/>
                      <a:pt x="39934" y="0"/>
                      <a:pt x="89196" y="0"/>
                    </a:cubicBezTo>
                    <a:cubicBezTo>
                      <a:pt x="138458" y="0"/>
                      <a:pt x="178392" y="39934"/>
                      <a:pt x="178392" y="89196"/>
                    </a:cubicBezTo>
                    <a:close/>
                    <a:moveTo>
                      <a:pt x="152338" y="89196"/>
                    </a:moveTo>
                    <a:cubicBezTo>
                      <a:pt x="152338" y="54324"/>
                      <a:pt x="124068" y="26054"/>
                      <a:pt x="89196" y="26054"/>
                    </a:cubicBezTo>
                    <a:cubicBezTo>
                      <a:pt x="54324" y="26054"/>
                      <a:pt x="26054" y="54324"/>
                      <a:pt x="26054" y="89196"/>
                    </a:cubicBezTo>
                    <a:cubicBezTo>
                      <a:pt x="26054" y="124068"/>
                      <a:pt x="54324" y="152338"/>
                      <a:pt x="89196" y="152338"/>
                    </a:cubicBezTo>
                    <a:cubicBezTo>
                      <a:pt x="124068" y="152338"/>
                      <a:pt x="152338" y="124068"/>
                      <a:pt x="152338" y="89196"/>
                    </a:cubicBezTo>
                    <a:close/>
                  </a:path>
                </a:pathLst>
              </a:custGeom>
              <a:grpFill/>
              <a:ln w="3704" cap="flat">
                <a:solidFill>
                  <a:schemeClr val="bg1"/>
                </a:solidFill>
                <a:prstDash val="solid"/>
                <a:miter/>
              </a:ln>
            </p:spPr>
            <p:txBody>
              <a:bodyPr rtlCol="0" anchor="ctr"/>
              <a:lstStyle/>
              <a:p>
                <a:endParaRPr lang="en-US"/>
              </a:p>
            </p:txBody>
          </p:sp>
          <p:sp>
            <p:nvSpPr>
              <p:cNvPr id="73" name="Free-form: Shape 2365">
                <a:extLst>
                  <a:ext uri="{FF2B5EF4-FFF2-40B4-BE49-F238E27FC236}">
                    <a16:creationId xmlns:a16="http://schemas.microsoft.com/office/drawing/2014/main" id="{38416A3A-3EC8-B90D-3BFA-14436621107D}"/>
                  </a:ext>
                </a:extLst>
              </p:cNvPr>
              <p:cNvSpPr/>
              <p:nvPr/>
            </p:nvSpPr>
            <p:spPr>
              <a:xfrm>
                <a:off x="7318844" y="-1577017"/>
                <a:ext cx="174739" cy="178392"/>
              </a:xfrm>
              <a:custGeom>
                <a:avLst/>
                <a:gdLst>
                  <a:gd name="connsiteX0" fmla="*/ 87370 w 174739"/>
                  <a:gd name="connsiteY0" fmla="*/ 178392 h 178392"/>
                  <a:gd name="connsiteX1" fmla="*/ 0 w 174739"/>
                  <a:gd name="connsiteY1" fmla="*/ 89196 h 178392"/>
                  <a:gd name="connsiteX2" fmla="*/ 87370 w 174739"/>
                  <a:gd name="connsiteY2" fmla="*/ 0 h 178392"/>
                  <a:gd name="connsiteX3" fmla="*/ 174740 w 174739"/>
                  <a:gd name="connsiteY3" fmla="*/ 89196 h 178392"/>
                  <a:gd name="connsiteX4" fmla="*/ 87370 w 174739"/>
                  <a:gd name="connsiteY4" fmla="*/ 178392 h 178392"/>
                  <a:gd name="connsiteX5" fmla="*/ 86449 w 174739"/>
                  <a:gd name="connsiteY5" fmla="*/ 152369 h 178392"/>
                  <a:gd name="connsiteX6" fmla="*/ 148603 w 174739"/>
                  <a:gd name="connsiteY6" fmla="*/ 90052 h 178392"/>
                  <a:gd name="connsiteX7" fmla="*/ 88216 w 174739"/>
                  <a:gd name="connsiteY7" fmla="*/ 26023 h 178392"/>
                  <a:gd name="connsiteX8" fmla="*/ 26062 w 174739"/>
                  <a:gd name="connsiteY8" fmla="*/ 88341 h 178392"/>
                  <a:gd name="connsiteX9" fmla="*/ 86449 w 174739"/>
                  <a:gd name="connsiteY9" fmla="*/ 152369 h 17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739" h="178392">
                    <a:moveTo>
                      <a:pt x="87370" y="178392"/>
                    </a:moveTo>
                    <a:cubicBezTo>
                      <a:pt x="39115" y="178392"/>
                      <a:pt x="0" y="138458"/>
                      <a:pt x="0" y="89196"/>
                    </a:cubicBezTo>
                    <a:cubicBezTo>
                      <a:pt x="0" y="39934"/>
                      <a:pt x="39115" y="0"/>
                      <a:pt x="87370" y="0"/>
                    </a:cubicBezTo>
                    <a:cubicBezTo>
                      <a:pt x="135624" y="0"/>
                      <a:pt x="174740" y="39934"/>
                      <a:pt x="174740" y="89196"/>
                    </a:cubicBezTo>
                    <a:cubicBezTo>
                      <a:pt x="174740" y="138458"/>
                      <a:pt x="135624" y="178392"/>
                      <a:pt x="87370" y="178392"/>
                    </a:cubicBezTo>
                    <a:close/>
                    <a:moveTo>
                      <a:pt x="86449" y="152369"/>
                    </a:moveTo>
                    <a:cubicBezTo>
                      <a:pt x="120290" y="152842"/>
                      <a:pt x="148119" y="124941"/>
                      <a:pt x="148603" y="90052"/>
                    </a:cubicBezTo>
                    <a:cubicBezTo>
                      <a:pt x="149092" y="55163"/>
                      <a:pt x="122053" y="26496"/>
                      <a:pt x="88216" y="26023"/>
                    </a:cubicBezTo>
                    <a:cubicBezTo>
                      <a:pt x="54375" y="25551"/>
                      <a:pt x="26546" y="53451"/>
                      <a:pt x="26062" y="88341"/>
                    </a:cubicBezTo>
                    <a:cubicBezTo>
                      <a:pt x="25574" y="123230"/>
                      <a:pt x="52612" y="151896"/>
                      <a:pt x="86449" y="152369"/>
                    </a:cubicBezTo>
                    <a:close/>
                  </a:path>
                </a:pathLst>
              </a:custGeom>
              <a:grpFill/>
              <a:ln w="3704" cap="flat">
                <a:solidFill>
                  <a:schemeClr val="bg1"/>
                </a:solidFill>
                <a:prstDash val="solid"/>
                <a:miter/>
              </a:ln>
            </p:spPr>
            <p:txBody>
              <a:bodyPr rtlCol="0" anchor="ctr"/>
              <a:lstStyle/>
              <a:p>
                <a:endParaRPr lang="en-US"/>
              </a:p>
            </p:txBody>
          </p:sp>
          <p:sp>
            <p:nvSpPr>
              <p:cNvPr id="74" name="Free-form: Shape 2366">
                <a:extLst>
                  <a:ext uri="{FF2B5EF4-FFF2-40B4-BE49-F238E27FC236}">
                    <a16:creationId xmlns:a16="http://schemas.microsoft.com/office/drawing/2014/main" id="{E06A6720-05FD-0E22-18A9-709F70FE60E3}"/>
                  </a:ext>
                </a:extLst>
              </p:cNvPr>
              <p:cNvSpPr/>
              <p:nvPr/>
            </p:nvSpPr>
            <p:spPr>
              <a:xfrm>
                <a:off x="6714785" y="-1513664"/>
                <a:ext cx="872207" cy="447036"/>
              </a:xfrm>
              <a:custGeom>
                <a:avLst/>
                <a:gdLst>
                  <a:gd name="connsiteX0" fmla="*/ 872207 w 872207"/>
                  <a:gd name="connsiteY0" fmla="*/ 347329 h 447036"/>
                  <a:gd name="connsiteX1" fmla="*/ 872207 w 872207"/>
                  <a:gd name="connsiteY1" fmla="*/ 354672 h 447036"/>
                  <a:gd name="connsiteX2" fmla="*/ 858006 w 872207"/>
                  <a:gd name="connsiteY2" fmla="*/ 364699 h 447036"/>
                  <a:gd name="connsiteX3" fmla="*/ 845743 w 872207"/>
                  <a:gd name="connsiteY3" fmla="*/ 350274 h 447036"/>
                  <a:gd name="connsiteX4" fmla="*/ 829976 w 872207"/>
                  <a:gd name="connsiteY4" fmla="*/ 224698 h 447036"/>
                  <a:gd name="connsiteX5" fmla="*/ 824385 w 872207"/>
                  <a:gd name="connsiteY5" fmla="*/ 195364 h 447036"/>
                  <a:gd name="connsiteX6" fmla="*/ 811823 w 872207"/>
                  <a:gd name="connsiteY6" fmla="*/ 168042 h 447036"/>
                  <a:gd name="connsiteX7" fmla="*/ 759230 w 872207"/>
                  <a:gd name="connsiteY7" fmla="*/ 141578 h 447036"/>
                  <a:gd name="connsiteX8" fmla="*/ 724603 w 872207"/>
                  <a:gd name="connsiteY8" fmla="*/ 151083 h 447036"/>
                  <a:gd name="connsiteX9" fmla="*/ 699778 w 872207"/>
                  <a:gd name="connsiteY9" fmla="*/ 179597 h 447036"/>
                  <a:gd name="connsiteX10" fmla="*/ 659858 w 872207"/>
                  <a:gd name="connsiteY10" fmla="*/ 268607 h 447036"/>
                  <a:gd name="connsiteX11" fmla="*/ 647297 w 872207"/>
                  <a:gd name="connsiteY11" fmla="*/ 277963 h 447036"/>
                  <a:gd name="connsiteX12" fmla="*/ 570364 w 872207"/>
                  <a:gd name="connsiteY12" fmla="*/ 287766 h 447036"/>
                  <a:gd name="connsiteX13" fmla="*/ 555752 w 872207"/>
                  <a:gd name="connsiteY13" fmla="*/ 306216 h 447036"/>
                  <a:gd name="connsiteX14" fmla="*/ 555827 w 872207"/>
                  <a:gd name="connsiteY14" fmla="*/ 306887 h 447036"/>
                  <a:gd name="connsiteX15" fmla="*/ 573868 w 872207"/>
                  <a:gd name="connsiteY15" fmla="*/ 323250 h 447036"/>
                  <a:gd name="connsiteX16" fmla="*/ 672009 w 872207"/>
                  <a:gd name="connsiteY16" fmla="*/ 323623 h 447036"/>
                  <a:gd name="connsiteX17" fmla="*/ 701568 w 872207"/>
                  <a:gd name="connsiteY17" fmla="*/ 305359 h 447036"/>
                  <a:gd name="connsiteX18" fmla="*/ 738059 w 872207"/>
                  <a:gd name="connsiteY18" fmla="*/ 235433 h 447036"/>
                  <a:gd name="connsiteX19" fmla="*/ 755205 w 872207"/>
                  <a:gd name="connsiteY19" fmla="*/ 229879 h 447036"/>
                  <a:gd name="connsiteX20" fmla="*/ 755689 w 872207"/>
                  <a:gd name="connsiteY20" fmla="*/ 230140 h 447036"/>
                  <a:gd name="connsiteX21" fmla="*/ 761057 w 872207"/>
                  <a:gd name="connsiteY21" fmla="*/ 247435 h 447036"/>
                  <a:gd name="connsiteX22" fmla="*/ 726765 w 872207"/>
                  <a:gd name="connsiteY22" fmla="*/ 313298 h 447036"/>
                  <a:gd name="connsiteX23" fmla="*/ 726690 w 872207"/>
                  <a:gd name="connsiteY23" fmla="*/ 318703 h 447036"/>
                  <a:gd name="connsiteX24" fmla="*/ 781259 w 872207"/>
                  <a:gd name="connsiteY24" fmla="*/ 428139 h 447036"/>
                  <a:gd name="connsiteX25" fmla="*/ 775396 w 872207"/>
                  <a:gd name="connsiteY25" fmla="*/ 445672 h 447036"/>
                  <a:gd name="connsiteX26" fmla="*/ 769592 w 872207"/>
                  <a:gd name="connsiteY26" fmla="*/ 447037 h 447036"/>
                  <a:gd name="connsiteX27" fmla="*/ 633617 w 872207"/>
                  <a:gd name="connsiteY27" fmla="*/ 447037 h 447036"/>
                  <a:gd name="connsiteX28" fmla="*/ 631754 w 872207"/>
                  <a:gd name="connsiteY28" fmla="*/ 445136 h 447036"/>
                  <a:gd name="connsiteX29" fmla="*/ 631754 w 872207"/>
                  <a:gd name="connsiteY29" fmla="*/ 422846 h 447036"/>
                  <a:gd name="connsiteX30" fmla="*/ 633655 w 872207"/>
                  <a:gd name="connsiteY30" fmla="*/ 420945 h 447036"/>
                  <a:gd name="connsiteX31" fmla="*/ 746296 w 872207"/>
                  <a:gd name="connsiteY31" fmla="*/ 420945 h 447036"/>
                  <a:gd name="connsiteX32" fmla="*/ 747601 w 872207"/>
                  <a:gd name="connsiteY32" fmla="*/ 418858 h 447036"/>
                  <a:gd name="connsiteX33" fmla="*/ 708761 w 872207"/>
                  <a:gd name="connsiteY33" fmla="*/ 340955 h 447036"/>
                  <a:gd name="connsiteX34" fmla="*/ 705556 w 872207"/>
                  <a:gd name="connsiteY34" fmla="*/ 340098 h 447036"/>
                  <a:gd name="connsiteX35" fmla="*/ 678756 w 872207"/>
                  <a:gd name="connsiteY35" fmla="*/ 349528 h 447036"/>
                  <a:gd name="connsiteX36" fmla="*/ 598878 w 872207"/>
                  <a:gd name="connsiteY36" fmla="*/ 349677 h 447036"/>
                  <a:gd name="connsiteX37" fmla="*/ 555529 w 872207"/>
                  <a:gd name="connsiteY37" fmla="*/ 345316 h 447036"/>
                  <a:gd name="connsiteX38" fmla="*/ 529922 w 872207"/>
                  <a:gd name="connsiteY38" fmla="*/ 303421 h 447036"/>
                  <a:gd name="connsiteX39" fmla="*/ 533649 w 872207"/>
                  <a:gd name="connsiteY39" fmla="*/ 284784 h 447036"/>
                  <a:gd name="connsiteX40" fmla="*/ 545912 w 872207"/>
                  <a:gd name="connsiteY40" fmla="*/ 269539 h 447036"/>
                  <a:gd name="connsiteX41" fmla="*/ 571594 w 872207"/>
                  <a:gd name="connsiteY41" fmla="*/ 261339 h 447036"/>
                  <a:gd name="connsiteX42" fmla="*/ 635742 w 872207"/>
                  <a:gd name="connsiteY42" fmla="*/ 253138 h 447036"/>
                  <a:gd name="connsiteX43" fmla="*/ 638090 w 872207"/>
                  <a:gd name="connsiteY43" fmla="*/ 251461 h 447036"/>
                  <a:gd name="connsiteX44" fmla="*/ 650726 w 872207"/>
                  <a:gd name="connsiteY44" fmla="*/ 226338 h 447036"/>
                  <a:gd name="connsiteX45" fmla="*/ 650763 w 872207"/>
                  <a:gd name="connsiteY45" fmla="*/ 221642 h 447036"/>
                  <a:gd name="connsiteX46" fmla="*/ 626535 w 872207"/>
                  <a:gd name="connsiteY46" fmla="*/ 173074 h 447036"/>
                  <a:gd name="connsiteX47" fmla="*/ 623516 w 872207"/>
                  <a:gd name="connsiteY47" fmla="*/ 171210 h 447036"/>
                  <a:gd name="connsiteX48" fmla="*/ 537600 w 872207"/>
                  <a:gd name="connsiteY48" fmla="*/ 171210 h 447036"/>
                  <a:gd name="connsiteX49" fmla="*/ 534767 w 872207"/>
                  <a:gd name="connsiteY49" fmla="*/ 168378 h 447036"/>
                  <a:gd name="connsiteX50" fmla="*/ 534767 w 872207"/>
                  <a:gd name="connsiteY50" fmla="*/ 147765 h 447036"/>
                  <a:gd name="connsiteX51" fmla="*/ 537488 w 872207"/>
                  <a:gd name="connsiteY51" fmla="*/ 145082 h 447036"/>
                  <a:gd name="connsiteX52" fmla="*/ 545204 w 872207"/>
                  <a:gd name="connsiteY52" fmla="*/ 145082 h 447036"/>
                  <a:gd name="connsiteX53" fmla="*/ 547329 w 872207"/>
                  <a:gd name="connsiteY53" fmla="*/ 143032 h 447036"/>
                  <a:gd name="connsiteX54" fmla="*/ 545614 w 872207"/>
                  <a:gd name="connsiteY54" fmla="*/ 82163 h 447036"/>
                  <a:gd name="connsiteX55" fmla="*/ 486908 w 872207"/>
                  <a:gd name="connsiteY55" fmla="*/ 26849 h 447036"/>
                  <a:gd name="connsiteX56" fmla="*/ 483665 w 872207"/>
                  <a:gd name="connsiteY56" fmla="*/ 27893 h 447036"/>
                  <a:gd name="connsiteX57" fmla="*/ 450268 w 872207"/>
                  <a:gd name="connsiteY57" fmla="*/ 57153 h 447036"/>
                  <a:gd name="connsiteX58" fmla="*/ 429357 w 872207"/>
                  <a:gd name="connsiteY58" fmla="*/ 57227 h 447036"/>
                  <a:gd name="connsiteX59" fmla="*/ 395326 w 872207"/>
                  <a:gd name="connsiteY59" fmla="*/ 27744 h 447036"/>
                  <a:gd name="connsiteX60" fmla="*/ 392083 w 872207"/>
                  <a:gd name="connsiteY60" fmla="*/ 26737 h 447036"/>
                  <a:gd name="connsiteX61" fmla="*/ 334085 w 872207"/>
                  <a:gd name="connsiteY61" fmla="*/ 82387 h 447036"/>
                  <a:gd name="connsiteX62" fmla="*/ 331998 w 872207"/>
                  <a:gd name="connsiteY62" fmla="*/ 142808 h 447036"/>
                  <a:gd name="connsiteX63" fmla="*/ 333861 w 872207"/>
                  <a:gd name="connsiteY63" fmla="*/ 144821 h 447036"/>
                  <a:gd name="connsiteX64" fmla="*/ 339676 w 872207"/>
                  <a:gd name="connsiteY64" fmla="*/ 145566 h 447036"/>
                  <a:gd name="connsiteX65" fmla="*/ 341093 w 872207"/>
                  <a:gd name="connsiteY65" fmla="*/ 147169 h 447036"/>
                  <a:gd name="connsiteX66" fmla="*/ 341093 w 872207"/>
                  <a:gd name="connsiteY66" fmla="*/ 169347 h 447036"/>
                  <a:gd name="connsiteX67" fmla="*/ 339229 w 872207"/>
                  <a:gd name="connsiteY67" fmla="*/ 171210 h 447036"/>
                  <a:gd name="connsiteX68" fmla="*/ 250778 w 872207"/>
                  <a:gd name="connsiteY68" fmla="*/ 171210 h 447036"/>
                  <a:gd name="connsiteX69" fmla="*/ 247945 w 872207"/>
                  <a:gd name="connsiteY69" fmla="*/ 172962 h 447036"/>
                  <a:gd name="connsiteX70" fmla="*/ 223456 w 872207"/>
                  <a:gd name="connsiteY70" fmla="*/ 221642 h 447036"/>
                  <a:gd name="connsiteX71" fmla="*/ 223456 w 872207"/>
                  <a:gd name="connsiteY71" fmla="*/ 224214 h 447036"/>
                  <a:gd name="connsiteX72" fmla="*/ 237136 w 872207"/>
                  <a:gd name="connsiteY72" fmla="*/ 251685 h 447036"/>
                  <a:gd name="connsiteX73" fmla="*/ 239074 w 872207"/>
                  <a:gd name="connsiteY73" fmla="*/ 253064 h 447036"/>
                  <a:gd name="connsiteX74" fmla="*/ 285629 w 872207"/>
                  <a:gd name="connsiteY74" fmla="*/ 258953 h 447036"/>
                  <a:gd name="connsiteX75" fmla="*/ 287008 w 872207"/>
                  <a:gd name="connsiteY75" fmla="*/ 257462 h 447036"/>
                  <a:gd name="connsiteX76" fmla="*/ 284026 w 872207"/>
                  <a:gd name="connsiteY76" fmla="*/ 242515 h 447036"/>
                  <a:gd name="connsiteX77" fmla="*/ 293419 w 872207"/>
                  <a:gd name="connsiteY77" fmla="*/ 227979 h 447036"/>
                  <a:gd name="connsiteX78" fmla="*/ 293904 w 872207"/>
                  <a:gd name="connsiteY78" fmla="*/ 227904 h 447036"/>
                  <a:gd name="connsiteX79" fmla="*/ 308888 w 872207"/>
                  <a:gd name="connsiteY79" fmla="*/ 237036 h 447036"/>
                  <a:gd name="connsiteX80" fmla="*/ 314740 w 872207"/>
                  <a:gd name="connsiteY80" fmla="*/ 259885 h 447036"/>
                  <a:gd name="connsiteX81" fmla="*/ 317088 w 872207"/>
                  <a:gd name="connsiteY81" fmla="*/ 262643 h 447036"/>
                  <a:gd name="connsiteX82" fmla="*/ 346013 w 872207"/>
                  <a:gd name="connsiteY82" fmla="*/ 308266 h 447036"/>
                  <a:gd name="connsiteX83" fmla="*/ 336247 w 872207"/>
                  <a:gd name="connsiteY83" fmla="*/ 334022 h 447036"/>
                  <a:gd name="connsiteX84" fmla="*/ 310304 w 872207"/>
                  <a:gd name="connsiteY84" fmla="*/ 348037 h 447036"/>
                  <a:gd name="connsiteX85" fmla="*/ 295395 w 872207"/>
                  <a:gd name="connsiteY85" fmla="*/ 349603 h 447036"/>
                  <a:gd name="connsiteX86" fmla="*/ 199378 w 872207"/>
                  <a:gd name="connsiteY86" fmla="*/ 349528 h 447036"/>
                  <a:gd name="connsiteX87" fmla="*/ 170080 w 872207"/>
                  <a:gd name="connsiteY87" fmla="*/ 341179 h 447036"/>
                  <a:gd name="connsiteX88" fmla="*/ 167162 w 872207"/>
                  <a:gd name="connsiteY88" fmla="*/ 341992 h 447036"/>
                  <a:gd name="connsiteX89" fmla="*/ 167098 w 872207"/>
                  <a:gd name="connsiteY89" fmla="*/ 342111 h 447036"/>
                  <a:gd name="connsiteX90" fmla="*/ 128408 w 872207"/>
                  <a:gd name="connsiteY90" fmla="*/ 419044 h 447036"/>
                  <a:gd name="connsiteX91" fmla="*/ 129564 w 872207"/>
                  <a:gd name="connsiteY91" fmla="*/ 420945 h 447036"/>
                  <a:gd name="connsiteX92" fmla="*/ 238552 w 872207"/>
                  <a:gd name="connsiteY92" fmla="*/ 420945 h 447036"/>
                  <a:gd name="connsiteX93" fmla="*/ 240453 w 872207"/>
                  <a:gd name="connsiteY93" fmla="*/ 422846 h 447036"/>
                  <a:gd name="connsiteX94" fmla="*/ 240453 w 872207"/>
                  <a:gd name="connsiteY94" fmla="*/ 445173 h 447036"/>
                  <a:gd name="connsiteX95" fmla="*/ 238590 w 872207"/>
                  <a:gd name="connsiteY95" fmla="*/ 447037 h 447036"/>
                  <a:gd name="connsiteX96" fmla="*/ 106305 w 872207"/>
                  <a:gd name="connsiteY96" fmla="*/ 447037 h 447036"/>
                  <a:gd name="connsiteX97" fmla="*/ 93284 w 872207"/>
                  <a:gd name="connsiteY97" fmla="*/ 434021 h 447036"/>
                  <a:gd name="connsiteX98" fmla="*/ 94675 w 872207"/>
                  <a:gd name="connsiteY98" fmla="*/ 428139 h 447036"/>
                  <a:gd name="connsiteX99" fmla="*/ 149282 w 872207"/>
                  <a:gd name="connsiteY99" fmla="*/ 319597 h 447036"/>
                  <a:gd name="connsiteX100" fmla="*/ 149244 w 872207"/>
                  <a:gd name="connsiteY100" fmla="*/ 317436 h 447036"/>
                  <a:gd name="connsiteX101" fmla="*/ 112157 w 872207"/>
                  <a:gd name="connsiteY101" fmla="*/ 246764 h 447036"/>
                  <a:gd name="connsiteX102" fmla="*/ 117897 w 872207"/>
                  <a:gd name="connsiteY102" fmla="*/ 229917 h 447036"/>
                  <a:gd name="connsiteX103" fmla="*/ 118382 w 872207"/>
                  <a:gd name="connsiteY103" fmla="*/ 229730 h 447036"/>
                  <a:gd name="connsiteX104" fmla="*/ 135565 w 872207"/>
                  <a:gd name="connsiteY104" fmla="*/ 235657 h 447036"/>
                  <a:gd name="connsiteX105" fmla="*/ 174777 w 872207"/>
                  <a:gd name="connsiteY105" fmla="*/ 308676 h 447036"/>
                  <a:gd name="connsiteX106" fmla="*/ 203813 w 872207"/>
                  <a:gd name="connsiteY106" fmla="*/ 323735 h 447036"/>
                  <a:gd name="connsiteX107" fmla="*/ 302551 w 872207"/>
                  <a:gd name="connsiteY107" fmla="*/ 323176 h 447036"/>
                  <a:gd name="connsiteX108" fmla="*/ 320257 w 872207"/>
                  <a:gd name="connsiteY108" fmla="*/ 306850 h 447036"/>
                  <a:gd name="connsiteX109" fmla="*/ 320331 w 872207"/>
                  <a:gd name="connsiteY109" fmla="*/ 305881 h 447036"/>
                  <a:gd name="connsiteX110" fmla="*/ 305347 w 872207"/>
                  <a:gd name="connsiteY110" fmla="*/ 287766 h 447036"/>
                  <a:gd name="connsiteX111" fmla="*/ 226997 w 872207"/>
                  <a:gd name="connsiteY111" fmla="*/ 277814 h 447036"/>
                  <a:gd name="connsiteX112" fmla="*/ 216561 w 872207"/>
                  <a:gd name="connsiteY112" fmla="*/ 270210 h 447036"/>
                  <a:gd name="connsiteX113" fmla="*/ 184766 w 872207"/>
                  <a:gd name="connsiteY113" fmla="*/ 201365 h 447036"/>
                  <a:gd name="connsiteX114" fmla="*/ 158712 w 872207"/>
                  <a:gd name="connsiteY114" fmla="*/ 157978 h 447036"/>
                  <a:gd name="connsiteX115" fmla="*/ 98999 w 872207"/>
                  <a:gd name="connsiteY115" fmla="*/ 143553 h 447036"/>
                  <a:gd name="connsiteX116" fmla="*/ 78014 w 872207"/>
                  <a:gd name="connsiteY116" fmla="*/ 151642 h 447036"/>
                  <a:gd name="connsiteX117" fmla="*/ 43983 w 872207"/>
                  <a:gd name="connsiteY117" fmla="*/ 217206 h 447036"/>
                  <a:gd name="connsiteX118" fmla="*/ 27322 w 872207"/>
                  <a:gd name="connsiteY118" fmla="*/ 344310 h 447036"/>
                  <a:gd name="connsiteX119" fmla="*/ 21992 w 872207"/>
                  <a:gd name="connsiteY119" fmla="*/ 360561 h 447036"/>
                  <a:gd name="connsiteX120" fmla="*/ 0 w 872207"/>
                  <a:gd name="connsiteY120" fmla="*/ 355641 h 447036"/>
                  <a:gd name="connsiteX121" fmla="*/ 0 w 872207"/>
                  <a:gd name="connsiteY121" fmla="*/ 347814 h 447036"/>
                  <a:gd name="connsiteX122" fmla="*/ 18115 w 872207"/>
                  <a:gd name="connsiteY122" fmla="*/ 212659 h 447036"/>
                  <a:gd name="connsiteX123" fmla="*/ 31422 w 872207"/>
                  <a:gd name="connsiteY123" fmla="*/ 168080 h 447036"/>
                  <a:gd name="connsiteX124" fmla="*/ 71752 w 872207"/>
                  <a:gd name="connsiteY124" fmla="*/ 125476 h 447036"/>
                  <a:gd name="connsiteX125" fmla="*/ 126395 w 872207"/>
                  <a:gd name="connsiteY125" fmla="*/ 116232 h 447036"/>
                  <a:gd name="connsiteX126" fmla="*/ 196880 w 872207"/>
                  <a:gd name="connsiteY126" fmla="*/ 166402 h 447036"/>
                  <a:gd name="connsiteX127" fmla="*/ 208211 w 872207"/>
                  <a:gd name="connsiteY127" fmla="*/ 190071 h 447036"/>
                  <a:gd name="connsiteX128" fmla="*/ 209852 w 872207"/>
                  <a:gd name="connsiteY128" fmla="*/ 190146 h 447036"/>
                  <a:gd name="connsiteX129" fmla="*/ 227668 w 872207"/>
                  <a:gd name="connsiteY129" fmla="*/ 155630 h 447036"/>
                  <a:gd name="connsiteX130" fmla="*/ 241348 w 872207"/>
                  <a:gd name="connsiteY130" fmla="*/ 145790 h 447036"/>
                  <a:gd name="connsiteX131" fmla="*/ 303632 w 872207"/>
                  <a:gd name="connsiteY131" fmla="*/ 145044 h 447036"/>
                  <a:gd name="connsiteX132" fmla="*/ 305571 w 872207"/>
                  <a:gd name="connsiteY132" fmla="*/ 143181 h 447036"/>
                  <a:gd name="connsiteX133" fmla="*/ 305608 w 872207"/>
                  <a:gd name="connsiteY133" fmla="*/ 108814 h 447036"/>
                  <a:gd name="connsiteX134" fmla="*/ 313025 w 872207"/>
                  <a:gd name="connsiteY134" fmla="*/ 59277 h 447036"/>
                  <a:gd name="connsiteX135" fmla="*/ 359059 w 872207"/>
                  <a:gd name="connsiteY135" fmla="*/ 8510 h 447036"/>
                  <a:gd name="connsiteX136" fmla="*/ 398681 w 872207"/>
                  <a:gd name="connsiteY136" fmla="*/ 12 h 447036"/>
                  <a:gd name="connsiteX137" fmla="*/ 405949 w 872207"/>
                  <a:gd name="connsiteY137" fmla="*/ 2547 h 447036"/>
                  <a:gd name="connsiteX138" fmla="*/ 438825 w 872207"/>
                  <a:gd name="connsiteY138" fmla="*/ 31024 h 447036"/>
                  <a:gd name="connsiteX139" fmla="*/ 441135 w 872207"/>
                  <a:gd name="connsiteY139" fmla="*/ 30986 h 447036"/>
                  <a:gd name="connsiteX140" fmla="*/ 474197 w 872207"/>
                  <a:gd name="connsiteY140" fmla="*/ 1615 h 447036"/>
                  <a:gd name="connsiteX141" fmla="*/ 480832 w 872207"/>
                  <a:gd name="connsiteY141" fmla="*/ 198 h 447036"/>
                  <a:gd name="connsiteX142" fmla="*/ 524368 w 872207"/>
                  <a:gd name="connsiteY142" fmla="*/ 10337 h 447036"/>
                  <a:gd name="connsiteX143" fmla="*/ 562760 w 872207"/>
                  <a:gd name="connsiteY143" fmla="*/ 49288 h 447036"/>
                  <a:gd name="connsiteX144" fmla="*/ 573458 w 872207"/>
                  <a:gd name="connsiteY144" fmla="*/ 143032 h 447036"/>
                  <a:gd name="connsiteX145" fmla="*/ 575396 w 872207"/>
                  <a:gd name="connsiteY145" fmla="*/ 145044 h 447036"/>
                  <a:gd name="connsiteX146" fmla="*/ 627355 w 872207"/>
                  <a:gd name="connsiteY146" fmla="*/ 144895 h 447036"/>
                  <a:gd name="connsiteX147" fmla="*/ 647111 w 872207"/>
                  <a:gd name="connsiteY147" fmla="*/ 155779 h 447036"/>
                  <a:gd name="connsiteX148" fmla="*/ 664368 w 872207"/>
                  <a:gd name="connsiteY148" fmla="*/ 190444 h 447036"/>
                  <a:gd name="connsiteX149" fmla="*/ 666195 w 872207"/>
                  <a:gd name="connsiteY149" fmla="*/ 190369 h 447036"/>
                  <a:gd name="connsiteX150" fmla="*/ 676930 w 872207"/>
                  <a:gd name="connsiteY150" fmla="*/ 167036 h 447036"/>
                  <a:gd name="connsiteX151" fmla="*/ 786813 w 872207"/>
                  <a:gd name="connsiteY151" fmla="*/ 119735 h 447036"/>
                  <a:gd name="connsiteX152" fmla="*/ 841754 w 872207"/>
                  <a:gd name="connsiteY152" fmla="*/ 167669 h 447036"/>
                  <a:gd name="connsiteX153" fmla="*/ 854316 w 872207"/>
                  <a:gd name="connsiteY153" fmla="*/ 212696 h 447036"/>
                  <a:gd name="connsiteX154" fmla="*/ 872207 w 872207"/>
                  <a:gd name="connsiteY154" fmla="*/ 347329 h 44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872207" h="447036">
                    <a:moveTo>
                      <a:pt x="872207" y="347329"/>
                    </a:moveTo>
                    <a:lnTo>
                      <a:pt x="872207" y="354672"/>
                    </a:lnTo>
                    <a:cubicBezTo>
                      <a:pt x="869624" y="361952"/>
                      <a:pt x="864890" y="365295"/>
                      <a:pt x="858006" y="364699"/>
                    </a:cubicBezTo>
                    <a:cubicBezTo>
                      <a:pt x="849395" y="363953"/>
                      <a:pt x="846600" y="358139"/>
                      <a:pt x="845743" y="350274"/>
                    </a:cubicBezTo>
                    <a:cubicBezTo>
                      <a:pt x="844524" y="339192"/>
                      <a:pt x="839268" y="297334"/>
                      <a:pt x="829976" y="224698"/>
                    </a:cubicBezTo>
                    <a:cubicBezTo>
                      <a:pt x="828410" y="212398"/>
                      <a:pt x="826547" y="202621"/>
                      <a:pt x="824385" y="195364"/>
                    </a:cubicBezTo>
                    <a:cubicBezTo>
                      <a:pt x="821030" y="184157"/>
                      <a:pt x="816844" y="175050"/>
                      <a:pt x="811823" y="168042"/>
                    </a:cubicBezTo>
                    <a:cubicBezTo>
                      <a:pt x="799449" y="150822"/>
                      <a:pt x="781919" y="142000"/>
                      <a:pt x="759230" y="141578"/>
                    </a:cubicBezTo>
                    <a:cubicBezTo>
                      <a:pt x="745711" y="141354"/>
                      <a:pt x="734171" y="144522"/>
                      <a:pt x="724603" y="151083"/>
                    </a:cubicBezTo>
                    <a:cubicBezTo>
                      <a:pt x="713320" y="158861"/>
                      <a:pt x="705045" y="168365"/>
                      <a:pt x="699778" y="179597"/>
                    </a:cubicBezTo>
                    <a:cubicBezTo>
                      <a:pt x="692100" y="195998"/>
                      <a:pt x="678793" y="225668"/>
                      <a:pt x="659858" y="268607"/>
                    </a:cubicBezTo>
                    <a:cubicBezTo>
                      <a:pt x="657447" y="274075"/>
                      <a:pt x="653261" y="277191"/>
                      <a:pt x="647297" y="277963"/>
                    </a:cubicBezTo>
                    <a:lnTo>
                      <a:pt x="570364" y="287766"/>
                    </a:lnTo>
                    <a:cubicBezTo>
                      <a:pt x="559629" y="289134"/>
                      <a:pt x="554757" y="295284"/>
                      <a:pt x="555752" y="306216"/>
                    </a:cubicBezTo>
                    <a:cubicBezTo>
                      <a:pt x="555779" y="306440"/>
                      <a:pt x="555801" y="306663"/>
                      <a:pt x="555827" y="306887"/>
                    </a:cubicBezTo>
                    <a:cubicBezTo>
                      <a:pt x="556871" y="317697"/>
                      <a:pt x="562883" y="323150"/>
                      <a:pt x="573868" y="323250"/>
                    </a:cubicBezTo>
                    <a:cubicBezTo>
                      <a:pt x="609576" y="323522"/>
                      <a:pt x="642291" y="323649"/>
                      <a:pt x="672009" y="323623"/>
                    </a:cubicBezTo>
                    <a:cubicBezTo>
                      <a:pt x="685476" y="323597"/>
                      <a:pt x="695332" y="317510"/>
                      <a:pt x="701568" y="305359"/>
                    </a:cubicBezTo>
                    <a:cubicBezTo>
                      <a:pt x="713171" y="282771"/>
                      <a:pt x="725337" y="259464"/>
                      <a:pt x="738059" y="235433"/>
                    </a:cubicBezTo>
                    <a:cubicBezTo>
                      <a:pt x="741935" y="228102"/>
                      <a:pt x="747649" y="226253"/>
                      <a:pt x="755205" y="229879"/>
                    </a:cubicBezTo>
                    <a:cubicBezTo>
                      <a:pt x="755279" y="229928"/>
                      <a:pt x="755439" y="230017"/>
                      <a:pt x="755689" y="230140"/>
                    </a:cubicBezTo>
                    <a:cubicBezTo>
                      <a:pt x="763043" y="234438"/>
                      <a:pt x="764832" y="240204"/>
                      <a:pt x="761057" y="247435"/>
                    </a:cubicBezTo>
                    <a:lnTo>
                      <a:pt x="726765" y="313298"/>
                    </a:lnTo>
                    <a:cubicBezTo>
                      <a:pt x="725874" y="314990"/>
                      <a:pt x="725848" y="317000"/>
                      <a:pt x="726690" y="318703"/>
                    </a:cubicBezTo>
                    <a:lnTo>
                      <a:pt x="781259" y="428139"/>
                    </a:lnTo>
                    <a:cubicBezTo>
                      <a:pt x="784472" y="434610"/>
                      <a:pt x="781848" y="442459"/>
                      <a:pt x="775396" y="445672"/>
                    </a:cubicBezTo>
                    <a:cubicBezTo>
                      <a:pt x="773592" y="446571"/>
                      <a:pt x="771605" y="447037"/>
                      <a:pt x="769592" y="447037"/>
                    </a:cubicBezTo>
                    <a:lnTo>
                      <a:pt x="633617" y="447037"/>
                    </a:lnTo>
                    <a:cubicBezTo>
                      <a:pt x="632376" y="447037"/>
                      <a:pt x="631754" y="446403"/>
                      <a:pt x="631754" y="445136"/>
                    </a:cubicBezTo>
                    <a:lnTo>
                      <a:pt x="631754" y="422846"/>
                    </a:lnTo>
                    <a:cubicBezTo>
                      <a:pt x="631754" y="421579"/>
                      <a:pt x="632387" y="420945"/>
                      <a:pt x="633655" y="420945"/>
                    </a:cubicBezTo>
                    <a:lnTo>
                      <a:pt x="746296" y="420945"/>
                    </a:lnTo>
                    <a:cubicBezTo>
                      <a:pt x="747862" y="420945"/>
                      <a:pt x="748298" y="420248"/>
                      <a:pt x="747601" y="418858"/>
                    </a:cubicBezTo>
                    <a:lnTo>
                      <a:pt x="708761" y="340955"/>
                    </a:lnTo>
                    <a:cubicBezTo>
                      <a:pt x="708016" y="339491"/>
                      <a:pt x="706946" y="339204"/>
                      <a:pt x="705556" y="340098"/>
                    </a:cubicBezTo>
                    <a:cubicBezTo>
                      <a:pt x="696711" y="345838"/>
                      <a:pt x="687776" y="348980"/>
                      <a:pt x="678756" y="349528"/>
                    </a:cubicBezTo>
                    <a:cubicBezTo>
                      <a:pt x="678160" y="349577"/>
                      <a:pt x="651535" y="349629"/>
                      <a:pt x="598878" y="349677"/>
                    </a:cubicBezTo>
                    <a:cubicBezTo>
                      <a:pt x="577457" y="349704"/>
                      <a:pt x="563010" y="348250"/>
                      <a:pt x="555529" y="345316"/>
                    </a:cubicBezTo>
                    <a:cubicBezTo>
                      <a:pt x="538431" y="338559"/>
                      <a:pt x="529896" y="324592"/>
                      <a:pt x="529922" y="303421"/>
                    </a:cubicBezTo>
                    <a:cubicBezTo>
                      <a:pt x="529948" y="295992"/>
                      <a:pt x="531189" y="289778"/>
                      <a:pt x="533649" y="284784"/>
                    </a:cubicBezTo>
                    <a:cubicBezTo>
                      <a:pt x="536657" y="278745"/>
                      <a:pt x="540742" y="273665"/>
                      <a:pt x="545912" y="269539"/>
                    </a:cubicBezTo>
                    <a:cubicBezTo>
                      <a:pt x="550683" y="265688"/>
                      <a:pt x="559245" y="262953"/>
                      <a:pt x="571594" y="261339"/>
                    </a:cubicBezTo>
                    <a:cubicBezTo>
                      <a:pt x="579075" y="260369"/>
                      <a:pt x="600455" y="257637"/>
                      <a:pt x="635742" y="253138"/>
                    </a:cubicBezTo>
                    <a:cubicBezTo>
                      <a:pt x="636834" y="252989"/>
                      <a:pt x="637617" y="252430"/>
                      <a:pt x="638090" y="251461"/>
                    </a:cubicBezTo>
                    <a:lnTo>
                      <a:pt x="650726" y="226338"/>
                    </a:lnTo>
                    <a:cubicBezTo>
                      <a:pt x="651520" y="224773"/>
                      <a:pt x="651535" y="223207"/>
                      <a:pt x="650763" y="221642"/>
                    </a:cubicBezTo>
                    <a:lnTo>
                      <a:pt x="626535" y="173074"/>
                    </a:lnTo>
                    <a:cubicBezTo>
                      <a:pt x="625913" y="171832"/>
                      <a:pt x="624907" y="171210"/>
                      <a:pt x="623516" y="171210"/>
                    </a:cubicBezTo>
                    <a:lnTo>
                      <a:pt x="537600" y="171210"/>
                    </a:lnTo>
                    <a:cubicBezTo>
                      <a:pt x="535710" y="171210"/>
                      <a:pt x="534767" y="170266"/>
                      <a:pt x="534767" y="168378"/>
                    </a:cubicBezTo>
                    <a:lnTo>
                      <a:pt x="534767" y="147765"/>
                    </a:lnTo>
                    <a:cubicBezTo>
                      <a:pt x="534767" y="145976"/>
                      <a:pt x="535673" y="145082"/>
                      <a:pt x="537488" y="145082"/>
                    </a:cubicBezTo>
                    <a:lnTo>
                      <a:pt x="545204" y="145082"/>
                    </a:lnTo>
                    <a:cubicBezTo>
                      <a:pt x="546572" y="145082"/>
                      <a:pt x="547280" y="144398"/>
                      <a:pt x="547329" y="143032"/>
                    </a:cubicBezTo>
                    <a:cubicBezTo>
                      <a:pt x="548372" y="117139"/>
                      <a:pt x="547802" y="96849"/>
                      <a:pt x="545614" y="82163"/>
                    </a:cubicBezTo>
                    <a:cubicBezTo>
                      <a:pt x="540668" y="48816"/>
                      <a:pt x="521099" y="30378"/>
                      <a:pt x="486908" y="26849"/>
                    </a:cubicBezTo>
                    <a:cubicBezTo>
                      <a:pt x="485726" y="26705"/>
                      <a:pt x="484541" y="27086"/>
                      <a:pt x="483665" y="27893"/>
                    </a:cubicBezTo>
                    <a:lnTo>
                      <a:pt x="450268" y="57153"/>
                    </a:lnTo>
                    <a:cubicBezTo>
                      <a:pt x="443335" y="63266"/>
                      <a:pt x="436364" y="63291"/>
                      <a:pt x="429357" y="57227"/>
                    </a:cubicBezTo>
                    <a:lnTo>
                      <a:pt x="395326" y="27744"/>
                    </a:lnTo>
                    <a:cubicBezTo>
                      <a:pt x="394383" y="26949"/>
                      <a:pt x="393302" y="26613"/>
                      <a:pt x="392083" y="26737"/>
                    </a:cubicBezTo>
                    <a:cubicBezTo>
                      <a:pt x="358264" y="30440"/>
                      <a:pt x="338931" y="48990"/>
                      <a:pt x="334085" y="82387"/>
                    </a:cubicBezTo>
                    <a:cubicBezTo>
                      <a:pt x="331849" y="97793"/>
                      <a:pt x="331153" y="117934"/>
                      <a:pt x="331998" y="142808"/>
                    </a:cubicBezTo>
                    <a:cubicBezTo>
                      <a:pt x="332047" y="144001"/>
                      <a:pt x="332669" y="144672"/>
                      <a:pt x="333861" y="144821"/>
                    </a:cubicBezTo>
                    <a:lnTo>
                      <a:pt x="339676" y="145566"/>
                    </a:lnTo>
                    <a:cubicBezTo>
                      <a:pt x="340620" y="145690"/>
                      <a:pt x="341093" y="146225"/>
                      <a:pt x="341093" y="147169"/>
                    </a:cubicBezTo>
                    <a:lnTo>
                      <a:pt x="341093" y="169347"/>
                    </a:lnTo>
                    <a:cubicBezTo>
                      <a:pt x="341093" y="170376"/>
                      <a:pt x="340258" y="171210"/>
                      <a:pt x="339229" y="171210"/>
                    </a:cubicBezTo>
                    <a:lnTo>
                      <a:pt x="250778" y="171210"/>
                    </a:lnTo>
                    <a:cubicBezTo>
                      <a:pt x="249461" y="171210"/>
                      <a:pt x="248517" y="171795"/>
                      <a:pt x="247945" y="172962"/>
                    </a:cubicBezTo>
                    <a:lnTo>
                      <a:pt x="223456" y="221642"/>
                    </a:lnTo>
                    <a:cubicBezTo>
                      <a:pt x="223057" y="222443"/>
                      <a:pt x="223057" y="223394"/>
                      <a:pt x="223456" y="224214"/>
                    </a:cubicBezTo>
                    <a:lnTo>
                      <a:pt x="237136" y="251685"/>
                    </a:lnTo>
                    <a:cubicBezTo>
                      <a:pt x="237534" y="252479"/>
                      <a:pt x="238180" y="252941"/>
                      <a:pt x="239074" y="253064"/>
                    </a:cubicBezTo>
                    <a:lnTo>
                      <a:pt x="285629" y="258953"/>
                    </a:lnTo>
                    <a:cubicBezTo>
                      <a:pt x="286772" y="259102"/>
                      <a:pt x="287232" y="258606"/>
                      <a:pt x="287008" y="257462"/>
                    </a:cubicBezTo>
                    <a:lnTo>
                      <a:pt x="284026" y="242515"/>
                    </a:lnTo>
                    <a:cubicBezTo>
                      <a:pt x="282411" y="234490"/>
                      <a:pt x="285542" y="229645"/>
                      <a:pt x="293419" y="227979"/>
                    </a:cubicBezTo>
                    <a:cubicBezTo>
                      <a:pt x="293618" y="227930"/>
                      <a:pt x="293780" y="227904"/>
                      <a:pt x="293904" y="227904"/>
                    </a:cubicBezTo>
                    <a:cubicBezTo>
                      <a:pt x="301980" y="226588"/>
                      <a:pt x="306975" y="229630"/>
                      <a:pt x="308888" y="237036"/>
                    </a:cubicBezTo>
                    <a:lnTo>
                      <a:pt x="314740" y="259885"/>
                    </a:lnTo>
                    <a:cubicBezTo>
                      <a:pt x="315088" y="261201"/>
                      <a:pt x="315871" y="262121"/>
                      <a:pt x="317088" y="262643"/>
                    </a:cubicBezTo>
                    <a:cubicBezTo>
                      <a:pt x="338260" y="271861"/>
                      <a:pt x="347901" y="287069"/>
                      <a:pt x="346013" y="308266"/>
                    </a:cubicBezTo>
                    <a:cubicBezTo>
                      <a:pt x="345093" y="318777"/>
                      <a:pt x="341838" y="327362"/>
                      <a:pt x="336247" y="334022"/>
                    </a:cubicBezTo>
                    <a:cubicBezTo>
                      <a:pt x="329935" y="341552"/>
                      <a:pt x="321288" y="346222"/>
                      <a:pt x="310304" y="348037"/>
                    </a:cubicBezTo>
                    <a:cubicBezTo>
                      <a:pt x="303819" y="349081"/>
                      <a:pt x="298849" y="349603"/>
                      <a:pt x="295395" y="349603"/>
                    </a:cubicBezTo>
                    <a:cubicBezTo>
                      <a:pt x="250990" y="349629"/>
                      <a:pt x="218984" y="349603"/>
                      <a:pt x="199378" y="349528"/>
                    </a:cubicBezTo>
                    <a:cubicBezTo>
                      <a:pt x="189661" y="349502"/>
                      <a:pt x="179896" y="346722"/>
                      <a:pt x="170080" y="341179"/>
                    </a:cubicBezTo>
                    <a:cubicBezTo>
                      <a:pt x="169064" y="340594"/>
                      <a:pt x="167757" y="340955"/>
                      <a:pt x="167162" y="341992"/>
                    </a:cubicBezTo>
                    <a:cubicBezTo>
                      <a:pt x="167140" y="342029"/>
                      <a:pt x="167119" y="342070"/>
                      <a:pt x="167098" y="342111"/>
                    </a:cubicBezTo>
                    <a:lnTo>
                      <a:pt x="128408" y="419044"/>
                    </a:lnTo>
                    <a:cubicBezTo>
                      <a:pt x="127762" y="420311"/>
                      <a:pt x="128147" y="420945"/>
                      <a:pt x="129564" y="420945"/>
                    </a:cubicBezTo>
                    <a:lnTo>
                      <a:pt x="238552" y="420945"/>
                    </a:lnTo>
                    <a:cubicBezTo>
                      <a:pt x="239820" y="420945"/>
                      <a:pt x="240453" y="421579"/>
                      <a:pt x="240453" y="422846"/>
                    </a:cubicBezTo>
                    <a:lnTo>
                      <a:pt x="240453" y="445173"/>
                    </a:lnTo>
                    <a:cubicBezTo>
                      <a:pt x="240453" y="446414"/>
                      <a:pt x="239832" y="447037"/>
                      <a:pt x="238590" y="447037"/>
                    </a:cubicBezTo>
                    <a:lnTo>
                      <a:pt x="106305" y="447037"/>
                    </a:lnTo>
                    <a:cubicBezTo>
                      <a:pt x="99119" y="447052"/>
                      <a:pt x="93290" y="441226"/>
                      <a:pt x="93284" y="434021"/>
                    </a:cubicBezTo>
                    <a:cubicBezTo>
                      <a:pt x="93283" y="431978"/>
                      <a:pt x="93759" y="429965"/>
                      <a:pt x="94675" y="428139"/>
                    </a:cubicBezTo>
                    <a:lnTo>
                      <a:pt x="149282" y="319597"/>
                    </a:lnTo>
                    <a:cubicBezTo>
                      <a:pt x="149612" y="318915"/>
                      <a:pt x="149598" y="318114"/>
                      <a:pt x="149244" y="317436"/>
                    </a:cubicBezTo>
                    <a:lnTo>
                      <a:pt x="112157" y="246764"/>
                    </a:lnTo>
                    <a:cubicBezTo>
                      <a:pt x="108330" y="239459"/>
                      <a:pt x="110244" y="233842"/>
                      <a:pt x="117897" y="229917"/>
                    </a:cubicBezTo>
                    <a:cubicBezTo>
                      <a:pt x="117922" y="229917"/>
                      <a:pt x="118083" y="229853"/>
                      <a:pt x="118382" y="229730"/>
                    </a:cubicBezTo>
                    <a:cubicBezTo>
                      <a:pt x="126060" y="226525"/>
                      <a:pt x="131788" y="228500"/>
                      <a:pt x="135565" y="235657"/>
                    </a:cubicBezTo>
                    <a:cubicBezTo>
                      <a:pt x="158824" y="279666"/>
                      <a:pt x="171894" y="304006"/>
                      <a:pt x="174777" y="308676"/>
                    </a:cubicBezTo>
                    <a:cubicBezTo>
                      <a:pt x="180964" y="318740"/>
                      <a:pt x="190643" y="323761"/>
                      <a:pt x="203813" y="323735"/>
                    </a:cubicBezTo>
                    <a:cubicBezTo>
                      <a:pt x="238975" y="323612"/>
                      <a:pt x="271887" y="323426"/>
                      <a:pt x="302551" y="323176"/>
                    </a:cubicBezTo>
                    <a:cubicBezTo>
                      <a:pt x="313386" y="323101"/>
                      <a:pt x="319287" y="317659"/>
                      <a:pt x="320257" y="306850"/>
                    </a:cubicBezTo>
                    <a:cubicBezTo>
                      <a:pt x="320281" y="306626"/>
                      <a:pt x="320306" y="306302"/>
                      <a:pt x="320331" y="305881"/>
                    </a:cubicBezTo>
                    <a:cubicBezTo>
                      <a:pt x="321002" y="295146"/>
                      <a:pt x="316007" y="289108"/>
                      <a:pt x="305347" y="287766"/>
                    </a:cubicBezTo>
                    <a:lnTo>
                      <a:pt x="226997" y="277814"/>
                    </a:lnTo>
                    <a:cubicBezTo>
                      <a:pt x="222432" y="277236"/>
                      <a:pt x="218490" y="274362"/>
                      <a:pt x="216561" y="270210"/>
                    </a:cubicBezTo>
                    <a:cubicBezTo>
                      <a:pt x="212610" y="261685"/>
                      <a:pt x="202012" y="238739"/>
                      <a:pt x="184766" y="201365"/>
                    </a:cubicBezTo>
                    <a:cubicBezTo>
                      <a:pt x="174355" y="178827"/>
                      <a:pt x="165670" y="164364"/>
                      <a:pt x="158712" y="157978"/>
                    </a:cubicBezTo>
                    <a:cubicBezTo>
                      <a:pt x="142759" y="143342"/>
                      <a:pt x="122854" y="138534"/>
                      <a:pt x="98999" y="143553"/>
                    </a:cubicBezTo>
                    <a:cubicBezTo>
                      <a:pt x="90774" y="145268"/>
                      <a:pt x="83779" y="147964"/>
                      <a:pt x="78014" y="151642"/>
                    </a:cubicBezTo>
                    <a:cubicBezTo>
                      <a:pt x="56805" y="165172"/>
                      <a:pt x="47300" y="192457"/>
                      <a:pt x="43983" y="217206"/>
                    </a:cubicBezTo>
                    <a:cubicBezTo>
                      <a:pt x="38442" y="258480"/>
                      <a:pt x="32888" y="300849"/>
                      <a:pt x="27322" y="344310"/>
                    </a:cubicBezTo>
                    <a:cubicBezTo>
                      <a:pt x="26377" y="351642"/>
                      <a:pt x="24601" y="357058"/>
                      <a:pt x="21992" y="360561"/>
                    </a:cubicBezTo>
                    <a:cubicBezTo>
                      <a:pt x="16053" y="368586"/>
                      <a:pt x="8722" y="366946"/>
                      <a:pt x="0" y="355641"/>
                    </a:cubicBezTo>
                    <a:lnTo>
                      <a:pt x="0" y="347814"/>
                    </a:lnTo>
                    <a:cubicBezTo>
                      <a:pt x="6411" y="302761"/>
                      <a:pt x="12449" y="257712"/>
                      <a:pt x="18115" y="212659"/>
                    </a:cubicBezTo>
                    <a:cubicBezTo>
                      <a:pt x="19954" y="197947"/>
                      <a:pt x="24389" y="183089"/>
                      <a:pt x="31422" y="168080"/>
                    </a:cubicBezTo>
                    <a:cubicBezTo>
                      <a:pt x="40591" y="148498"/>
                      <a:pt x="54035" y="134297"/>
                      <a:pt x="71752" y="125476"/>
                    </a:cubicBezTo>
                    <a:cubicBezTo>
                      <a:pt x="88500" y="117126"/>
                      <a:pt x="106715" y="114045"/>
                      <a:pt x="126395" y="116232"/>
                    </a:cubicBezTo>
                    <a:cubicBezTo>
                      <a:pt x="156910" y="119611"/>
                      <a:pt x="180405" y="136335"/>
                      <a:pt x="196880" y="166402"/>
                    </a:cubicBezTo>
                    <a:cubicBezTo>
                      <a:pt x="201204" y="174304"/>
                      <a:pt x="204981" y="182194"/>
                      <a:pt x="208211" y="190071"/>
                    </a:cubicBezTo>
                    <a:cubicBezTo>
                      <a:pt x="208708" y="191289"/>
                      <a:pt x="209255" y="191313"/>
                      <a:pt x="209852" y="190146"/>
                    </a:cubicBezTo>
                    <a:cubicBezTo>
                      <a:pt x="220537" y="169769"/>
                      <a:pt x="226476" y="158264"/>
                      <a:pt x="227668" y="155630"/>
                    </a:cubicBezTo>
                    <a:cubicBezTo>
                      <a:pt x="230551" y="149194"/>
                      <a:pt x="235111" y="145914"/>
                      <a:pt x="241348" y="145790"/>
                    </a:cubicBezTo>
                    <a:cubicBezTo>
                      <a:pt x="275466" y="145168"/>
                      <a:pt x="296227" y="144920"/>
                      <a:pt x="303632" y="145044"/>
                    </a:cubicBezTo>
                    <a:cubicBezTo>
                      <a:pt x="304900" y="145044"/>
                      <a:pt x="305546" y="144423"/>
                      <a:pt x="305571" y="143181"/>
                    </a:cubicBezTo>
                    <a:cubicBezTo>
                      <a:pt x="305645" y="139776"/>
                      <a:pt x="305658" y="128321"/>
                      <a:pt x="305608" y="108814"/>
                    </a:cubicBezTo>
                    <a:cubicBezTo>
                      <a:pt x="305558" y="91320"/>
                      <a:pt x="308031" y="74808"/>
                      <a:pt x="313025" y="59277"/>
                    </a:cubicBezTo>
                    <a:cubicBezTo>
                      <a:pt x="320853" y="34950"/>
                      <a:pt x="336197" y="18027"/>
                      <a:pt x="359059" y="8510"/>
                    </a:cubicBezTo>
                    <a:cubicBezTo>
                      <a:pt x="371061" y="3491"/>
                      <a:pt x="384267" y="658"/>
                      <a:pt x="398681" y="12"/>
                    </a:cubicBezTo>
                    <a:cubicBezTo>
                      <a:pt x="401439" y="-112"/>
                      <a:pt x="403862" y="732"/>
                      <a:pt x="405949" y="2547"/>
                    </a:cubicBezTo>
                    <a:lnTo>
                      <a:pt x="438825" y="31024"/>
                    </a:lnTo>
                    <a:cubicBezTo>
                      <a:pt x="439499" y="31619"/>
                      <a:pt x="440509" y="31603"/>
                      <a:pt x="441135" y="30986"/>
                    </a:cubicBezTo>
                    <a:cubicBezTo>
                      <a:pt x="454230" y="18736"/>
                      <a:pt x="465252" y="8945"/>
                      <a:pt x="474197" y="1615"/>
                    </a:cubicBezTo>
                    <a:cubicBezTo>
                      <a:pt x="475491" y="571"/>
                      <a:pt x="477701" y="99"/>
                      <a:pt x="480832" y="198"/>
                    </a:cubicBezTo>
                    <a:cubicBezTo>
                      <a:pt x="496413" y="646"/>
                      <a:pt x="510923" y="4025"/>
                      <a:pt x="524368" y="10337"/>
                    </a:cubicBezTo>
                    <a:cubicBezTo>
                      <a:pt x="541987" y="18587"/>
                      <a:pt x="554783" y="31571"/>
                      <a:pt x="562760" y="49288"/>
                    </a:cubicBezTo>
                    <a:cubicBezTo>
                      <a:pt x="575508" y="77579"/>
                      <a:pt x="574389" y="105422"/>
                      <a:pt x="573458" y="143032"/>
                    </a:cubicBezTo>
                    <a:cubicBezTo>
                      <a:pt x="573409" y="144348"/>
                      <a:pt x="574054" y="145019"/>
                      <a:pt x="575396" y="145044"/>
                    </a:cubicBezTo>
                    <a:cubicBezTo>
                      <a:pt x="588415" y="145268"/>
                      <a:pt x="605737" y="145218"/>
                      <a:pt x="627355" y="144895"/>
                    </a:cubicBezTo>
                    <a:cubicBezTo>
                      <a:pt x="637073" y="144721"/>
                      <a:pt x="643655" y="148349"/>
                      <a:pt x="647111" y="155779"/>
                    </a:cubicBezTo>
                    <a:cubicBezTo>
                      <a:pt x="650763" y="163681"/>
                      <a:pt x="656515" y="175236"/>
                      <a:pt x="664368" y="190444"/>
                    </a:cubicBezTo>
                    <a:cubicBezTo>
                      <a:pt x="665039" y="191736"/>
                      <a:pt x="665647" y="191711"/>
                      <a:pt x="666195" y="190369"/>
                    </a:cubicBezTo>
                    <a:cubicBezTo>
                      <a:pt x="670694" y="179783"/>
                      <a:pt x="674272" y="172006"/>
                      <a:pt x="676930" y="167036"/>
                    </a:cubicBezTo>
                    <a:cubicBezTo>
                      <a:pt x="699778" y="124693"/>
                      <a:pt x="740630" y="106280"/>
                      <a:pt x="786813" y="119735"/>
                    </a:cubicBezTo>
                    <a:cubicBezTo>
                      <a:pt x="811290" y="126867"/>
                      <a:pt x="829603" y="142845"/>
                      <a:pt x="841754" y="167669"/>
                    </a:cubicBezTo>
                    <a:cubicBezTo>
                      <a:pt x="847867" y="180119"/>
                      <a:pt x="852053" y="195128"/>
                      <a:pt x="854316" y="212696"/>
                    </a:cubicBezTo>
                    <a:cubicBezTo>
                      <a:pt x="860104" y="257548"/>
                      <a:pt x="866068" y="302425"/>
                      <a:pt x="872207" y="347329"/>
                    </a:cubicBezTo>
                    <a:close/>
                  </a:path>
                </a:pathLst>
              </a:custGeom>
              <a:grpFill/>
              <a:ln w="3704" cap="flat">
                <a:solidFill>
                  <a:schemeClr val="bg1"/>
                </a:solidFill>
                <a:prstDash val="solid"/>
                <a:miter/>
              </a:ln>
            </p:spPr>
            <p:txBody>
              <a:bodyPr rtlCol="0" anchor="ctr"/>
              <a:lstStyle/>
              <a:p>
                <a:endParaRPr lang="en-US"/>
              </a:p>
            </p:txBody>
          </p:sp>
          <p:sp>
            <p:nvSpPr>
              <p:cNvPr id="75" name="Free-form: Shape 2367">
                <a:extLst>
                  <a:ext uri="{FF2B5EF4-FFF2-40B4-BE49-F238E27FC236}">
                    <a16:creationId xmlns:a16="http://schemas.microsoft.com/office/drawing/2014/main" id="{99916DEB-A20D-5E92-6398-85973DA4610F}"/>
                  </a:ext>
                </a:extLst>
              </p:cNvPr>
              <p:cNvSpPr/>
              <p:nvPr/>
            </p:nvSpPr>
            <p:spPr>
              <a:xfrm>
                <a:off x="7050547" y="-1394338"/>
                <a:ext cx="204409" cy="200682"/>
              </a:xfrm>
              <a:custGeom>
                <a:avLst/>
                <a:gdLst>
                  <a:gd name="connsiteX0" fmla="*/ 204410 w 204409"/>
                  <a:gd name="connsiteY0" fmla="*/ 100341 h 200682"/>
                  <a:gd name="connsiteX1" fmla="*/ 102205 w 204409"/>
                  <a:gd name="connsiteY1" fmla="*/ 200682 h 200682"/>
                  <a:gd name="connsiteX2" fmla="*/ 0 w 204409"/>
                  <a:gd name="connsiteY2" fmla="*/ 100341 h 200682"/>
                  <a:gd name="connsiteX3" fmla="*/ 102205 w 204409"/>
                  <a:gd name="connsiteY3" fmla="*/ 0 h 200682"/>
                  <a:gd name="connsiteX4" fmla="*/ 204410 w 204409"/>
                  <a:gd name="connsiteY4" fmla="*/ 100341 h 200682"/>
                  <a:gd name="connsiteX5" fmla="*/ 178392 w 204409"/>
                  <a:gd name="connsiteY5" fmla="*/ 100341 h 200682"/>
                  <a:gd name="connsiteX6" fmla="*/ 102205 w 204409"/>
                  <a:gd name="connsiteY6" fmla="*/ 26092 h 200682"/>
                  <a:gd name="connsiteX7" fmla="*/ 26017 w 204409"/>
                  <a:gd name="connsiteY7" fmla="*/ 100341 h 200682"/>
                  <a:gd name="connsiteX8" fmla="*/ 102205 w 204409"/>
                  <a:gd name="connsiteY8" fmla="*/ 174590 h 200682"/>
                  <a:gd name="connsiteX9" fmla="*/ 178392 w 204409"/>
                  <a:gd name="connsiteY9" fmla="*/ 100341 h 20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09" h="200682">
                    <a:moveTo>
                      <a:pt x="204410" y="100341"/>
                    </a:moveTo>
                    <a:cubicBezTo>
                      <a:pt x="204410" y="155760"/>
                      <a:pt x="158652" y="200682"/>
                      <a:pt x="102205" y="200682"/>
                    </a:cubicBezTo>
                    <a:cubicBezTo>
                      <a:pt x="45757" y="200682"/>
                      <a:pt x="0" y="155760"/>
                      <a:pt x="0" y="100341"/>
                    </a:cubicBezTo>
                    <a:cubicBezTo>
                      <a:pt x="0" y="44924"/>
                      <a:pt x="45757" y="0"/>
                      <a:pt x="102205" y="0"/>
                    </a:cubicBezTo>
                    <a:cubicBezTo>
                      <a:pt x="158652" y="0"/>
                      <a:pt x="204410" y="44924"/>
                      <a:pt x="204410" y="100341"/>
                    </a:cubicBezTo>
                    <a:close/>
                    <a:moveTo>
                      <a:pt x="178392" y="100341"/>
                    </a:moveTo>
                    <a:cubicBezTo>
                      <a:pt x="178392" y="59334"/>
                      <a:pt x="144283" y="26092"/>
                      <a:pt x="102205" y="26092"/>
                    </a:cubicBezTo>
                    <a:cubicBezTo>
                      <a:pt x="60126" y="26092"/>
                      <a:pt x="26017" y="59334"/>
                      <a:pt x="26017" y="100341"/>
                    </a:cubicBezTo>
                    <a:cubicBezTo>
                      <a:pt x="26017" y="141350"/>
                      <a:pt x="60126" y="174590"/>
                      <a:pt x="102205" y="174590"/>
                    </a:cubicBezTo>
                    <a:cubicBezTo>
                      <a:pt x="144283" y="174590"/>
                      <a:pt x="178392" y="141350"/>
                      <a:pt x="178392" y="100341"/>
                    </a:cubicBezTo>
                    <a:close/>
                  </a:path>
                </a:pathLst>
              </a:custGeom>
              <a:grpFill/>
              <a:ln w="3704" cap="flat">
                <a:solidFill>
                  <a:schemeClr val="bg1"/>
                </a:solidFill>
                <a:prstDash val="solid"/>
                <a:miter/>
              </a:ln>
            </p:spPr>
            <p:txBody>
              <a:bodyPr rtlCol="0" anchor="ctr"/>
              <a:lstStyle/>
              <a:p>
                <a:endParaRPr lang="en-US"/>
              </a:p>
            </p:txBody>
          </p:sp>
          <p:sp>
            <p:nvSpPr>
              <p:cNvPr id="76" name="Free-form: Shape 2368">
                <a:extLst>
                  <a:ext uri="{FF2B5EF4-FFF2-40B4-BE49-F238E27FC236}">
                    <a16:creationId xmlns:a16="http://schemas.microsoft.com/office/drawing/2014/main" id="{44F48696-11E6-96F7-B4CE-00663728D23F}"/>
                  </a:ext>
                </a:extLst>
              </p:cNvPr>
              <p:cNvSpPr/>
              <p:nvPr/>
            </p:nvSpPr>
            <p:spPr>
              <a:xfrm>
                <a:off x="6964472" y="-1175038"/>
                <a:ext cx="376523" cy="229587"/>
              </a:xfrm>
              <a:custGeom>
                <a:avLst/>
                <a:gdLst>
                  <a:gd name="connsiteX0" fmla="*/ 359963 w 376523"/>
                  <a:gd name="connsiteY0" fmla="*/ 109604 h 229587"/>
                  <a:gd name="connsiteX1" fmla="*/ 376476 w 376523"/>
                  <a:gd name="connsiteY1" fmla="*/ 171105 h 229587"/>
                  <a:gd name="connsiteX2" fmla="*/ 376438 w 376523"/>
                  <a:gd name="connsiteY2" fmla="*/ 227873 h 229587"/>
                  <a:gd name="connsiteX3" fmla="*/ 374724 w 376523"/>
                  <a:gd name="connsiteY3" fmla="*/ 229588 h 229587"/>
                  <a:gd name="connsiteX4" fmla="*/ 352173 w 376523"/>
                  <a:gd name="connsiteY4" fmla="*/ 229588 h 229587"/>
                  <a:gd name="connsiteX5" fmla="*/ 350458 w 376523"/>
                  <a:gd name="connsiteY5" fmla="*/ 227873 h 229587"/>
                  <a:gd name="connsiteX6" fmla="*/ 350421 w 376523"/>
                  <a:gd name="connsiteY6" fmla="*/ 156904 h 229587"/>
                  <a:gd name="connsiteX7" fmla="*/ 346507 w 376523"/>
                  <a:gd name="connsiteY7" fmla="*/ 134018 h 229587"/>
                  <a:gd name="connsiteX8" fmla="*/ 333462 w 376523"/>
                  <a:gd name="connsiteY8" fmla="*/ 122314 h 229587"/>
                  <a:gd name="connsiteX9" fmla="*/ 316688 w 376523"/>
                  <a:gd name="connsiteY9" fmla="*/ 119630 h 229587"/>
                  <a:gd name="connsiteX10" fmla="*/ 63264 w 376523"/>
                  <a:gd name="connsiteY10" fmla="*/ 119630 h 229587"/>
                  <a:gd name="connsiteX11" fmla="*/ 40601 w 376523"/>
                  <a:gd name="connsiteY11" fmla="*/ 123842 h 229587"/>
                  <a:gd name="connsiteX12" fmla="*/ 29084 w 376523"/>
                  <a:gd name="connsiteY12" fmla="*/ 136515 h 229587"/>
                  <a:gd name="connsiteX13" fmla="*/ 26214 w 376523"/>
                  <a:gd name="connsiteY13" fmla="*/ 152506 h 229587"/>
                  <a:gd name="connsiteX14" fmla="*/ 26176 w 376523"/>
                  <a:gd name="connsiteY14" fmla="*/ 227724 h 229587"/>
                  <a:gd name="connsiteX15" fmla="*/ 24350 w 376523"/>
                  <a:gd name="connsiteY15" fmla="*/ 229588 h 229587"/>
                  <a:gd name="connsiteX16" fmla="*/ 1874 w 376523"/>
                  <a:gd name="connsiteY16" fmla="*/ 229588 h 229587"/>
                  <a:gd name="connsiteX17" fmla="*/ 85 w 376523"/>
                  <a:gd name="connsiteY17" fmla="*/ 227799 h 229587"/>
                  <a:gd name="connsiteX18" fmla="*/ 122 w 376523"/>
                  <a:gd name="connsiteY18" fmla="*/ 149412 h 229587"/>
                  <a:gd name="connsiteX19" fmla="*/ 20883 w 376523"/>
                  <a:gd name="connsiteY19" fmla="*/ 105802 h 229587"/>
                  <a:gd name="connsiteX20" fmla="*/ 22300 w 376523"/>
                  <a:gd name="connsiteY20" fmla="*/ 102783 h 229587"/>
                  <a:gd name="connsiteX21" fmla="*/ 74409 w 376523"/>
                  <a:gd name="connsiteY21" fmla="*/ 16755 h 229587"/>
                  <a:gd name="connsiteX22" fmla="*/ 126033 w 376523"/>
                  <a:gd name="connsiteY22" fmla="*/ 2143 h 229587"/>
                  <a:gd name="connsiteX23" fmla="*/ 229281 w 376523"/>
                  <a:gd name="connsiteY23" fmla="*/ 466 h 229587"/>
                  <a:gd name="connsiteX24" fmla="*/ 281427 w 376523"/>
                  <a:gd name="connsiteY24" fmla="*/ 6914 h 229587"/>
                  <a:gd name="connsiteX25" fmla="*/ 323919 w 376523"/>
                  <a:gd name="connsiteY25" fmla="*/ 27639 h 229587"/>
                  <a:gd name="connsiteX26" fmla="*/ 356981 w 376523"/>
                  <a:gd name="connsiteY26" fmla="*/ 88879 h 229587"/>
                  <a:gd name="connsiteX27" fmla="*/ 358398 w 376523"/>
                  <a:gd name="connsiteY27" fmla="*/ 106398 h 229587"/>
                  <a:gd name="connsiteX28" fmla="*/ 359963 w 376523"/>
                  <a:gd name="connsiteY28" fmla="*/ 109604 h 229587"/>
                  <a:gd name="connsiteX29" fmla="*/ 190405 w 376523"/>
                  <a:gd name="connsiteY29" fmla="*/ 93501 h 229587"/>
                  <a:gd name="connsiteX30" fmla="*/ 329511 w 376523"/>
                  <a:gd name="connsiteY30" fmla="*/ 93427 h 229587"/>
                  <a:gd name="connsiteX31" fmla="*/ 331449 w 376523"/>
                  <a:gd name="connsiteY31" fmla="*/ 91712 h 229587"/>
                  <a:gd name="connsiteX32" fmla="*/ 292759 w 376523"/>
                  <a:gd name="connsiteY32" fmla="*/ 38858 h 229587"/>
                  <a:gd name="connsiteX33" fmla="*/ 190367 w 376523"/>
                  <a:gd name="connsiteY33" fmla="*/ 26409 h 229587"/>
                  <a:gd name="connsiteX34" fmla="*/ 87939 w 376523"/>
                  <a:gd name="connsiteY34" fmla="*/ 38970 h 229587"/>
                  <a:gd name="connsiteX35" fmla="*/ 49323 w 376523"/>
                  <a:gd name="connsiteY35" fmla="*/ 91861 h 229587"/>
                  <a:gd name="connsiteX36" fmla="*/ 51262 w 376523"/>
                  <a:gd name="connsiteY36" fmla="*/ 93576 h 229587"/>
                  <a:gd name="connsiteX37" fmla="*/ 190405 w 376523"/>
                  <a:gd name="connsiteY37" fmla="*/ 93501 h 2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6523" h="229587">
                    <a:moveTo>
                      <a:pt x="359963" y="109604"/>
                    </a:moveTo>
                    <a:cubicBezTo>
                      <a:pt x="377519" y="126787"/>
                      <a:pt x="376326" y="143374"/>
                      <a:pt x="376476" y="171105"/>
                    </a:cubicBezTo>
                    <a:cubicBezTo>
                      <a:pt x="376550" y="187010"/>
                      <a:pt x="376539" y="205930"/>
                      <a:pt x="376438" y="227873"/>
                    </a:cubicBezTo>
                    <a:cubicBezTo>
                      <a:pt x="376438" y="229018"/>
                      <a:pt x="375868" y="229588"/>
                      <a:pt x="374724" y="229588"/>
                    </a:cubicBezTo>
                    <a:lnTo>
                      <a:pt x="352173" y="229588"/>
                    </a:lnTo>
                    <a:cubicBezTo>
                      <a:pt x="351029" y="229588"/>
                      <a:pt x="350458" y="229018"/>
                      <a:pt x="350458" y="227873"/>
                    </a:cubicBezTo>
                    <a:cubicBezTo>
                      <a:pt x="350485" y="200116"/>
                      <a:pt x="350470" y="176462"/>
                      <a:pt x="350421" y="156904"/>
                    </a:cubicBezTo>
                    <a:cubicBezTo>
                      <a:pt x="350373" y="145472"/>
                      <a:pt x="349068" y="137846"/>
                      <a:pt x="346507" y="134018"/>
                    </a:cubicBezTo>
                    <a:cubicBezTo>
                      <a:pt x="343227" y="129049"/>
                      <a:pt x="338877" y="125147"/>
                      <a:pt x="333462" y="122314"/>
                    </a:cubicBezTo>
                    <a:cubicBezTo>
                      <a:pt x="330058" y="120525"/>
                      <a:pt x="324467" y="119630"/>
                      <a:pt x="316688" y="119630"/>
                    </a:cubicBezTo>
                    <a:cubicBezTo>
                      <a:pt x="232200" y="119556"/>
                      <a:pt x="147726" y="119556"/>
                      <a:pt x="63264" y="119630"/>
                    </a:cubicBezTo>
                    <a:cubicBezTo>
                      <a:pt x="52256" y="119630"/>
                      <a:pt x="44701" y="121035"/>
                      <a:pt x="40601" y="123842"/>
                    </a:cubicBezTo>
                    <a:cubicBezTo>
                      <a:pt x="35781" y="127148"/>
                      <a:pt x="31941" y="131372"/>
                      <a:pt x="29084" y="136515"/>
                    </a:cubicBezTo>
                    <a:cubicBezTo>
                      <a:pt x="27220" y="139870"/>
                      <a:pt x="26263" y="145200"/>
                      <a:pt x="26214" y="152506"/>
                    </a:cubicBezTo>
                    <a:cubicBezTo>
                      <a:pt x="26040" y="175865"/>
                      <a:pt x="26027" y="200936"/>
                      <a:pt x="26176" y="227724"/>
                    </a:cubicBezTo>
                    <a:cubicBezTo>
                      <a:pt x="26201" y="228966"/>
                      <a:pt x="25592" y="229588"/>
                      <a:pt x="24350" y="229588"/>
                    </a:cubicBezTo>
                    <a:lnTo>
                      <a:pt x="1874" y="229588"/>
                    </a:lnTo>
                    <a:cubicBezTo>
                      <a:pt x="681" y="229588"/>
                      <a:pt x="85" y="228992"/>
                      <a:pt x="85" y="227799"/>
                    </a:cubicBezTo>
                    <a:cubicBezTo>
                      <a:pt x="-39" y="186995"/>
                      <a:pt x="-27" y="160866"/>
                      <a:pt x="122" y="149412"/>
                    </a:cubicBezTo>
                    <a:cubicBezTo>
                      <a:pt x="346" y="131968"/>
                      <a:pt x="7266" y="117431"/>
                      <a:pt x="20883" y="105802"/>
                    </a:cubicBezTo>
                    <a:cubicBezTo>
                      <a:pt x="21828" y="105030"/>
                      <a:pt x="22300" y="104024"/>
                      <a:pt x="22300" y="102783"/>
                    </a:cubicBezTo>
                    <a:cubicBezTo>
                      <a:pt x="22822" y="62974"/>
                      <a:pt x="40191" y="34299"/>
                      <a:pt x="74409" y="16755"/>
                    </a:cubicBezTo>
                    <a:cubicBezTo>
                      <a:pt x="88697" y="9449"/>
                      <a:pt x="105905" y="4577"/>
                      <a:pt x="126033" y="2143"/>
                    </a:cubicBezTo>
                    <a:cubicBezTo>
                      <a:pt x="152348" y="-1062"/>
                      <a:pt x="190479" y="205"/>
                      <a:pt x="229281" y="466"/>
                    </a:cubicBezTo>
                    <a:cubicBezTo>
                      <a:pt x="246304" y="589"/>
                      <a:pt x="263685" y="2740"/>
                      <a:pt x="281427" y="6914"/>
                    </a:cubicBezTo>
                    <a:cubicBezTo>
                      <a:pt x="296635" y="10493"/>
                      <a:pt x="310799" y="17399"/>
                      <a:pt x="323919" y="27639"/>
                    </a:cubicBezTo>
                    <a:cubicBezTo>
                      <a:pt x="344122" y="43368"/>
                      <a:pt x="355144" y="63783"/>
                      <a:pt x="356981" y="88879"/>
                    </a:cubicBezTo>
                    <a:cubicBezTo>
                      <a:pt x="357678" y="98448"/>
                      <a:pt x="358148" y="104285"/>
                      <a:pt x="358398" y="106398"/>
                    </a:cubicBezTo>
                    <a:cubicBezTo>
                      <a:pt x="358539" y="107628"/>
                      <a:pt x="359095" y="108761"/>
                      <a:pt x="359963" y="109604"/>
                    </a:cubicBezTo>
                    <a:close/>
                    <a:moveTo>
                      <a:pt x="190405" y="93501"/>
                    </a:moveTo>
                    <a:cubicBezTo>
                      <a:pt x="283116" y="93453"/>
                      <a:pt x="329484" y="93427"/>
                      <a:pt x="329511" y="93427"/>
                    </a:cubicBezTo>
                    <a:cubicBezTo>
                      <a:pt x="330927" y="93401"/>
                      <a:pt x="331572" y="92830"/>
                      <a:pt x="331449" y="91712"/>
                    </a:cubicBezTo>
                    <a:cubicBezTo>
                      <a:pt x="328717" y="67037"/>
                      <a:pt x="315820" y="49418"/>
                      <a:pt x="292759" y="38858"/>
                    </a:cubicBezTo>
                    <a:cubicBezTo>
                      <a:pt x="260740" y="24209"/>
                      <a:pt x="225591" y="26371"/>
                      <a:pt x="190367" y="26409"/>
                    </a:cubicBezTo>
                    <a:cubicBezTo>
                      <a:pt x="155106" y="26446"/>
                      <a:pt x="119957" y="24284"/>
                      <a:pt x="87939" y="38970"/>
                    </a:cubicBezTo>
                    <a:cubicBezTo>
                      <a:pt x="64904" y="49556"/>
                      <a:pt x="52032" y="67186"/>
                      <a:pt x="49323" y="91861"/>
                    </a:cubicBezTo>
                    <a:cubicBezTo>
                      <a:pt x="49199" y="92980"/>
                      <a:pt x="49845" y="93550"/>
                      <a:pt x="51262" y="93576"/>
                    </a:cubicBezTo>
                    <a:cubicBezTo>
                      <a:pt x="51287" y="93576"/>
                      <a:pt x="97667" y="93550"/>
                      <a:pt x="190405" y="93501"/>
                    </a:cubicBezTo>
                    <a:close/>
                  </a:path>
                </a:pathLst>
              </a:custGeom>
              <a:grpFill/>
              <a:ln w="3704" cap="flat">
                <a:solidFill>
                  <a:schemeClr val="bg1"/>
                </a:solidFill>
                <a:prstDash val="solid"/>
                <a:miter/>
              </a:ln>
            </p:spPr>
            <p:txBody>
              <a:bodyPr rtlCol="0" anchor="ctr"/>
              <a:lstStyle/>
              <a:p>
                <a:endParaRPr lang="en-US"/>
              </a:p>
            </p:txBody>
          </p:sp>
        </p:grpSp>
      </p:grpSp>
      <p:grpSp>
        <p:nvGrpSpPr>
          <p:cNvPr id="32" name="Group 31">
            <a:extLst>
              <a:ext uri="{FF2B5EF4-FFF2-40B4-BE49-F238E27FC236}">
                <a16:creationId xmlns:a16="http://schemas.microsoft.com/office/drawing/2014/main" id="{BE8BE017-6614-9A9B-DC5B-E3D856D5B8FB}"/>
              </a:ext>
            </a:extLst>
          </p:cNvPr>
          <p:cNvGrpSpPr/>
          <p:nvPr/>
        </p:nvGrpSpPr>
        <p:grpSpPr>
          <a:xfrm>
            <a:off x="8388626" y="3281098"/>
            <a:ext cx="971141" cy="971140"/>
            <a:chOff x="8388626" y="3281098"/>
            <a:chExt cx="971141" cy="971140"/>
          </a:xfrm>
        </p:grpSpPr>
        <p:sp>
          <p:nvSpPr>
            <p:cNvPr id="102" name="Oval 101"/>
            <p:cNvSpPr>
              <a:spLocks noChangeAspect="1"/>
            </p:cNvSpPr>
            <p:nvPr/>
          </p:nvSpPr>
          <p:spPr>
            <a:xfrm>
              <a:off x="8388626" y="3281098"/>
              <a:ext cx="971141" cy="971140"/>
            </a:xfrm>
            <a:prstGeom prst="ellipse">
              <a:avLst/>
            </a:prstGeom>
            <a:solidFill>
              <a:schemeClr val="bg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grpSp>
          <p:nvGrpSpPr>
            <p:cNvPr id="77" name="Economy" descr="{&quot;Key&quot;:&quot;POWER_USER_SHAPE_ICON&quot;,&quot;Value&quot;:&quot;POWER_USER_SHAPE_ICON_STYLE_1&quot;}">
              <a:extLst>
                <a:ext uri="{FF2B5EF4-FFF2-40B4-BE49-F238E27FC236}">
                  <a16:creationId xmlns:a16="http://schemas.microsoft.com/office/drawing/2014/main" id="{0C4EDA64-0EF8-6637-B0EB-16E735FE1330}"/>
                </a:ext>
              </a:extLst>
            </p:cNvPr>
            <p:cNvGrpSpPr>
              <a:grpSpLocks noChangeAspect="1"/>
            </p:cNvGrpSpPr>
            <p:nvPr>
              <p:custDataLst>
                <p:tags r:id="rId11"/>
              </p:custDataLst>
            </p:nvPr>
          </p:nvGrpSpPr>
          <p:grpSpPr>
            <a:xfrm>
              <a:off x="8690086" y="3577261"/>
              <a:ext cx="363779" cy="365760"/>
              <a:chOff x="5805489" y="1347788"/>
              <a:chExt cx="582613" cy="585788"/>
            </a:xfrm>
            <a:solidFill>
              <a:schemeClr val="bg1"/>
            </a:solidFill>
          </p:grpSpPr>
          <p:sp>
            <p:nvSpPr>
              <p:cNvPr id="78" name="Freeform 81">
                <a:extLst>
                  <a:ext uri="{FF2B5EF4-FFF2-40B4-BE49-F238E27FC236}">
                    <a16:creationId xmlns:a16="http://schemas.microsoft.com/office/drawing/2014/main" id="{8774EDF7-A065-17D4-703F-D624241117D0}"/>
                  </a:ext>
                </a:extLst>
              </p:cNvPr>
              <p:cNvSpPr>
                <a:spLocks noEditPoints="1"/>
              </p:cNvSpPr>
              <p:nvPr/>
            </p:nvSpPr>
            <p:spPr bwMode="auto">
              <a:xfrm>
                <a:off x="6248401" y="1468438"/>
                <a:ext cx="136525" cy="465138"/>
              </a:xfrm>
              <a:custGeom>
                <a:avLst/>
                <a:gdLst>
                  <a:gd name="T0" fmla="*/ 164 w 200"/>
                  <a:gd name="T1" fmla="*/ 644 h 679"/>
                  <a:gd name="T2" fmla="*/ 35 w 200"/>
                  <a:gd name="T3" fmla="*/ 644 h 679"/>
                  <a:gd name="T4" fmla="*/ 35 w 200"/>
                  <a:gd name="T5" fmla="*/ 180 h 679"/>
                  <a:gd name="T6" fmla="*/ 164 w 200"/>
                  <a:gd name="T7" fmla="*/ 60 h 679"/>
                  <a:gd name="T8" fmla="*/ 164 w 200"/>
                  <a:gd name="T9" fmla="*/ 644 h 679"/>
                  <a:gd name="T10" fmla="*/ 189 w 200"/>
                  <a:gd name="T11" fmla="*/ 3 h 679"/>
                  <a:gd name="T12" fmla="*/ 170 w 200"/>
                  <a:gd name="T13" fmla="*/ 6 h 679"/>
                  <a:gd name="T14" fmla="*/ 8 w 200"/>
                  <a:gd name="T15" fmla="*/ 157 h 679"/>
                  <a:gd name="T16" fmla="*/ 5 w 200"/>
                  <a:gd name="T17" fmla="*/ 159 h 679"/>
                  <a:gd name="T18" fmla="*/ 0 w 200"/>
                  <a:gd name="T19" fmla="*/ 172 h 679"/>
                  <a:gd name="T20" fmla="*/ 0 w 200"/>
                  <a:gd name="T21" fmla="*/ 662 h 679"/>
                  <a:gd name="T22" fmla="*/ 17 w 200"/>
                  <a:gd name="T23" fmla="*/ 679 h 679"/>
                  <a:gd name="T24" fmla="*/ 182 w 200"/>
                  <a:gd name="T25" fmla="*/ 679 h 679"/>
                  <a:gd name="T26" fmla="*/ 200 w 200"/>
                  <a:gd name="T27" fmla="*/ 662 h 679"/>
                  <a:gd name="T28" fmla="*/ 200 w 200"/>
                  <a:gd name="T29" fmla="*/ 19 h 679"/>
                  <a:gd name="T30" fmla="*/ 189 w 200"/>
                  <a:gd name="T31" fmla="*/ 3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679">
                    <a:moveTo>
                      <a:pt x="164" y="644"/>
                    </a:moveTo>
                    <a:lnTo>
                      <a:pt x="35" y="644"/>
                    </a:lnTo>
                    <a:lnTo>
                      <a:pt x="35" y="180"/>
                    </a:lnTo>
                    <a:lnTo>
                      <a:pt x="164" y="60"/>
                    </a:lnTo>
                    <a:lnTo>
                      <a:pt x="164" y="644"/>
                    </a:lnTo>
                    <a:close/>
                    <a:moveTo>
                      <a:pt x="189" y="3"/>
                    </a:moveTo>
                    <a:cubicBezTo>
                      <a:pt x="183" y="0"/>
                      <a:pt x="175" y="1"/>
                      <a:pt x="170" y="6"/>
                    </a:cubicBezTo>
                    <a:lnTo>
                      <a:pt x="8" y="157"/>
                    </a:lnTo>
                    <a:lnTo>
                      <a:pt x="5" y="159"/>
                    </a:lnTo>
                    <a:cubicBezTo>
                      <a:pt x="2" y="163"/>
                      <a:pt x="0" y="167"/>
                      <a:pt x="0" y="172"/>
                    </a:cubicBezTo>
                    <a:lnTo>
                      <a:pt x="0" y="662"/>
                    </a:lnTo>
                    <a:cubicBezTo>
                      <a:pt x="0" y="671"/>
                      <a:pt x="8" y="679"/>
                      <a:pt x="17" y="679"/>
                    </a:cubicBezTo>
                    <a:lnTo>
                      <a:pt x="182" y="679"/>
                    </a:lnTo>
                    <a:cubicBezTo>
                      <a:pt x="192" y="679"/>
                      <a:pt x="200" y="671"/>
                      <a:pt x="200" y="662"/>
                    </a:cubicBezTo>
                    <a:lnTo>
                      <a:pt x="200" y="19"/>
                    </a:lnTo>
                    <a:cubicBezTo>
                      <a:pt x="200" y="12"/>
                      <a:pt x="196" y="6"/>
                      <a:pt x="189" y="3"/>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79" name="Freeform 82">
                <a:extLst>
                  <a:ext uri="{FF2B5EF4-FFF2-40B4-BE49-F238E27FC236}">
                    <a16:creationId xmlns:a16="http://schemas.microsoft.com/office/drawing/2014/main" id="{45F0929D-501C-4085-A0CD-460693C5015D}"/>
                  </a:ext>
                </a:extLst>
              </p:cNvPr>
              <p:cNvSpPr>
                <a:spLocks noEditPoints="1"/>
              </p:cNvSpPr>
              <p:nvPr/>
            </p:nvSpPr>
            <p:spPr bwMode="auto">
              <a:xfrm>
                <a:off x="6105526" y="1603375"/>
                <a:ext cx="136525" cy="330200"/>
              </a:xfrm>
              <a:custGeom>
                <a:avLst/>
                <a:gdLst>
                  <a:gd name="T0" fmla="*/ 165 w 201"/>
                  <a:gd name="T1" fmla="*/ 448 h 483"/>
                  <a:gd name="T2" fmla="*/ 36 w 201"/>
                  <a:gd name="T3" fmla="*/ 448 h 483"/>
                  <a:gd name="T4" fmla="*/ 36 w 201"/>
                  <a:gd name="T5" fmla="*/ 114 h 483"/>
                  <a:gd name="T6" fmla="*/ 98 w 201"/>
                  <a:gd name="T7" fmla="*/ 115 h 483"/>
                  <a:gd name="T8" fmla="*/ 110 w 201"/>
                  <a:gd name="T9" fmla="*/ 110 h 483"/>
                  <a:gd name="T10" fmla="*/ 165 w 201"/>
                  <a:gd name="T11" fmla="*/ 59 h 483"/>
                  <a:gd name="T12" fmla="*/ 165 w 201"/>
                  <a:gd name="T13" fmla="*/ 448 h 483"/>
                  <a:gd name="T14" fmla="*/ 185 w 201"/>
                  <a:gd name="T15" fmla="*/ 1 h 483"/>
                  <a:gd name="T16" fmla="*/ 185 w 201"/>
                  <a:gd name="T17" fmla="*/ 1 h 483"/>
                  <a:gd name="T18" fmla="*/ 170 w 201"/>
                  <a:gd name="T19" fmla="*/ 5 h 483"/>
                  <a:gd name="T20" fmla="*/ 91 w 201"/>
                  <a:gd name="T21" fmla="*/ 79 h 483"/>
                  <a:gd name="T22" fmla="*/ 18 w 201"/>
                  <a:gd name="T23" fmla="*/ 78 h 483"/>
                  <a:gd name="T24" fmla="*/ 5 w 201"/>
                  <a:gd name="T25" fmla="*/ 84 h 483"/>
                  <a:gd name="T26" fmla="*/ 0 w 201"/>
                  <a:gd name="T27" fmla="*/ 96 h 483"/>
                  <a:gd name="T28" fmla="*/ 0 w 201"/>
                  <a:gd name="T29" fmla="*/ 466 h 483"/>
                  <a:gd name="T30" fmla="*/ 18 w 201"/>
                  <a:gd name="T31" fmla="*/ 483 h 483"/>
                  <a:gd name="T32" fmla="*/ 183 w 201"/>
                  <a:gd name="T33" fmla="*/ 483 h 483"/>
                  <a:gd name="T34" fmla="*/ 201 w 201"/>
                  <a:gd name="T35" fmla="*/ 466 h 483"/>
                  <a:gd name="T36" fmla="*/ 201 w 201"/>
                  <a:gd name="T37" fmla="*/ 19 h 483"/>
                  <a:gd name="T38" fmla="*/ 185 w 201"/>
                  <a:gd name="T39" fmla="*/ 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1" h="483">
                    <a:moveTo>
                      <a:pt x="165" y="448"/>
                    </a:moveTo>
                    <a:lnTo>
                      <a:pt x="36" y="448"/>
                    </a:lnTo>
                    <a:lnTo>
                      <a:pt x="36" y="114"/>
                    </a:lnTo>
                    <a:lnTo>
                      <a:pt x="98" y="115"/>
                    </a:lnTo>
                    <a:cubicBezTo>
                      <a:pt x="102" y="115"/>
                      <a:pt x="107" y="113"/>
                      <a:pt x="110" y="110"/>
                    </a:cubicBezTo>
                    <a:lnTo>
                      <a:pt x="165" y="59"/>
                    </a:lnTo>
                    <a:lnTo>
                      <a:pt x="165" y="448"/>
                    </a:lnTo>
                    <a:close/>
                    <a:moveTo>
                      <a:pt x="185" y="1"/>
                    </a:moveTo>
                    <a:lnTo>
                      <a:pt x="185" y="1"/>
                    </a:lnTo>
                    <a:cubicBezTo>
                      <a:pt x="179" y="0"/>
                      <a:pt x="174" y="2"/>
                      <a:pt x="170" y="5"/>
                    </a:cubicBezTo>
                    <a:lnTo>
                      <a:pt x="91" y="79"/>
                    </a:lnTo>
                    <a:lnTo>
                      <a:pt x="18" y="78"/>
                    </a:lnTo>
                    <a:cubicBezTo>
                      <a:pt x="13" y="78"/>
                      <a:pt x="9" y="80"/>
                      <a:pt x="5" y="84"/>
                    </a:cubicBezTo>
                    <a:cubicBezTo>
                      <a:pt x="2" y="87"/>
                      <a:pt x="0" y="92"/>
                      <a:pt x="0" y="96"/>
                    </a:cubicBezTo>
                    <a:lnTo>
                      <a:pt x="0" y="466"/>
                    </a:lnTo>
                    <a:cubicBezTo>
                      <a:pt x="0" y="475"/>
                      <a:pt x="8" y="483"/>
                      <a:pt x="18" y="483"/>
                    </a:cubicBezTo>
                    <a:lnTo>
                      <a:pt x="183" y="483"/>
                    </a:lnTo>
                    <a:cubicBezTo>
                      <a:pt x="193" y="483"/>
                      <a:pt x="201" y="475"/>
                      <a:pt x="201" y="466"/>
                    </a:cubicBezTo>
                    <a:lnTo>
                      <a:pt x="201" y="19"/>
                    </a:lnTo>
                    <a:cubicBezTo>
                      <a:pt x="201" y="10"/>
                      <a:pt x="194" y="2"/>
                      <a:pt x="185" y="1"/>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80" name="Freeform 83">
                <a:extLst>
                  <a:ext uri="{FF2B5EF4-FFF2-40B4-BE49-F238E27FC236}">
                    <a16:creationId xmlns:a16="http://schemas.microsoft.com/office/drawing/2014/main" id="{934E3CAA-ED83-23F9-BFD4-2852D85701EC}"/>
                  </a:ext>
                </a:extLst>
              </p:cNvPr>
              <p:cNvSpPr>
                <a:spLocks noEditPoints="1"/>
              </p:cNvSpPr>
              <p:nvPr/>
            </p:nvSpPr>
            <p:spPr bwMode="auto">
              <a:xfrm>
                <a:off x="5961064" y="1655763"/>
                <a:ext cx="138113" cy="277813"/>
              </a:xfrm>
              <a:custGeom>
                <a:avLst/>
                <a:gdLst>
                  <a:gd name="T0" fmla="*/ 165 w 201"/>
                  <a:gd name="T1" fmla="*/ 371 h 406"/>
                  <a:gd name="T2" fmla="*/ 36 w 201"/>
                  <a:gd name="T3" fmla="*/ 371 h 406"/>
                  <a:gd name="T4" fmla="*/ 36 w 201"/>
                  <a:gd name="T5" fmla="*/ 74 h 406"/>
                  <a:gd name="T6" fmla="*/ 105 w 201"/>
                  <a:gd name="T7" fmla="*/ 36 h 406"/>
                  <a:gd name="T8" fmla="*/ 165 w 201"/>
                  <a:gd name="T9" fmla="*/ 37 h 406"/>
                  <a:gd name="T10" fmla="*/ 165 w 201"/>
                  <a:gd name="T11" fmla="*/ 371 h 406"/>
                  <a:gd name="T12" fmla="*/ 183 w 201"/>
                  <a:gd name="T13" fmla="*/ 1 h 406"/>
                  <a:gd name="T14" fmla="*/ 101 w 201"/>
                  <a:gd name="T15" fmla="*/ 0 h 406"/>
                  <a:gd name="T16" fmla="*/ 92 w 201"/>
                  <a:gd name="T17" fmla="*/ 3 h 406"/>
                  <a:gd name="T18" fmla="*/ 10 w 201"/>
                  <a:gd name="T19" fmla="*/ 48 h 406"/>
                  <a:gd name="T20" fmla="*/ 0 w 201"/>
                  <a:gd name="T21" fmla="*/ 64 h 406"/>
                  <a:gd name="T22" fmla="*/ 0 w 201"/>
                  <a:gd name="T23" fmla="*/ 389 h 406"/>
                  <a:gd name="T24" fmla="*/ 18 w 201"/>
                  <a:gd name="T25" fmla="*/ 406 h 406"/>
                  <a:gd name="T26" fmla="*/ 183 w 201"/>
                  <a:gd name="T27" fmla="*/ 406 h 406"/>
                  <a:gd name="T28" fmla="*/ 201 w 201"/>
                  <a:gd name="T29" fmla="*/ 389 h 406"/>
                  <a:gd name="T30" fmla="*/ 201 w 201"/>
                  <a:gd name="T31" fmla="*/ 19 h 406"/>
                  <a:gd name="T32" fmla="*/ 183 w 201"/>
                  <a:gd name="T33" fmla="*/ 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406">
                    <a:moveTo>
                      <a:pt x="165" y="371"/>
                    </a:moveTo>
                    <a:lnTo>
                      <a:pt x="36" y="371"/>
                    </a:lnTo>
                    <a:lnTo>
                      <a:pt x="36" y="74"/>
                    </a:lnTo>
                    <a:lnTo>
                      <a:pt x="105" y="36"/>
                    </a:lnTo>
                    <a:lnTo>
                      <a:pt x="165" y="37"/>
                    </a:lnTo>
                    <a:lnTo>
                      <a:pt x="165" y="371"/>
                    </a:lnTo>
                    <a:close/>
                    <a:moveTo>
                      <a:pt x="183" y="1"/>
                    </a:moveTo>
                    <a:lnTo>
                      <a:pt x="101" y="0"/>
                    </a:lnTo>
                    <a:cubicBezTo>
                      <a:pt x="98" y="0"/>
                      <a:pt x="95" y="1"/>
                      <a:pt x="92" y="3"/>
                    </a:cubicBezTo>
                    <a:lnTo>
                      <a:pt x="10" y="48"/>
                    </a:lnTo>
                    <a:cubicBezTo>
                      <a:pt x="4" y="51"/>
                      <a:pt x="0" y="57"/>
                      <a:pt x="0" y="64"/>
                    </a:cubicBezTo>
                    <a:lnTo>
                      <a:pt x="0" y="389"/>
                    </a:lnTo>
                    <a:cubicBezTo>
                      <a:pt x="0" y="398"/>
                      <a:pt x="8" y="406"/>
                      <a:pt x="18" y="406"/>
                    </a:cubicBezTo>
                    <a:lnTo>
                      <a:pt x="183" y="406"/>
                    </a:lnTo>
                    <a:cubicBezTo>
                      <a:pt x="193" y="406"/>
                      <a:pt x="201" y="398"/>
                      <a:pt x="201" y="389"/>
                    </a:cubicBezTo>
                    <a:lnTo>
                      <a:pt x="201" y="19"/>
                    </a:lnTo>
                    <a:cubicBezTo>
                      <a:pt x="201" y="9"/>
                      <a:pt x="193" y="1"/>
                      <a:pt x="183" y="1"/>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81" name="Freeform 84">
                <a:extLst>
                  <a:ext uri="{FF2B5EF4-FFF2-40B4-BE49-F238E27FC236}">
                    <a16:creationId xmlns:a16="http://schemas.microsoft.com/office/drawing/2014/main" id="{147DBD61-B214-6DBA-7D79-679F4D156F8B}"/>
                  </a:ext>
                </a:extLst>
              </p:cNvPr>
              <p:cNvSpPr>
                <a:spLocks/>
              </p:cNvSpPr>
              <p:nvPr/>
            </p:nvSpPr>
            <p:spPr bwMode="auto">
              <a:xfrm>
                <a:off x="5805489" y="1347788"/>
                <a:ext cx="582613" cy="328613"/>
              </a:xfrm>
              <a:custGeom>
                <a:avLst/>
                <a:gdLst>
                  <a:gd name="T0" fmla="*/ 834 w 852"/>
                  <a:gd name="T1" fmla="*/ 0 h 480"/>
                  <a:gd name="T2" fmla="*/ 722 w 852"/>
                  <a:gd name="T3" fmla="*/ 0 h 480"/>
                  <a:gd name="T4" fmla="*/ 704 w 852"/>
                  <a:gd name="T5" fmla="*/ 18 h 480"/>
                  <a:gd name="T6" fmla="*/ 722 w 852"/>
                  <a:gd name="T7" fmla="*/ 35 h 480"/>
                  <a:gd name="T8" fmla="*/ 787 w 852"/>
                  <a:gd name="T9" fmla="*/ 35 h 480"/>
                  <a:gd name="T10" fmla="*/ 529 w 852"/>
                  <a:gd name="T11" fmla="*/ 276 h 480"/>
                  <a:gd name="T12" fmla="*/ 329 w 852"/>
                  <a:gd name="T13" fmla="*/ 274 h 480"/>
                  <a:gd name="T14" fmla="*/ 320 w 852"/>
                  <a:gd name="T15" fmla="*/ 276 h 480"/>
                  <a:gd name="T16" fmla="*/ 12 w 852"/>
                  <a:gd name="T17" fmla="*/ 447 h 480"/>
                  <a:gd name="T18" fmla="*/ 5 w 852"/>
                  <a:gd name="T19" fmla="*/ 471 h 480"/>
                  <a:gd name="T20" fmla="*/ 20 w 852"/>
                  <a:gd name="T21" fmla="*/ 480 h 480"/>
                  <a:gd name="T22" fmla="*/ 29 w 852"/>
                  <a:gd name="T23" fmla="*/ 478 h 480"/>
                  <a:gd name="T24" fmla="*/ 333 w 852"/>
                  <a:gd name="T25" fmla="*/ 310 h 480"/>
                  <a:gd name="T26" fmla="*/ 536 w 852"/>
                  <a:gd name="T27" fmla="*/ 312 h 480"/>
                  <a:gd name="T28" fmla="*/ 548 w 852"/>
                  <a:gd name="T29" fmla="*/ 307 h 480"/>
                  <a:gd name="T30" fmla="*/ 816 w 852"/>
                  <a:gd name="T31" fmla="*/ 57 h 480"/>
                  <a:gd name="T32" fmla="*/ 816 w 852"/>
                  <a:gd name="T33" fmla="*/ 126 h 480"/>
                  <a:gd name="T34" fmla="*/ 834 w 852"/>
                  <a:gd name="T35" fmla="*/ 143 h 480"/>
                  <a:gd name="T36" fmla="*/ 852 w 852"/>
                  <a:gd name="T37" fmla="*/ 126 h 480"/>
                  <a:gd name="T38" fmla="*/ 852 w 852"/>
                  <a:gd name="T39" fmla="*/ 18 h 480"/>
                  <a:gd name="T40" fmla="*/ 834 w 852"/>
                  <a:gd name="T4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480">
                    <a:moveTo>
                      <a:pt x="834" y="0"/>
                    </a:moveTo>
                    <a:lnTo>
                      <a:pt x="722" y="0"/>
                    </a:lnTo>
                    <a:cubicBezTo>
                      <a:pt x="712" y="0"/>
                      <a:pt x="704" y="8"/>
                      <a:pt x="704" y="18"/>
                    </a:cubicBezTo>
                    <a:cubicBezTo>
                      <a:pt x="704" y="27"/>
                      <a:pt x="712" y="35"/>
                      <a:pt x="722" y="35"/>
                    </a:cubicBezTo>
                    <a:lnTo>
                      <a:pt x="787" y="35"/>
                    </a:lnTo>
                    <a:lnTo>
                      <a:pt x="529" y="276"/>
                    </a:lnTo>
                    <a:lnTo>
                      <a:pt x="329" y="274"/>
                    </a:lnTo>
                    <a:cubicBezTo>
                      <a:pt x="326" y="274"/>
                      <a:pt x="323" y="275"/>
                      <a:pt x="320" y="276"/>
                    </a:cubicBezTo>
                    <a:lnTo>
                      <a:pt x="12" y="447"/>
                    </a:lnTo>
                    <a:cubicBezTo>
                      <a:pt x="3" y="451"/>
                      <a:pt x="0" y="462"/>
                      <a:pt x="5" y="471"/>
                    </a:cubicBezTo>
                    <a:cubicBezTo>
                      <a:pt x="8" y="477"/>
                      <a:pt x="14" y="480"/>
                      <a:pt x="20" y="480"/>
                    </a:cubicBezTo>
                    <a:cubicBezTo>
                      <a:pt x="23" y="480"/>
                      <a:pt x="26" y="480"/>
                      <a:pt x="29" y="478"/>
                    </a:cubicBezTo>
                    <a:lnTo>
                      <a:pt x="333" y="310"/>
                    </a:lnTo>
                    <a:lnTo>
                      <a:pt x="536" y="312"/>
                    </a:lnTo>
                    <a:cubicBezTo>
                      <a:pt x="540" y="312"/>
                      <a:pt x="545" y="310"/>
                      <a:pt x="548" y="307"/>
                    </a:cubicBezTo>
                    <a:lnTo>
                      <a:pt x="816" y="57"/>
                    </a:lnTo>
                    <a:lnTo>
                      <a:pt x="816" y="126"/>
                    </a:lnTo>
                    <a:cubicBezTo>
                      <a:pt x="816" y="135"/>
                      <a:pt x="824" y="143"/>
                      <a:pt x="834" y="143"/>
                    </a:cubicBezTo>
                    <a:cubicBezTo>
                      <a:pt x="844" y="143"/>
                      <a:pt x="852" y="135"/>
                      <a:pt x="852" y="126"/>
                    </a:cubicBezTo>
                    <a:lnTo>
                      <a:pt x="852" y="18"/>
                    </a:lnTo>
                    <a:cubicBezTo>
                      <a:pt x="852" y="8"/>
                      <a:pt x="844" y="0"/>
                      <a:pt x="834" y="0"/>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82" name="Freeform 85">
                <a:extLst>
                  <a:ext uri="{FF2B5EF4-FFF2-40B4-BE49-F238E27FC236}">
                    <a16:creationId xmlns:a16="http://schemas.microsoft.com/office/drawing/2014/main" id="{6AFB5AF9-68B7-0C2E-BAF1-607B5412C9E1}"/>
                  </a:ext>
                </a:extLst>
              </p:cNvPr>
              <p:cNvSpPr>
                <a:spLocks noEditPoints="1"/>
              </p:cNvSpPr>
              <p:nvPr/>
            </p:nvSpPr>
            <p:spPr bwMode="auto">
              <a:xfrm>
                <a:off x="5818189" y="1703388"/>
                <a:ext cx="136525" cy="230188"/>
              </a:xfrm>
              <a:custGeom>
                <a:avLst/>
                <a:gdLst>
                  <a:gd name="T0" fmla="*/ 165 w 200"/>
                  <a:gd name="T1" fmla="*/ 301 h 336"/>
                  <a:gd name="T2" fmla="*/ 36 w 200"/>
                  <a:gd name="T3" fmla="*/ 301 h 336"/>
                  <a:gd name="T4" fmla="*/ 36 w 200"/>
                  <a:gd name="T5" fmla="*/ 120 h 336"/>
                  <a:gd name="T6" fmla="*/ 165 w 200"/>
                  <a:gd name="T7" fmla="*/ 49 h 336"/>
                  <a:gd name="T8" fmla="*/ 165 w 200"/>
                  <a:gd name="T9" fmla="*/ 301 h 336"/>
                  <a:gd name="T10" fmla="*/ 192 w 200"/>
                  <a:gd name="T11" fmla="*/ 3 h 336"/>
                  <a:gd name="T12" fmla="*/ 174 w 200"/>
                  <a:gd name="T13" fmla="*/ 3 h 336"/>
                  <a:gd name="T14" fmla="*/ 9 w 200"/>
                  <a:gd name="T15" fmla="*/ 94 h 336"/>
                  <a:gd name="T16" fmla="*/ 0 w 200"/>
                  <a:gd name="T17" fmla="*/ 110 h 336"/>
                  <a:gd name="T18" fmla="*/ 0 w 200"/>
                  <a:gd name="T19" fmla="*/ 319 h 336"/>
                  <a:gd name="T20" fmla="*/ 18 w 200"/>
                  <a:gd name="T21" fmla="*/ 336 h 336"/>
                  <a:gd name="T22" fmla="*/ 183 w 200"/>
                  <a:gd name="T23" fmla="*/ 336 h 336"/>
                  <a:gd name="T24" fmla="*/ 200 w 200"/>
                  <a:gd name="T25" fmla="*/ 319 h 336"/>
                  <a:gd name="T26" fmla="*/ 200 w 200"/>
                  <a:gd name="T27" fmla="*/ 19 h 336"/>
                  <a:gd name="T28" fmla="*/ 192 w 200"/>
                  <a:gd name="T29"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336">
                    <a:moveTo>
                      <a:pt x="165" y="301"/>
                    </a:moveTo>
                    <a:lnTo>
                      <a:pt x="36" y="301"/>
                    </a:lnTo>
                    <a:lnTo>
                      <a:pt x="36" y="120"/>
                    </a:lnTo>
                    <a:lnTo>
                      <a:pt x="165" y="49"/>
                    </a:lnTo>
                    <a:lnTo>
                      <a:pt x="165" y="301"/>
                    </a:lnTo>
                    <a:close/>
                    <a:moveTo>
                      <a:pt x="192" y="3"/>
                    </a:moveTo>
                    <a:cubicBezTo>
                      <a:pt x="186" y="0"/>
                      <a:pt x="179" y="0"/>
                      <a:pt x="174" y="3"/>
                    </a:cubicBezTo>
                    <a:lnTo>
                      <a:pt x="9" y="94"/>
                    </a:lnTo>
                    <a:cubicBezTo>
                      <a:pt x="3" y="97"/>
                      <a:pt x="0" y="103"/>
                      <a:pt x="0" y="110"/>
                    </a:cubicBezTo>
                    <a:lnTo>
                      <a:pt x="0" y="319"/>
                    </a:lnTo>
                    <a:cubicBezTo>
                      <a:pt x="0" y="328"/>
                      <a:pt x="8" y="336"/>
                      <a:pt x="18" y="336"/>
                    </a:cubicBezTo>
                    <a:lnTo>
                      <a:pt x="183" y="336"/>
                    </a:lnTo>
                    <a:cubicBezTo>
                      <a:pt x="192" y="336"/>
                      <a:pt x="200" y="328"/>
                      <a:pt x="200" y="319"/>
                    </a:cubicBezTo>
                    <a:lnTo>
                      <a:pt x="200" y="19"/>
                    </a:lnTo>
                    <a:cubicBezTo>
                      <a:pt x="200" y="12"/>
                      <a:pt x="197" y="6"/>
                      <a:pt x="192" y="3"/>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grpSp>
      </p:grpSp>
      <p:grpSp>
        <p:nvGrpSpPr>
          <p:cNvPr id="33" name="Group 32">
            <a:extLst>
              <a:ext uri="{FF2B5EF4-FFF2-40B4-BE49-F238E27FC236}">
                <a16:creationId xmlns:a16="http://schemas.microsoft.com/office/drawing/2014/main" id="{CD8ED3F3-9FB5-C6E9-DE2A-DD31C5D138EB}"/>
              </a:ext>
            </a:extLst>
          </p:cNvPr>
          <p:cNvGrpSpPr/>
          <p:nvPr/>
        </p:nvGrpSpPr>
        <p:grpSpPr>
          <a:xfrm>
            <a:off x="9763444" y="3281098"/>
            <a:ext cx="971141" cy="971140"/>
            <a:chOff x="9763444" y="3281098"/>
            <a:chExt cx="971141" cy="971140"/>
          </a:xfrm>
        </p:grpSpPr>
        <p:sp>
          <p:nvSpPr>
            <p:cNvPr id="103" name="Oval 102"/>
            <p:cNvSpPr>
              <a:spLocks noChangeAspect="1"/>
            </p:cNvSpPr>
            <p:nvPr/>
          </p:nvSpPr>
          <p:spPr>
            <a:xfrm>
              <a:off x="9763444" y="3281098"/>
              <a:ext cx="971141" cy="971140"/>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grpSp>
          <p:nvGrpSpPr>
            <p:cNvPr id="135" name="Date_and_Time" descr="{&quot;Key&quot;:&quot;POWER_USER_SHAPE_ICON&quot;,&quot;Value&quot;:&quot;POWER_USER_SHAPE_ICON_STYLE_1&quot;}">
              <a:extLst>
                <a:ext uri="{FF2B5EF4-FFF2-40B4-BE49-F238E27FC236}">
                  <a16:creationId xmlns:a16="http://schemas.microsoft.com/office/drawing/2014/main" id="{CC486080-0018-2377-39C3-5B99D7BF5673}"/>
                </a:ext>
              </a:extLst>
            </p:cNvPr>
            <p:cNvGrpSpPr>
              <a:grpSpLocks noChangeAspect="1"/>
            </p:cNvGrpSpPr>
            <p:nvPr>
              <p:custDataLst>
                <p:tags r:id="rId3"/>
              </p:custDataLst>
            </p:nvPr>
          </p:nvGrpSpPr>
          <p:grpSpPr bwMode="auto">
            <a:xfrm>
              <a:off x="10066939" y="3577261"/>
              <a:ext cx="364149" cy="365760"/>
              <a:chOff x="8" y="10"/>
              <a:chExt cx="452" cy="454"/>
            </a:xfrm>
            <a:solidFill>
              <a:schemeClr val="bg1"/>
            </a:solidFill>
          </p:grpSpPr>
          <p:sp>
            <p:nvSpPr>
              <p:cNvPr id="136" name="Date_and_Time">
                <a:extLst>
                  <a:ext uri="{FF2B5EF4-FFF2-40B4-BE49-F238E27FC236}">
                    <a16:creationId xmlns:a16="http://schemas.microsoft.com/office/drawing/2014/main" id="{95A53913-64BD-B59D-B140-5024D9E76513}"/>
                  </a:ext>
                </a:extLst>
              </p:cNvPr>
              <p:cNvSpPr>
                <a:spLocks noEditPoints="1"/>
              </p:cNvSpPr>
              <p:nvPr>
                <p:custDataLst>
                  <p:tags r:id="rId4"/>
                </p:custDataLst>
              </p:nvPr>
            </p:nvSpPr>
            <p:spPr bwMode="auto">
              <a:xfrm>
                <a:off x="233" y="237"/>
                <a:ext cx="227" cy="227"/>
              </a:xfrm>
              <a:custGeom>
                <a:avLst/>
                <a:gdLst>
                  <a:gd name="T0" fmla="*/ 157 w 313"/>
                  <a:gd name="T1" fmla="*/ 25 h 313"/>
                  <a:gd name="T2" fmla="*/ 288 w 313"/>
                  <a:gd name="T3" fmla="*/ 156 h 313"/>
                  <a:gd name="T4" fmla="*/ 157 w 313"/>
                  <a:gd name="T5" fmla="*/ 288 h 313"/>
                  <a:gd name="T6" fmla="*/ 25 w 313"/>
                  <a:gd name="T7" fmla="*/ 156 h 313"/>
                  <a:gd name="T8" fmla="*/ 157 w 313"/>
                  <a:gd name="T9" fmla="*/ 25 h 313"/>
                  <a:gd name="T10" fmla="*/ 157 w 313"/>
                  <a:gd name="T11" fmla="*/ 0 h 313"/>
                  <a:gd name="T12" fmla="*/ 0 w 313"/>
                  <a:gd name="T13" fmla="*/ 156 h 313"/>
                  <a:gd name="T14" fmla="*/ 157 w 313"/>
                  <a:gd name="T15" fmla="*/ 313 h 313"/>
                  <a:gd name="T16" fmla="*/ 313 w 313"/>
                  <a:gd name="T17" fmla="*/ 156 h 313"/>
                  <a:gd name="T18" fmla="*/ 157 w 313"/>
                  <a:gd name="T1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13">
                    <a:moveTo>
                      <a:pt x="157" y="25"/>
                    </a:moveTo>
                    <a:cubicBezTo>
                      <a:pt x="229" y="25"/>
                      <a:pt x="288" y="84"/>
                      <a:pt x="288" y="156"/>
                    </a:cubicBezTo>
                    <a:cubicBezTo>
                      <a:pt x="288" y="229"/>
                      <a:pt x="229" y="288"/>
                      <a:pt x="157" y="288"/>
                    </a:cubicBezTo>
                    <a:cubicBezTo>
                      <a:pt x="84" y="288"/>
                      <a:pt x="25" y="229"/>
                      <a:pt x="25" y="156"/>
                    </a:cubicBezTo>
                    <a:cubicBezTo>
                      <a:pt x="25" y="84"/>
                      <a:pt x="84" y="25"/>
                      <a:pt x="157" y="25"/>
                    </a:cubicBezTo>
                    <a:close/>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Date_and_Time">
                <a:extLst>
                  <a:ext uri="{FF2B5EF4-FFF2-40B4-BE49-F238E27FC236}">
                    <a16:creationId xmlns:a16="http://schemas.microsoft.com/office/drawing/2014/main" id="{C54BB688-8F5C-8E26-A634-21025C896671}"/>
                  </a:ext>
                </a:extLst>
              </p:cNvPr>
              <p:cNvSpPr>
                <a:spLocks noChangeArrowheads="1"/>
              </p:cNvSpPr>
              <p:nvPr>
                <p:custDataLst>
                  <p:tags r:id="rId5"/>
                </p:custDataLst>
              </p:nvPr>
            </p:nvSpPr>
            <p:spPr bwMode="auto">
              <a:xfrm>
                <a:off x="17" y="142"/>
                <a:ext cx="385" cy="18"/>
              </a:xfrm>
              <a:prstGeom prst="rect">
                <a:avLst/>
              </a:prstGeom>
              <a:grpFill/>
              <a:ln w="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 name="Date_and_Time">
                <a:extLst>
                  <a:ext uri="{FF2B5EF4-FFF2-40B4-BE49-F238E27FC236}">
                    <a16:creationId xmlns:a16="http://schemas.microsoft.com/office/drawing/2014/main" id="{A88E43B5-E5DF-0DC9-6CB7-DA86657E7129}"/>
                  </a:ext>
                </a:extLst>
              </p:cNvPr>
              <p:cNvSpPr>
                <a:spLocks noChangeArrowheads="1"/>
              </p:cNvSpPr>
              <p:nvPr>
                <p:custDataLst>
                  <p:tags r:id="rId6"/>
                </p:custDataLst>
              </p:nvPr>
            </p:nvSpPr>
            <p:spPr bwMode="auto">
              <a:xfrm>
                <a:off x="88" y="10"/>
                <a:ext cx="19" cy="75"/>
              </a:xfrm>
              <a:prstGeom prst="rect">
                <a:avLst/>
              </a:prstGeom>
              <a:grpFill/>
              <a:ln w="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 name="Date_and_Time">
                <a:extLst>
                  <a:ext uri="{FF2B5EF4-FFF2-40B4-BE49-F238E27FC236}">
                    <a16:creationId xmlns:a16="http://schemas.microsoft.com/office/drawing/2014/main" id="{CEE003BB-7B9C-3E85-B455-BE3F33F66CCC}"/>
                  </a:ext>
                </a:extLst>
              </p:cNvPr>
              <p:cNvSpPr>
                <a:spLocks noChangeArrowheads="1"/>
              </p:cNvSpPr>
              <p:nvPr>
                <p:custDataLst>
                  <p:tags r:id="rId7"/>
                </p:custDataLst>
              </p:nvPr>
            </p:nvSpPr>
            <p:spPr bwMode="auto">
              <a:xfrm>
                <a:off x="196" y="10"/>
                <a:ext cx="19" cy="75"/>
              </a:xfrm>
              <a:prstGeom prst="rect">
                <a:avLst/>
              </a:prstGeom>
              <a:grpFill/>
              <a:ln w="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 name="Date_and_Time">
                <a:extLst>
                  <a:ext uri="{FF2B5EF4-FFF2-40B4-BE49-F238E27FC236}">
                    <a16:creationId xmlns:a16="http://schemas.microsoft.com/office/drawing/2014/main" id="{A57D595C-C2A8-7220-2EDF-3287A7B81212}"/>
                  </a:ext>
                </a:extLst>
              </p:cNvPr>
              <p:cNvSpPr>
                <a:spLocks noChangeArrowheads="1"/>
              </p:cNvSpPr>
              <p:nvPr>
                <p:custDataLst>
                  <p:tags r:id="rId8"/>
                </p:custDataLst>
              </p:nvPr>
            </p:nvSpPr>
            <p:spPr bwMode="auto">
              <a:xfrm>
                <a:off x="307" y="10"/>
                <a:ext cx="18" cy="75"/>
              </a:xfrm>
              <a:prstGeom prst="rect">
                <a:avLst/>
              </a:prstGeom>
              <a:grpFill/>
              <a:ln w="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 name="Date_and_Time">
                <a:extLst>
                  <a:ext uri="{FF2B5EF4-FFF2-40B4-BE49-F238E27FC236}">
                    <a16:creationId xmlns:a16="http://schemas.microsoft.com/office/drawing/2014/main" id="{F273AB1C-A0C8-DE80-7BA3-C3D3CD016076}"/>
                  </a:ext>
                </a:extLst>
              </p:cNvPr>
              <p:cNvSpPr>
                <a:spLocks/>
              </p:cNvSpPr>
              <p:nvPr>
                <p:custDataLst>
                  <p:tags r:id="rId9"/>
                </p:custDataLst>
              </p:nvPr>
            </p:nvSpPr>
            <p:spPr bwMode="auto">
              <a:xfrm>
                <a:off x="8" y="38"/>
                <a:ext cx="402" cy="398"/>
              </a:xfrm>
              <a:custGeom>
                <a:avLst/>
                <a:gdLst>
                  <a:gd name="T0" fmla="*/ 373 w 555"/>
                  <a:gd name="T1" fmla="*/ 549 h 549"/>
                  <a:gd name="T2" fmla="*/ 0 w 555"/>
                  <a:gd name="T3" fmla="*/ 549 h 549"/>
                  <a:gd name="T4" fmla="*/ 0 w 555"/>
                  <a:gd name="T5" fmla="*/ 0 h 549"/>
                  <a:gd name="T6" fmla="*/ 555 w 555"/>
                  <a:gd name="T7" fmla="*/ 0 h 549"/>
                  <a:gd name="T8" fmla="*/ 555 w 555"/>
                  <a:gd name="T9" fmla="*/ 305 h 549"/>
                  <a:gd name="T10" fmla="*/ 530 w 555"/>
                  <a:gd name="T11" fmla="*/ 305 h 549"/>
                  <a:gd name="T12" fmla="*/ 530 w 555"/>
                  <a:gd name="T13" fmla="*/ 25 h 549"/>
                  <a:gd name="T14" fmla="*/ 25 w 555"/>
                  <a:gd name="T15" fmla="*/ 25 h 549"/>
                  <a:gd name="T16" fmla="*/ 25 w 555"/>
                  <a:gd name="T17" fmla="*/ 524 h 549"/>
                  <a:gd name="T18" fmla="*/ 373 w 555"/>
                  <a:gd name="T19" fmla="*/ 524 h 549"/>
                  <a:gd name="T20" fmla="*/ 373 w 555"/>
                  <a:gd name="T21"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549">
                    <a:moveTo>
                      <a:pt x="373" y="549"/>
                    </a:moveTo>
                    <a:lnTo>
                      <a:pt x="0" y="549"/>
                    </a:lnTo>
                    <a:lnTo>
                      <a:pt x="0" y="0"/>
                    </a:lnTo>
                    <a:lnTo>
                      <a:pt x="555" y="0"/>
                    </a:lnTo>
                    <a:lnTo>
                      <a:pt x="555" y="305"/>
                    </a:lnTo>
                    <a:lnTo>
                      <a:pt x="530" y="305"/>
                    </a:lnTo>
                    <a:lnTo>
                      <a:pt x="530" y="25"/>
                    </a:lnTo>
                    <a:lnTo>
                      <a:pt x="25" y="25"/>
                    </a:lnTo>
                    <a:lnTo>
                      <a:pt x="25" y="524"/>
                    </a:lnTo>
                    <a:lnTo>
                      <a:pt x="373" y="524"/>
                    </a:lnTo>
                    <a:lnTo>
                      <a:pt x="373" y="549"/>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Date_and_Time">
                <a:extLst>
                  <a:ext uri="{FF2B5EF4-FFF2-40B4-BE49-F238E27FC236}">
                    <a16:creationId xmlns:a16="http://schemas.microsoft.com/office/drawing/2014/main" id="{89B58829-63E2-D33C-E1F6-BD7AD0D70DA3}"/>
                  </a:ext>
                </a:extLst>
              </p:cNvPr>
              <p:cNvSpPr>
                <a:spLocks/>
              </p:cNvSpPr>
              <p:nvPr>
                <p:custDataLst>
                  <p:tags r:id="rId10"/>
                </p:custDataLst>
              </p:nvPr>
            </p:nvSpPr>
            <p:spPr bwMode="auto">
              <a:xfrm>
                <a:off x="338" y="279"/>
                <a:ext cx="79" cy="86"/>
              </a:xfrm>
              <a:custGeom>
                <a:avLst/>
                <a:gdLst>
                  <a:gd name="T0" fmla="*/ 109 w 109"/>
                  <a:gd name="T1" fmla="*/ 118 h 118"/>
                  <a:gd name="T2" fmla="*/ 0 w 109"/>
                  <a:gd name="T3" fmla="*/ 118 h 118"/>
                  <a:gd name="T4" fmla="*/ 0 w 109"/>
                  <a:gd name="T5" fmla="*/ 0 h 118"/>
                  <a:gd name="T6" fmla="*/ 25 w 109"/>
                  <a:gd name="T7" fmla="*/ 0 h 118"/>
                  <a:gd name="T8" fmla="*/ 25 w 109"/>
                  <a:gd name="T9" fmla="*/ 93 h 118"/>
                  <a:gd name="T10" fmla="*/ 109 w 109"/>
                  <a:gd name="T11" fmla="*/ 93 h 118"/>
                  <a:gd name="T12" fmla="*/ 109 w 10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09" h="118">
                    <a:moveTo>
                      <a:pt x="109" y="118"/>
                    </a:moveTo>
                    <a:lnTo>
                      <a:pt x="0" y="118"/>
                    </a:lnTo>
                    <a:lnTo>
                      <a:pt x="0" y="0"/>
                    </a:lnTo>
                    <a:lnTo>
                      <a:pt x="25" y="0"/>
                    </a:lnTo>
                    <a:lnTo>
                      <a:pt x="25" y="93"/>
                    </a:lnTo>
                    <a:lnTo>
                      <a:pt x="109" y="93"/>
                    </a:lnTo>
                    <a:lnTo>
                      <a:pt x="109" y="118"/>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30">
            <a:extLst>
              <a:ext uri="{FF2B5EF4-FFF2-40B4-BE49-F238E27FC236}">
                <a16:creationId xmlns:a16="http://schemas.microsoft.com/office/drawing/2014/main" id="{1BFD65CA-F303-C8F4-8787-8C09EF56B4A4}"/>
              </a:ext>
            </a:extLst>
          </p:cNvPr>
          <p:cNvGrpSpPr/>
          <p:nvPr/>
        </p:nvGrpSpPr>
        <p:grpSpPr>
          <a:xfrm>
            <a:off x="7011732" y="3281098"/>
            <a:ext cx="971141" cy="971140"/>
            <a:chOff x="7011732" y="3281098"/>
            <a:chExt cx="971141" cy="971140"/>
          </a:xfrm>
        </p:grpSpPr>
        <p:sp>
          <p:nvSpPr>
            <p:cNvPr id="61" name="Oval 60"/>
            <p:cNvSpPr>
              <a:spLocks noChangeAspect="1"/>
            </p:cNvSpPr>
            <p:nvPr/>
          </p:nvSpPr>
          <p:spPr>
            <a:xfrm>
              <a:off x="7011732" y="3281098"/>
              <a:ext cx="971141" cy="971140"/>
            </a:xfrm>
            <a:prstGeom prst="ellips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sp>
          <p:nvSpPr>
            <p:cNvPr id="143" name="Frame" descr="{&quot;Key&quot;:&quot;POWER_USER_SHAPE_ICON&quot;,&quot;Value&quot;:&quot;POWER_USER_SHAPE_ICON_STYLE_1&quot;}">
              <a:extLst>
                <a:ext uri="{FF2B5EF4-FFF2-40B4-BE49-F238E27FC236}">
                  <a16:creationId xmlns:a16="http://schemas.microsoft.com/office/drawing/2014/main" id="{D7724830-E228-30ED-3782-F1EE1835B2AB}"/>
                </a:ext>
              </a:extLst>
            </p:cNvPr>
            <p:cNvSpPr>
              <a:spLocks noChangeAspect="1" noChangeArrowheads="1"/>
            </p:cNvSpPr>
            <p:nvPr>
              <p:custDataLst>
                <p:tags r:id="rId2"/>
              </p:custDataLst>
            </p:nvPr>
          </p:nvSpPr>
          <p:spPr bwMode="auto">
            <a:xfrm>
              <a:off x="7315768" y="3577261"/>
              <a:ext cx="365761" cy="365760"/>
            </a:xfrm>
            <a:custGeom>
              <a:avLst/>
              <a:gdLst>
                <a:gd name="T0" fmla="*/ 0 w 403"/>
                <a:gd name="T1" fmla="*/ 47 h 403"/>
                <a:gd name="T2" fmla="*/ 0 w 403"/>
                <a:gd name="T3" fmla="*/ 137 h 403"/>
                <a:gd name="T4" fmla="*/ 42 w 403"/>
                <a:gd name="T5" fmla="*/ 137 h 403"/>
                <a:gd name="T6" fmla="*/ 42 w 403"/>
                <a:gd name="T7" fmla="*/ 47 h 403"/>
                <a:gd name="T8" fmla="*/ 132 w 403"/>
                <a:gd name="T9" fmla="*/ 47 h 403"/>
                <a:gd name="T10" fmla="*/ 132 w 403"/>
                <a:gd name="T11" fmla="*/ 0 h 403"/>
                <a:gd name="T12" fmla="*/ 42 w 403"/>
                <a:gd name="T13" fmla="*/ 0 h 403"/>
                <a:gd name="T14" fmla="*/ 0 w 403"/>
                <a:gd name="T15" fmla="*/ 47 h 403"/>
                <a:gd name="T16" fmla="*/ 42 w 403"/>
                <a:gd name="T17" fmla="*/ 270 h 403"/>
                <a:gd name="T18" fmla="*/ 0 w 403"/>
                <a:gd name="T19" fmla="*/ 270 h 403"/>
                <a:gd name="T20" fmla="*/ 0 w 403"/>
                <a:gd name="T21" fmla="*/ 360 h 403"/>
                <a:gd name="T22" fmla="*/ 42 w 403"/>
                <a:gd name="T23" fmla="*/ 402 h 403"/>
                <a:gd name="T24" fmla="*/ 132 w 403"/>
                <a:gd name="T25" fmla="*/ 402 h 403"/>
                <a:gd name="T26" fmla="*/ 132 w 403"/>
                <a:gd name="T27" fmla="*/ 360 h 403"/>
                <a:gd name="T28" fmla="*/ 42 w 403"/>
                <a:gd name="T29" fmla="*/ 360 h 403"/>
                <a:gd name="T30" fmla="*/ 42 w 403"/>
                <a:gd name="T31" fmla="*/ 270 h 403"/>
                <a:gd name="T32" fmla="*/ 355 w 403"/>
                <a:gd name="T33" fmla="*/ 360 h 403"/>
                <a:gd name="T34" fmla="*/ 265 w 403"/>
                <a:gd name="T35" fmla="*/ 360 h 403"/>
                <a:gd name="T36" fmla="*/ 265 w 403"/>
                <a:gd name="T37" fmla="*/ 402 h 403"/>
                <a:gd name="T38" fmla="*/ 355 w 403"/>
                <a:gd name="T39" fmla="*/ 402 h 403"/>
                <a:gd name="T40" fmla="*/ 402 w 403"/>
                <a:gd name="T41" fmla="*/ 360 h 403"/>
                <a:gd name="T42" fmla="*/ 402 w 403"/>
                <a:gd name="T43" fmla="*/ 270 h 403"/>
                <a:gd name="T44" fmla="*/ 355 w 403"/>
                <a:gd name="T45" fmla="*/ 270 h 403"/>
                <a:gd name="T46" fmla="*/ 355 w 403"/>
                <a:gd name="T47" fmla="*/ 360 h 403"/>
                <a:gd name="T48" fmla="*/ 355 w 403"/>
                <a:gd name="T49" fmla="*/ 0 h 403"/>
                <a:gd name="T50" fmla="*/ 265 w 403"/>
                <a:gd name="T51" fmla="*/ 0 h 403"/>
                <a:gd name="T52" fmla="*/ 265 w 403"/>
                <a:gd name="T53" fmla="*/ 47 h 403"/>
                <a:gd name="T54" fmla="*/ 355 w 403"/>
                <a:gd name="T55" fmla="*/ 47 h 403"/>
                <a:gd name="T56" fmla="*/ 355 w 403"/>
                <a:gd name="T57" fmla="*/ 137 h 403"/>
                <a:gd name="T58" fmla="*/ 402 w 403"/>
                <a:gd name="T59" fmla="*/ 137 h 403"/>
                <a:gd name="T60" fmla="*/ 402 w 403"/>
                <a:gd name="T61" fmla="*/ 47 h 403"/>
                <a:gd name="T62" fmla="*/ 355 w 403"/>
                <a:gd name="T6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3" h="403">
                  <a:moveTo>
                    <a:pt x="0" y="47"/>
                  </a:moveTo>
                  <a:lnTo>
                    <a:pt x="0" y="137"/>
                  </a:lnTo>
                  <a:lnTo>
                    <a:pt x="42" y="137"/>
                  </a:lnTo>
                  <a:lnTo>
                    <a:pt x="42" y="47"/>
                  </a:lnTo>
                  <a:lnTo>
                    <a:pt x="132" y="47"/>
                  </a:lnTo>
                  <a:lnTo>
                    <a:pt x="132" y="0"/>
                  </a:lnTo>
                  <a:lnTo>
                    <a:pt x="42" y="0"/>
                  </a:lnTo>
                  <a:cubicBezTo>
                    <a:pt x="17" y="0"/>
                    <a:pt x="0" y="21"/>
                    <a:pt x="0" y="47"/>
                  </a:cubicBezTo>
                  <a:close/>
                  <a:moveTo>
                    <a:pt x="42" y="270"/>
                  </a:moveTo>
                  <a:lnTo>
                    <a:pt x="0" y="270"/>
                  </a:lnTo>
                  <a:lnTo>
                    <a:pt x="0" y="360"/>
                  </a:lnTo>
                  <a:cubicBezTo>
                    <a:pt x="0" y="385"/>
                    <a:pt x="17" y="402"/>
                    <a:pt x="42" y="402"/>
                  </a:cubicBezTo>
                  <a:lnTo>
                    <a:pt x="132" y="402"/>
                  </a:lnTo>
                  <a:lnTo>
                    <a:pt x="132" y="360"/>
                  </a:lnTo>
                  <a:lnTo>
                    <a:pt x="42" y="360"/>
                  </a:lnTo>
                  <a:lnTo>
                    <a:pt x="42" y="270"/>
                  </a:lnTo>
                  <a:close/>
                  <a:moveTo>
                    <a:pt x="355" y="360"/>
                  </a:moveTo>
                  <a:lnTo>
                    <a:pt x="265" y="360"/>
                  </a:lnTo>
                  <a:lnTo>
                    <a:pt x="265" y="402"/>
                  </a:lnTo>
                  <a:lnTo>
                    <a:pt x="355" y="402"/>
                  </a:lnTo>
                  <a:cubicBezTo>
                    <a:pt x="381" y="402"/>
                    <a:pt x="402" y="385"/>
                    <a:pt x="402" y="360"/>
                  </a:cubicBezTo>
                  <a:lnTo>
                    <a:pt x="402" y="270"/>
                  </a:lnTo>
                  <a:lnTo>
                    <a:pt x="355" y="270"/>
                  </a:lnTo>
                  <a:lnTo>
                    <a:pt x="355" y="360"/>
                  </a:lnTo>
                  <a:close/>
                  <a:moveTo>
                    <a:pt x="355" y="0"/>
                  </a:moveTo>
                  <a:lnTo>
                    <a:pt x="265" y="0"/>
                  </a:lnTo>
                  <a:lnTo>
                    <a:pt x="265" y="47"/>
                  </a:lnTo>
                  <a:lnTo>
                    <a:pt x="355" y="47"/>
                  </a:lnTo>
                  <a:lnTo>
                    <a:pt x="355" y="137"/>
                  </a:lnTo>
                  <a:lnTo>
                    <a:pt x="402" y="137"/>
                  </a:lnTo>
                  <a:lnTo>
                    <a:pt x="402" y="47"/>
                  </a:lnTo>
                  <a:cubicBezTo>
                    <a:pt x="402" y="21"/>
                    <a:pt x="381" y="0"/>
                    <a:pt x="355" y="0"/>
                  </a:cubicBezTo>
                  <a:close/>
                </a:path>
              </a:pathLst>
            </a:custGeom>
            <a:solidFill>
              <a:schemeClr val="bg1"/>
            </a:solidFill>
            <a:ln>
              <a:solidFill>
                <a:schemeClr val="bg1"/>
              </a:solidFill>
            </a:ln>
            <a:effectLst/>
          </p:spPr>
          <p:txBody>
            <a:bodyPr wrap="none" anchor="ctr"/>
            <a:lstStyle/>
            <a:p>
              <a:endParaRPr lang="en-US"/>
            </a:p>
          </p:txBody>
        </p:sp>
      </p:grpSp>
      <p:grpSp>
        <p:nvGrpSpPr>
          <p:cNvPr id="30" name="Group 29">
            <a:extLst>
              <a:ext uri="{FF2B5EF4-FFF2-40B4-BE49-F238E27FC236}">
                <a16:creationId xmlns:a16="http://schemas.microsoft.com/office/drawing/2014/main" id="{0C3DC2C3-9A3D-06CE-AD4F-63A1BF703C96}"/>
              </a:ext>
            </a:extLst>
          </p:cNvPr>
          <p:cNvGrpSpPr/>
          <p:nvPr/>
        </p:nvGrpSpPr>
        <p:grpSpPr>
          <a:xfrm>
            <a:off x="5634683" y="3281098"/>
            <a:ext cx="971141" cy="971140"/>
            <a:chOff x="5634683" y="3281098"/>
            <a:chExt cx="971141" cy="971140"/>
          </a:xfrm>
        </p:grpSpPr>
        <p:sp>
          <p:nvSpPr>
            <p:cNvPr id="60" name="Oval 59"/>
            <p:cNvSpPr>
              <a:spLocks noChangeAspect="1"/>
            </p:cNvSpPr>
            <p:nvPr/>
          </p:nvSpPr>
          <p:spPr>
            <a:xfrm>
              <a:off x="5634683" y="3281098"/>
              <a:ext cx="971141" cy="971140"/>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pic>
          <p:nvPicPr>
            <p:cNvPr id="172" name="Graphic 171" descr="Badge Tick1 outline">
              <a:extLst>
                <a:ext uri="{FF2B5EF4-FFF2-40B4-BE49-F238E27FC236}">
                  <a16:creationId xmlns:a16="http://schemas.microsoft.com/office/drawing/2014/main" id="{077877DE-22A2-BF40-7276-8DE9DCEBE3C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900559" y="3542490"/>
              <a:ext cx="457200" cy="457200"/>
            </a:xfrm>
            <a:prstGeom prst="rect">
              <a:avLst/>
            </a:prstGeom>
          </p:spPr>
        </p:pic>
      </p:grpSp>
    </p:spTree>
    <p:custDataLst>
      <p:tags r:id="rId1"/>
    </p:custDataLst>
    <p:extLst>
      <p:ext uri="{BB962C8B-B14F-4D97-AF65-F5344CB8AC3E}">
        <p14:creationId xmlns:p14="http://schemas.microsoft.com/office/powerpoint/2010/main" val="2714464822"/>
      </p:ext>
    </p:extLst>
  </p:cSld>
  <p:clrMapOvr>
    <a:masterClrMapping/>
  </p:clrMapOvr>
  <p:extLst>
    <p:ext uri="{6950BFC3-D8DA-4A85-94F7-54DA5524770B}">
      <p188:commentRel xmlns:p188="http://schemas.microsoft.com/office/powerpoint/2018/8/main" r:id="rId1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79BBF-2A8E-223A-97CB-6170CA376D3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ED1800-DFBF-3D4C-7514-C42E7344716B}"/>
              </a:ext>
            </a:extLst>
          </p:cNvPr>
          <p:cNvSpPr>
            <a:spLocks noGrp="1"/>
          </p:cNvSpPr>
          <p:nvPr>
            <p:ph sz="quarter" idx="11"/>
          </p:nvPr>
        </p:nvSpPr>
        <p:spPr>
          <a:xfrm>
            <a:off x="515233" y="941488"/>
            <a:ext cx="11087696" cy="889349"/>
          </a:xfrm>
        </p:spPr>
        <p:txBody>
          <a:bodyPr/>
          <a:lstStyle/>
          <a:p>
            <a:r>
              <a:rPr lang="en-US" b="1"/>
              <a:t>Stated Business / Operations Concern: </a:t>
            </a:r>
            <a:r>
              <a:rPr lang="en-US" sz="1400"/>
              <a:t>Metro Cable has an upcoming Rate Case with the Public Service Commission (PSC) requesting a 7% basic fee increase for customers. The PSC has a history of reasonableness regarding rate increase for economic reasons when customer satisfaction is high. Currently, Metro Cable customer satisfaction scores are low (55/100 ACSI). Metro Cable leadership in concerned that the Rate Case will fail unless customer satisfaction rating meet or exceed ratings for other utilities (i.e., gas, electric, phone) which historically have been higher (74/100 ACSI).</a:t>
            </a:r>
          </a:p>
        </p:txBody>
      </p:sp>
      <p:sp>
        <p:nvSpPr>
          <p:cNvPr id="3" name="Title 2">
            <a:extLst>
              <a:ext uri="{FF2B5EF4-FFF2-40B4-BE49-F238E27FC236}">
                <a16:creationId xmlns:a16="http://schemas.microsoft.com/office/drawing/2014/main" id="{FF05DC1C-3E9E-A717-FD0C-47BB20247F67}"/>
              </a:ext>
            </a:extLst>
          </p:cNvPr>
          <p:cNvSpPr>
            <a:spLocks noGrp="1"/>
          </p:cNvSpPr>
          <p:nvPr>
            <p:ph type="title"/>
          </p:nvPr>
        </p:nvSpPr>
        <p:spPr/>
        <p:txBody>
          <a:bodyPr/>
          <a:lstStyle/>
          <a:p>
            <a:r>
              <a:rPr lang="en-US"/>
              <a:t>Phase 1: Diagnosis | Initial Problem Statement </a:t>
            </a:r>
            <a:r>
              <a:rPr lang="en-US" b="0" i="1"/>
              <a:t>– example</a:t>
            </a:r>
          </a:p>
        </p:txBody>
      </p:sp>
      <p:sp>
        <p:nvSpPr>
          <p:cNvPr id="4" name="Footer Placeholder 3">
            <a:extLst>
              <a:ext uri="{FF2B5EF4-FFF2-40B4-BE49-F238E27FC236}">
                <a16:creationId xmlns:a16="http://schemas.microsoft.com/office/drawing/2014/main" id="{7B154F0C-8A0E-9C5B-2AEA-5DEF0EA76B95}"/>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graphicFrame>
        <p:nvGraphicFramePr>
          <p:cNvPr id="5" name="Table 4">
            <a:extLst>
              <a:ext uri="{FF2B5EF4-FFF2-40B4-BE49-F238E27FC236}">
                <a16:creationId xmlns:a16="http://schemas.microsoft.com/office/drawing/2014/main" id="{52803135-FC52-54CC-1DED-EAAF01B652E8}"/>
              </a:ext>
            </a:extLst>
          </p:cNvPr>
          <p:cNvGraphicFramePr>
            <a:graphicFrameLocks noGrp="1"/>
          </p:cNvGraphicFramePr>
          <p:nvPr>
            <p:extLst>
              <p:ext uri="{D42A27DB-BD31-4B8C-83A1-F6EECF244321}">
                <p14:modId xmlns:p14="http://schemas.microsoft.com/office/powerpoint/2010/main" val="963695584"/>
              </p:ext>
            </p:extLst>
          </p:nvPr>
        </p:nvGraphicFramePr>
        <p:xfrm>
          <a:off x="589071" y="2568641"/>
          <a:ext cx="11013860" cy="3263386"/>
        </p:xfrm>
        <a:graphic>
          <a:graphicData uri="http://schemas.openxmlformats.org/drawingml/2006/table">
            <a:tbl>
              <a:tblPr firstRow="1" bandRow="1">
                <a:tableStyleId>{2D5ABB26-0587-4C30-8999-92F81FD0307C}</a:tableStyleId>
              </a:tblPr>
              <a:tblGrid>
                <a:gridCol w="5506930">
                  <a:extLst>
                    <a:ext uri="{9D8B030D-6E8A-4147-A177-3AD203B41FA5}">
                      <a16:colId xmlns:a16="http://schemas.microsoft.com/office/drawing/2014/main" val="3534929577"/>
                    </a:ext>
                  </a:extLst>
                </a:gridCol>
                <a:gridCol w="5506930">
                  <a:extLst>
                    <a:ext uri="{9D8B030D-6E8A-4147-A177-3AD203B41FA5}">
                      <a16:colId xmlns:a16="http://schemas.microsoft.com/office/drawing/2014/main" val="1167947893"/>
                    </a:ext>
                  </a:extLst>
                </a:gridCol>
              </a:tblGrid>
              <a:tr h="635948">
                <a:tc gridSpan="2">
                  <a:txBody>
                    <a:bodyPr/>
                    <a:lstStyle/>
                    <a:p>
                      <a:pPr marL="914400" indent="0"/>
                      <a:r>
                        <a:rPr lang="en-US" sz="1400" b="1"/>
                        <a:t>Description:</a:t>
                      </a:r>
                    </a:p>
                    <a:p>
                      <a:pPr marL="914400" indent="0">
                        <a:spcBef>
                          <a:spcPts val="200"/>
                        </a:spcBef>
                      </a:pPr>
                      <a:r>
                        <a:rPr lang="en-US" sz="1400"/>
                        <a:t>Metro Cable has comparatively low customer satisfaction and is looking to improve customer satisfaction ratings.</a:t>
                      </a:r>
                    </a:p>
                    <a:p>
                      <a:pPr marL="914400" indent="0">
                        <a:spcBef>
                          <a:spcPts val="200"/>
                        </a:spcBef>
                      </a:pP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noFill/>
                  </a:tcPr>
                </a:tc>
                <a:tc h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noFill/>
                  </a:tcPr>
                </a:tc>
                <a:extLst>
                  <a:ext uri="{0D108BD9-81ED-4DB2-BD59-A6C34878D82A}">
                    <a16:rowId xmlns:a16="http://schemas.microsoft.com/office/drawing/2014/main" val="1676307111"/>
                  </a:ext>
                </a:extLst>
              </a:tr>
              <a:tr h="941533">
                <a:tc>
                  <a:txBody>
                    <a:bodyPr/>
                    <a:lstStyle/>
                    <a:p>
                      <a:pPr marL="914400" indent="0"/>
                      <a:r>
                        <a:rPr lang="en-US" sz="1400" b="1"/>
                        <a:t>Customers:</a:t>
                      </a:r>
                    </a:p>
                    <a:p>
                      <a:pPr marL="1200150" indent="-285750">
                        <a:buFont typeface="Arial" panose="020B0604020202020204" pitchFamily="34" charset="0"/>
                        <a:buChar char="•"/>
                      </a:pPr>
                      <a:r>
                        <a:rPr lang="en-US" sz="1400"/>
                        <a:t>Business and Residential Cable Customers</a:t>
                      </a:r>
                    </a:p>
                    <a:p>
                      <a:pPr marL="1200150" indent="-285750">
                        <a:buFont typeface="Arial" panose="020B0604020202020204" pitchFamily="34" charset="0"/>
                        <a:buChar char="•"/>
                      </a:pPr>
                      <a:r>
                        <a:rPr lang="en-US" sz="1400"/>
                        <a:t>Public Service Commission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noFill/>
                  </a:tcPr>
                </a:tc>
                <a:tc>
                  <a:txBody>
                    <a:bodyPr/>
                    <a:lstStyle/>
                    <a:p>
                      <a:pPr marL="914400" indent="0"/>
                      <a:r>
                        <a:rPr lang="en-US" sz="1400" b="1"/>
                        <a:t>Boundaries:</a:t>
                      </a:r>
                    </a:p>
                    <a:p>
                      <a:pPr marL="1200150" indent="-285750">
                        <a:buFont typeface="Arial" panose="020B0604020202020204" pitchFamily="34" charset="0"/>
                        <a:buChar char="•"/>
                      </a:pPr>
                      <a:r>
                        <a:rPr lang="en-US" sz="1400"/>
                        <a:t>Basic Service Pricing</a:t>
                      </a:r>
                    </a:p>
                    <a:p>
                      <a:pPr marL="1200150" indent="-285750">
                        <a:buFont typeface="Arial" panose="020B0604020202020204" pitchFamily="34" charset="0"/>
                        <a:buChar char="•"/>
                      </a:pPr>
                      <a:r>
                        <a:rPr lang="en-US" sz="1400"/>
                        <a:t>Contracts with Content Providers</a:t>
                      </a:r>
                    </a:p>
                    <a:p>
                      <a:pPr marL="1200150" indent="-285750">
                        <a:buFont typeface="Arial" panose="020B0604020202020204" pitchFamily="34" charset="0"/>
                        <a:buChar char="•"/>
                      </a:pPr>
                      <a:r>
                        <a:rPr lang="en-US" sz="1400"/>
                        <a:t>Current Customers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noFill/>
                  </a:tcPr>
                </a:tc>
                <a:extLst>
                  <a:ext uri="{0D108BD9-81ED-4DB2-BD59-A6C34878D82A}">
                    <a16:rowId xmlns:a16="http://schemas.microsoft.com/office/drawing/2014/main" val="1208932847"/>
                  </a:ext>
                </a:extLst>
              </a:tr>
              <a:tr h="768093">
                <a:tc>
                  <a:txBody>
                    <a:bodyPr/>
                    <a:lstStyle/>
                    <a:p>
                      <a:pPr marL="914400" indent="0"/>
                      <a:r>
                        <a:rPr lang="en-US" sz="1400" b="1"/>
                        <a:t>Decision Makers:</a:t>
                      </a:r>
                    </a:p>
                    <a:p>
                      <a:pPr marL="1200150" indent="-285750">
                        <a:buFont typeface="Arial" panose="020B0604020202020204" pitchFamily="34" charset="0"/>
                        <a:buChar char="•"/>
                      </a:pPr>
                      <a:r>
                        <a:rPr lang="en-US" sz="1400"/>
                        <a:t>Metro Cable Executive Committee</a:t>
                      </a:r>
                    </a:p>
                    <a:p>
                      <a:pPr marL="171450" indent="-171450">
                        <a:buFont typeface="Arial" panose="020B0604020202020204" pitchFamily="34" charset="0"/>
                        <a:buChar char="•"/>
                      </a:pPr>
                      <a:endParaRPr lang="en-US" sz="14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noFill/>
                  </a:tcPr>
                </a:tc>
                <a:tc>
                  <a:txBody>
                    <a:bodyPr/>
                    <a:lstStyle/>
                    <a:p>
                      <a:pPr marL="914400" indent="0"/>
                      <a:r>
                        <a:rPr lang="en-US" sz="1400" b="1"/>
                        <a:t>Success Measures:</a:t>
                      </a:r>
                    </a:p>
                    <a:p>
                      <a:pPr marL="1200150" indent="-285750">
                        <a:buFont typeface="Arial" panose="020B0604020202020204" pitchFamily="34" charset="0"/>
                        <a:buChar char="•"/>
                      </a:pPr>
                      <a:r>
                        <a:rPr lang="en-US" sz="1400"/>
                        <a:t>Customer Satisfaction Ratings</a:t>
                      </a:r>
                    </a:p>
                    <a:p>
                      <a:pPr marL="1200150" indent="-285750">
                        <a:buFont typeface="Arial" panose="020B0604020202020204" pitchFamily="34" charset="0"/>
                        <a:buChar char="•"/>
                      </a:pPr>
                      <a:r>
                        <a:rPr lang="en-US" sz="1400"/>
                        <a:t>Rate Case Approval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noFill/>
                  </a:tcPr>
                </a:tc>
                <a:extLst>
                  <a:ext uri="{0D108BD9-81ED-4DB2-BD59-A6C34878D82A}">
                    <a16:rowId xmlns:a16="http://schemas.microsoft.com/office/drawing/2014/main" val="436089352"/>
                  </a:ext>
                </a:extLst>
              </a:tr>
              <a:tr h="768093">
                <a:tc>
                  <a:txBody>
                    <a:bodyPr/>
                    <a:lstStyle/>
                    <a:p>
                      <a:pPr marL="914400" indent="0"/>
                      <a:r>
                        <a:rPr lang="en-US" sz="1400" b="1"/>
                        <a:t>Decision Drivers:</a:t>
                      </a:r>
                    </a:p>
                    <a:p>
                      <a:pPr marL="1200150" indent="-285750">
                        <a:buFont typeface="Arial" panose="020B0604020202020204" pitchFamily="34" charset="0"/>
                        <a:buChar char="•"/>
                      </a:pPr>
                      <a:r>
                        <a:rPr lang="en-US" sz="1400"/>
                        <a:t>Capital Investment Constraints</a:t>
                      </a:r>
                    </a:p>
                    <a:p>
                      <a:pPr marL="1200150" indent="-285750">
                        <a:buFont typeface="Arial" panose="020B0604020202020204" pitchFamily="34" charset="0"/>
                        <a:buChar char="•"/>
                      </a:pPr>
                      <a:r>
                        <a:rPr lang="en-US" sz="1400"/>
                        <a:t>Regulations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noFill/>
                  </a:tcPr>
                </a:tc>
                <a:tc>
                  <a:txBody>
                    <a:bodyPr/>
                    <a:lstStyle/>
                    <a:p>
                      <a:pPr marL="914400" indent="0"/>
                      <a:r>
                        <a:rPr lang="en-US" sz="1400" b="1"/>
                        <a:t>Time Frame:</a:t>
                      </a:r>
                    </a:p>
                    <a:p>
                      <a:pPr marL="1200150" indent="-285750">
                        <a:buFont typeface="Arial" panose="020B0604020202020204" pitchFamily="34" charset="0"/>
                        <a:buChar char="•"/>
                      </a:pPr>
                      <a:r>
                        <a:rPr lang="en-US" sz="1400"/>
                        <a:t>12 months until next PSC Rate Case hearing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prst="relaxedInset"/>
                      <a:lightRig rig="flood" dir="t"/>
                    </a:cell3D>
                    <a:noFill/>
                  </a:tcPr>
                </a:tc>
                <a:extLst>
                  <a:ext uri="{0D108BD9-81ED-4DB2-BD59-A6C34878D82A}">
                    <a16:rowId xmlns:a16="http://schemas.microsoft.com/office/drawing/2014/main" val="551864280"/>
                  </a:ext>
                </a:extLst>
              </a:tr>
            </a:tbl>
          </a:graphicData>
        </a:graphic>
      </p:graphicFrame>
      <p:sp>
        <p:nvSpPr>
          <p:cNvPr id="8" name="TextBox 7">
            <a:extLst>
              <a:ext uri="{FF2B5EF4-FFF2-40B4-BE49-F238E27FC236}">
                <a16:creationId xmlns:a16="http://schemas.microsoft.com/office/drawing/2014/main" id="{59790AED-85D9-9F21-2AE0-4D10A3B91AFA}"/>
              </a:ext>
            </a:extLst>
          </p:cNvPr>
          <p:cNvSpPr txBox="1"/>
          <p:nvPr/>
        </p:nvSpPr>
        <p:spPr>
          <a:xfrm>
            <a:off x="515232" y="2198609"/>
            <a:ext cx="3018772" cy="338554"/>
          </a:xfrm>
          <a:prstGeom prst="rect">
            <a:avLst/>
          </a:prstGeom>
          <a:noFill/>
        </p:spPr>
        <p:txBody>
          <a:bodyPr wrap="square" rtlCol="0">
            <a:spAutoFit/>
          </a:bodyPr>
          <a:lstStyle/>
          <a:p>
            <a:pPr algn="l">
              <a:spcBef>
                <a:spcPts val="1000"/>
              </a:spcBef>
            </a:pPr>
            <a:r>
              <a:rPr lang="en-US" sz="1600" b="1">
                <a:latin typeface="Avenir Next LT Pro" panose="020B0504020202020204" pitchFamily="34" charset="77"/>
              </a:rPr>
              <a:t>Initial Problem Statement:</a:t>
            </a:r>
          </a:p>
        </p:txBody>
      </p:sp>
      <p:sp>
        <p:nvSpPr>
          <p:cNvPr id="9" name="TextBox 8">
            <a:extLst>
              <a:ext uri="{FF2B5EF4-FFF2-40B4-BE49-F238E27FC236}">
                <a16:creationId xmlns:a16="http://schemas.microsoft.com/office/drawing/2014/main" id="{FC183A3C-351B-874A-FA47-1DDA180AD962}"/>
              </a:ext>
            </a:extLst>
          </p:cNvPr>
          <p:cNvSpPr txBox="1"/>
          <p:nvPr/>
        </p:nvSpPr>
        <p:spPr>
          <a:xfrm>
            <a:off x="589072" y="5967464"/>
            <a:ext cx="11013858" cy="461665"/>
          </a:xfrm>
          <a:prstGeom prst="rect">
            <a:avLst/>
          </a:prstGeom>
          <a:solidFill>
            <a:schemeClr val="bg1"/>
          </a:solidFill>
          <a:ln>
            <a:solidFill>
              <a:schemeClr val="bg1">
                <a:lumMod val="85000"/>
              </a:schemeClr>
            </a:solidFill>
          </a:ln>
        </p:spPr>
        <p:txBody>
          <a:bodyPr wrap="square" rtlCol="0">
            <a:spAutoFit/>
          </a:bodyPr>
          <a:lstStyle/>
          <a:p>
            <a:pPr algn="l">
              <a:spcBef>
                <a:spcPts val="1000"/>
              </a:spcBef>
            </a:pPr>
            <a:r>
              <a:rPr lang="en-US" sz="1200" b="1" i="1">
                <a:latin typeface="Avenir Next LT Pro" panose="020B0504020202020204" pitchFamily="34" charset="77"/>
              </a:rPr>
              <a:t>Note: </a:t>
            </a:r>
            <a:r>
              <a:rPr lang="en-US" sz="1200">
                <a:latin typeface="Avenir Next LT Pro" panose="020B0504020202020204" pitchFamily="34" charset="77"/>
              </a:rPr>
              <a:t>An Initial Problem Statement is a first glance structuring of the stated issue, this first version will serve as a starting point of creating an Issues Tree and can be used to inform the Initial Data Request. The Problem Statement will likely be revised over time as additional insights are collected.</a:t>
            </a:r>
          </a:p>
        </p:txBody>
      </p:sp>
      <p:sp>
        <p:nvSpPr>
          <p:cNvPr id="7" name="Rectangle 6">
            <a:extLst>
              <a:ext uri="{FF2B5EF4-FFF2-40B4-BE49-F238E27FC236}">
                <a16:creationId xmlns:a16="http://schemas.microsoft.com/office/drawing/2014/main" id="{0E846567-B715-71E6-04D8-382BE0B33195}"/>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10" name="Rectangle 9">
            <a:extLst>
              <a:ext uri="{FF2B5EF4-FFF2-40B4-BE49-F238E27FC236}">
                <a16:creationId xmlns:a16="http://schemas.microsoft.com/office/drawing/2014/main" id="{7B9FB92A-3E4D-73AF-8EA6-3DBA7657058E}"/>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1" name="Rectangle 10">
            <a:extLst>
              <a:ext uri="{FF2B5EF4-FFF2-40B4-BE49-F238E27FC236}">
                <a16:creationId xmlns:a16="http://schemas.microsoft.com/office/drawing/2014/main" id="{D4C737F4-CAA9-7E98-78E4-0141A71B3BEC}"/>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6" name="Rectangle 5">
            <a:extLst>
              <a:ext uri="{FF2B5EF4-FFF2-40B4-BE49-F238E27FC236}">
                <a16:creationId xmlns:a16="http://schemas.microsoft.com/office/drawing/2014/main" id="{0555FB47-1D72-BAFF-CA26-835D74D9960E}"/>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1. Problem Statement</a:t>
            </a:r>
          </a:p>
        </p:txBody>
      </p:sp>
      <p:grpSp>
        <p:nvGrpSpPr>
          <p:cNvPr id="39" name="Group 38">
            <a:extLst>
              <a:ext uri="{FF2B5EF4-FFF2-40B4-BE49-F238E27FC236}">
                <a16:creationId xmlns:a16="http://schemas.microsoft.com/office/drawing/2014/main" id="{8DE47F4E-E6CC-D372-9307-3DD44EAEC5BF}"/>
              </a:ext>
            </a:extLst>
          </p:cNvPr>
          <p:cNvGrpSpPr/>
          <p:nvPr/>
        </p:nvGrpSpPr>
        <p:grpSpPr>
          <a:xfrm>
            <a:off x="11465415" y="182012"/>
            <a:ext cx="560540" cy="599978"/>
            <a:chOff x="3962400" y="1404361"/>
            <a:chExt cx="4267200" cy="4567438"/>
          </a:xfrm>
          <a:solidFill>
            <a:schemeClr val="bg1">
              <a:lumMod val="85000"/>
            </a:schemeClr>
          </a:solidFill>
        </p:grpSpPr>
        <p:grpSp>
          <p:nvGrpSpPr>
            <p:cNvPr id="40" name="Groupe 160">
              <a:extLst>
                <a:ext uri="{FF2B5EF4-FFF2-40B4-BE49-F238E27FC236}">
                  <a16:creationId xmlns:a16="http://schemas.microsoft.com/office/drawing/2014/main" id="{8CBD1F00-7E71-8043-35CB-123FFE188E07}"/>
                </a:ext>
              </a:extLst>
            </p:cNvPr>
            <p:cNvGrpSpPr/>
            <p:nvPr/>
          </p:nvGrpSpPr>
          <p:grpSpPr>
            <a:xfrm>
              <a:off x="3962400" y="1404361"/>
              <a:ext cx="4267200" cy="4567438"/>
              <a:chOff x="4253501" y="1474601"/>
              <a:chExt cx="4007280" cy="4289230"/>
            </a:xfrm>
            <a:grpFill/>
          </p:grpSpPr>
          <p:sp>
            <p:nvSpPr>
              <p:cNvPr id="47" name="Forme libre : forme 156">
                <a:extLst>
                  <a:ext uri="{FF2B5EF4-FFF2-40B4-BE49-F238E27FC236}">
                    <a16:creationId xmlns:a16="http://schemas.microsoft.com/office/drawing/2014/main" id="{0E928D4C-8BB5-5063-D550-C53FB70B3E6F}"/>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48" name="Groupe 159">
                <a:extLst>
                  <a:ext uri="{FF2B5EF4-FFF2-40B4-BE49-F238E27FC236}">
                    <a16:creationId xmlns:a16="http://schemas.microsoft.com/office/drawing/2014/main" id="{1DFB869B-A47C-789C-AE4C-13EACE2793EB}"/>
                  </a:ext>
                </a:extLst>
              </p:cNvPr>
              <p:cNvGrpSpPr/>
              <p:nvPr/>
            </p:nvGrpSpPr>
            <p:grpSpPr>
              <a:xfrm>
                <a:off x="4253501" y="1474601"/>
                <a:ext cx="4007280" cy="3742303"/>
                <a:chOff x="4253501" y="1474601"/>
                <a:chExt cx="4007280" cy="3742303"/>
              </a:xfrm>
              <a:grpFill/>
            </p:grpSpPr>
            <p:sp>
              <p:nvSpPr>
                <p:cNvPr id="49" name="Forme libre : forme 149">
                  <a:extLst>
                    <a:ext uri="{FF2B5EF4-FFF2-40B4-BE49-F238E27FC236}">
                      <a16:creationId xmlns:a16="http://schemas.microsoft.com/office/drawing/2014/main" id="{E69651F1-E5CF-6A0F-963A-A744886CBB8F}"/>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0" name="Forme libre : forme 148">
                  <a:extLst>
                    <a:ext uri="{FF2B5EF4-FFF2-40B4-BE49-F238E27FC236}">
                      <a16:creationId xmlns:a16="http://schemas.microsoft.com/office/drawing/2014/main" id="{205C96E0-CE80-6D78-A40B-98921410CCE0}"/>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1" name="Forme libre : forme 147">
                  <a:extLst>
                    <a:ext uri="{FF2B5EF4-FFF2-40B4-BE49-F238E27FC236}">
                      <a16:creationId xmlns:a16="http://schemas.microsoft.com/office/drawing/2014/main" id="{DCB72B3C-790D-49CD-918E-5C9319345284}"/>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2" name="Forme libre : forme 146">
                  <a:extLst>
                    <a:ext uri="{FF2B5EF4-FFF2-40B4-BE49-F238E27FC236}">
                      <a16:creationId xmlns:a16="http://schemas.microsoft.com/office/drawing/2014/main" id="{B60A3675-76AC-6014-C27B-2258BAA1FA31}"/>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3" name="Forme libre : forme 144">
                  <a:extLst>
                    <a:ext uri="{FF2B5EF4-FFF2-40B4-BE49-F238E27FC236}">
                      <a16:creationId xmlns:a16="http://schemas.microsoft.com/office/drawing/2014/main" id="{32230377-6CF1-7A31-23DA-0219ADB8BB04}"/>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4" name="Forme libre : forme 142">
                  <a:extLst>
                    <a:ext uri="{FF2B5EF4-FFF2-40B4-BE49-F238E27FC236}">
                      <a16:creationId xmlns:a16="http://schemas.microsoft.com/office/drawing/2014/main" id="{98C88F2F-CE8B-26FD-750D-D6BEF2C2BDD1}"/>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5" name="Forme libre : forme 141">
                  <a:extLst>
                    <a:ext uri="{FF2B5EF4-FFF2-40B4-BE49-F238E27FC236}">
                      <a16:creationId xmlns:a16="http://schemas.microsoft.com/office/drawing/2014/main" id="{F1576631-A20C-8D77-A2F4-5FDFF0174D00}"/>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6" name="Forme libre : forme 140">
                  <a:extLst>
                    <a:ext uri="{FF2B5EF4-FFF2-40B4-BE49-F238E27FC236}">
                      <a16:creationId xmlns:a16="http://schemas.microsoft.com/office/drawing/2014/main" id="{1CE52FCA-2C40-254E-1919-1D09273B5D50}"/>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7" name="Forme libre : forme 139">
                  <a:extLst>
                    <a:ext uri="{FF2B5EF4-FFF2-40B4-BE49-F238E27FC236}">
                      <a16:creationId xmlns:a16="http://schemas.microsoft.com/office/drawing/2014/main" id="{0A822C39-699E-9530-CF02-E9AB028C8B10}"/>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33">
                  <a:extLst>
                    <a:ext uri="{FF2B5EF4-FFF2-40B4-BE49-F238E27FC236}">
                      <a16:creationId xmlns:a16="http://schemas.microsoft.com/office/drawing/2014/main" id="{0772DC76-AA9A-E173-4C47-0B73B1A7C845}"/>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58">
                  <a:extLst>
                    <a:ext uri="{FF2B5EF4-FFF2-40B4-BE49-F238E27FC236}">
                      <a16:creationId xmlns:a16="http://schemas.microsoft.com/office/drawing/2014/main" id="{A4D24B9F-4DAF-38FA-B367-A9141691BAB4}"/>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0" name="Forme libre : forme 126">
                  <a:extLst>
                    <a:ext uri="{FF2B5EF4-FFF2-40B4-BE49-F238E27FC236}">
                      <a16:creationId xmlns:a16="http://schemas.microsoft.com/office/drawing/2014/main" id="{EE082290-D6B9-9210-3942-CB7FB33E65B9}"/>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1" name="Forme libre : forme 154">
                  <a:extLst>
                    <a:ext uri="{FF2B5EF4-FFF2-40B4-BE49-F238E27FC236}">
                      <a16:creationId xmlns:a16="http://schemas.microsoft.com/office/drawing/2014/main" id="{02284A1A-FDEF-AA36-36BF-FF5199F06171}"/>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2" name="Forme libre : forme 157">
                  <a:extLst>
                    <a:ext uri="{FF2B5EF4-FFF2-40B4-BE49-F238E27FC236}">
                      <a16:creationId xmlns:a16="http://schemas.microsoft.com/office/drawing/2014/main" id="{5E6710E3-A2E3-2B49-A843-5E59AFCB81A1}"/>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3" name="Forme libre : forme 116">
                  <a:extLst>
                    <a:ext uri="{FF2B5EF4-FFF2-40B4-BE49-F238E27FC236}">
                      <a16:creationId xmlns:a16="http://schemas.microsoft.com/office/drawing/2014/main" id="{9E4C67FF-2C35-9095-BA57-47CA69C4B3CD}"/>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4" name="Forme libre : forme 155">
                  <a:extLst>
                    <a:ext uri="{FF2B5EF4-FFF2-40B4-BE49-F238E27FC236}">
                      <a16:creationId xmlns:a16="http://schemas.microsoft.com/office/drawing/2014/main" id="{9F3F770C-AB26-1A2C-9C10-577F651CDE18}"/>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5" name="Forme libre : forme 112">
                  <a:extLst>
                    <a:ext uri="{FF2B5EF4-FFF2-40B4-BE49-F238E27FC236}">
                      <a16:creationId xmlns:a16="http://schemas.microsoft.com/office/drawing/2014/main" id="{3293EDA1-478B-DF7F-F53F-C70D51699B16}"/>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41" name="Rectangle 40">
              <a:extLst>
                <a:ext uri="{FF2B5EF4-FFF2-40B4-BE49-F238E27FC236}">
                  <a16:creationId xmlns:a16="http://schemas.microsoft.com/office/drawing/2014/main" id="{15677696-5156-AF87-F85F-73E97EB82DA8}"/>
                </a:ext>
              </a:extLst>
            </p:cNvPr>
            <p:cNvSpPr/>
            <p:nvPr/>
          </p:nvSpPr>
          <p:spPr>
            <a:xfrm flipH="1">
              <a:off x="5495848" y="1695896"/>
              <a:ext cx="423500" cy="820053"/>
            </a:xfrm>
            <a:prstGeom prst="rect">
              <a:avLst/>
            </a:prstGeom>
            <a:solidFill>
              <a:schemeClr val="accent1"/>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2" name="Rectangle 41">
              <a:extLst>
                <a:ext uri="{FF2B5EF4-FFF2-40B4-BE49-F238E27FC236}">
                  <a16:creationId xmlns:a16="http://schemas.microsoft.com/office/drawing/2014/main" id="{486D61B4-9AF6-C6CF-36FA-0CC0181E0FAA}"/>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3" name="Rectangle 42">
              <a:extLst>
                <a:ext uri="{FF2B5EF4-FFF2-40B4-BE49-F238E27FC236}">
                  <a16:creationId xmlns:a16="http://schemas.microsoft.com/office/drawing/2014/main" id="{5B709612-0B9A-2D96-498D-954AA10DCCE3}"/>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4" name="Rectangle 43">
              <a:extLst>
                <a:ext uri="{FF2B5EF4-FFF2-40B4-BE49-F238E27FC236}">
                  <a16:creationId xmlns:a16="http://schemas.microsoft.com/office/drawing/2014/main" id="{A639F6CB-CE04-579E-537B-F384791B5A9A}"/>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5" name="Rectangle 44">
              <a:extLst>
                <a:ext uri="{FF2B5EF4-FFF2-40B4-BE49-F238E27FC236}">
                  <a16:creationId xmlns:a16="http://schemas.microsoft.com/office/drawing/2014/main" id="{8757FB31-1F24-39D6-A05D-0E3CEF963910}"/>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6" name="Rectangle 45">
              <a:extLst>
                <a:ext uri="{FF2B5EF4-FFF2-40B4-BE49-F238E27FC236}">
                  <a16:creationId xmlns:a16="http://schemas.microsoft.com/office/drawing/2014/main" id="{D56A010D-B296-189E-8614-9EC6943CCF9C}"/>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grpSp>
        <p:nvGrpSpPr>
          <p:cNvPr id="71" name="Group 70">
            <a:extLst>
              <a:ext uri="{FF2B5EF4-FFF2-40B4-BE49-F238E27FC236}">
                <a16:creationId xmlns:a16="http://schemas.microsoft.com/office/drawing/2014/main" id="{E842C833-8C82-2163-945B-A339A4A487B4}"/>
              </a:ext>
            </a:extLst>
          </p:cNvPr>
          <p:cNvGrpSpPr/>
          <p:nvPr/>
        </p:nvGrpSpPr>
        <p:grpSpPr>
          <a:xfrm>
            <a:off x="752766" y="2659172"/>
            <a:ext cx="548640" cy="548640"/>
            <a:chOff x="1517334" y="3291210"/>
            <a:chExt cx="971141" cy="971140"/>
          </a:xfrm>
        </p:grpSpPr>
        <p:sp>
          <p:nvSpPr>
            <p:cNvPr id="72" name="Oval 71">
              <a:extLst>
                <a:ext uri="{FF2B5EF4-FFF2-40B4-BE49-F238E27FC236}">
                  <a16:creationId xmlns:a16="http://schemas.microsoft.com/office/drawing/2014/main" id="{2628EC07-95DA-78AE-89F8-1F8159570977}"/>
                </a:ext>
              </a:extLst>
            </p:cNvPr>
            <p:cNvSpPr>
              <a:spLocks noChangeAspect="1"/>
            </p:cNvSpPr>
            <p:nvPr/>
          </p:nvSpPr>
          <p:spPr>
            <a:xfrm>
              <a:off x="1517334" y="3291210"/>
              <a:ext cx="971141" cy="971140"/>
            </a:xfrm>
            <a:prstGeom prst="ellipse">
              <a:avLst/>
            </a:prstGeom>
            <a:solidFill>
              <a:schemeClr val="accent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pic>
          <p:nvPicPr>
            <p:cNvPr id="73" name="Graphic 72" descr="Warning outline">
              <a:extLst>
                <a:ext uri="{FF2B5EF4-FFF2-40B4-BE49-F238E27FC236}">
                  <a16:creationId xmlns:a16="http://schemas.microsoft.com/office/drawing/2014/main" id="{73C75427-D1A9-CEAD-B1E4-5FFC191248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80973" y="3543264"/>
              <a:ext cx="457200" cy="457200"/>
            </a:xfrm>
            <a:prstGeom prst="rect">
              <a:avLst/>
            </a:prstGeom>
          </p:spPr>
        </p:pic>
      </p:grpSp>
      <p:grpSp>
        <p:nvGrpSpPr>
          <p:cNvPr id="74" name="Group 73">
            <a:extLst>
              <a:ext uri="{FF2B5EF4-FFF2-40B4-BE49-F238E27FC236}">
                <a16:creationId xmlns:a16="http://schemas.microsoft.com/office/drawing/2014/main" id="{36FAC388-85EF-8180-6549-CF32063A6A8C}"/>
              </a:ext>
            </a:extLst>
          </p:cNvPr>
          <p:cNvGrpSpPr/>
          <p:nvPr/>
        </p:nvGrpSpPr>
        <p:grpSpPr>
          <a:xfrm>
            <a:off x="752766" y="3529941"/>
            <a:ext cx="548640" cy="548640"/>
            <a:chOff x="2894229" y="3291210"/>
            <a:chExt cx="971141" cy="971140"/>
          </a:xfrm>
        </p:grpSpPr>
        <p:sp>
          <p:nvSpPr>
            <p:cNvPr id="75" name="Oval 74">
              <a:extLst>
                <a:ext uri="{FF2B5EF4-FFF2-40B4-BE49-F238E27FC236}">
                  <a16:creationId xmlns:a16="http://schemas.microsoft.com/office/drawing/2014/main" id="{F2A577E9-8629-0CE8-5D7A-AB0665E5469A}"/>
                </a:ext>
              </a:extLst>
            </p:cNvPr>
            <p:cNvSpPr>
              <a:spLocks noChangeAspect="1"/>
            </p:cNvSpPr>
            <p:nvPr/>
          </p:nvSpPr>
          <p:spPr>
            <a:xfrm>
              <a:off x="2894229" y="3291210"/>
              <a:ext cx="971141" cy="97114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grpSp>
          <p:nvGrpSpPr>
            <p:cNvPr id="76" name="Team18" descr="{&quot;Key&quot;:&quot;POWER_USER_SHAPE_ICON&quot;,&quot;Value&quot;:&quot;POWER_USER_SHAPE_ICON_STYLE_1&quot;}">
              <a:extLst>
                <a:ext uri="{FF2B5EF4-FFF2-40B4-BE49-F238E27FC236}">
                  <a16:creationId xmlns:a16="http://schemas.microsoft.com/office/drawing/2014/main" id="{F1D634E9-CDDC-B07E-6F85-C3EC26AA86D1}"/>
                </a:ext>
              </a:extLst>
            </p:cNvPr>
            <p:cNvGrpSpPr>
              <a:grpSpLocks noChangeAspect="1"/>
            </p:cNvGrpSpPr>
            <p:nvPr/>
          </p:nvGrpSpPr>
          <p:grpSpPr>
            <a:xfrm>
              <a:off x="3216137" y="3577269"/>
              <a:ext cx="316192" cy="365761"/>
              <a:chOff x="3329544" y="3429000"/>
              <a:chExt cx="492281" cy="569451"/>
            </a:xfrm>
            <a:solidFill>
              <a:schemeClr val="bg1"/>
            </a:solidFill>
          </p:grpSpPr>
          <p:sp>
            <p:nvSpPr>
              <p:cNvPr id="77" name="Free-form: Shape 488">
                <a:extLst>
                  <a:ext uri="{FF2B5EF4-FFF2-40B4-BE49-F238E27FC236}">
                    <a16:creationId xmlns:a16="http://schemas.microsoft.com/office/drawing/2014/main" id="{12E71980-D65A-AA0B-6813-2F43E6EFEB9C}"/>
                  </a:ext>
                </a:extLst>
              </p:cNvPr>
              <p:cNvSpPr/>
              <p:nvPr/>
            </p:nvSpPr>
            <p:spPr>
              <a:xfrm>
                <a:off x="3395716" y="3429000"/>
                <a:ext cx="93098" cy="93395"/>
              </a:xfrm>
              <a:custGeom>
                <a:avLst/>
                <a:gdLst>
                  <a:gd name="connsiteX0" fmla="*/ 49967 w 93098"/>
                  <a:gd name="connsiteY0" fmla="*/ 0 h 93395"/>
                  <a:gd name="connsiteX1" fmla="*/ 81237 w 93098"/>
                  <a:gd name="connsiteY1" fmla="*/ 15511 h 93395"/>
                  <a:gd name="connsiteX2" fmla="*/ 93090 w 93098"/>
                  <a:gd name="connsiteY2" fmla="*/ 45763 h 93395"/>
                  <a:gd name="connsiteX3" fmla="*/ 29423 w 93098"/>
                  <a:gd name="connsiteY3" fmla="*/ 90068 h 93395"/>
                  <a:gd name="connsiteX4" fmla="*/ 9072 w 93098"/>
                  <a:gd name="connsiteY4" fmla="*/ 19059 h 93395"/>
                  <a:gd name="connsiteX5" fmla="*/ 42927 w 93098"/>
                  <a:gd name="connsiteY5" fmla="*/ 0 h 93395"/>
                  <a:gd name="connsiteX6" fmla="*/ 49967 w 93098"/>
                  <a:gd name="connsiteY6" fmla="*/ 0 h 93395"/>
                  <a:gd name="connsiteX7" fmla="*/ 79449 w 93098"/>
                  <a:gd name="connsiteY7" fmla="*/ 46753 h 93395"/>
                  <a:gd name="connsiteX8" fmla="*/ 46584 w 93098"/>
                  <a:gd name="connsiteY8" fmla="*/ 13888 h 93395"/>
                  <a:gd name="connsiteX9" fmla="*/ 13720 w 93098"/>
                  <a:gd name="connsiteY9" fmla="*/ 46753 h 93395"/>
                  <a:gd name="connsiteX10" fmla="*/ 46584 w 93098"/>
                  <a:gd name="connsiteY10" fmla="*/ 79618 h 93395"/>
                  <a:gd name="connsiteX11" fmla="*/ 79449 w 93098"/>
                  <a:gd name="connsiteY11" fmla="*/ 46753 h 9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098" h="93395">
                    <a:moveTo>
                      <a:pt x="49967" y="0"/>
                    </a:moveTo>
                    <a:cubicBezTo>
                      <a:pt x="63003" y="1613"/>
                      <a:pt x="73426" y="6784"/>
                      <a:pt x="81237" y="15511"/>
                    </a:cubicBezTo>
                    <a:cubicBezTo>
                      <a:pt x="88937" y="24128"/>
                      <a:pt x="92888" y="34212"/>
                      <a:pt x="93090" y="45763"/>
                    </a:cubicBezTo>
                    <a:cubicBezTo>
                      <a:pt x="93695" y="78903"/>
                      <a:pt x="60995" y="102389"/>
                      <a:pt x="29423" y="90068"/>
                    </a:cubicBezTo>
                    <a:cubicBezTo>
                      <a:pt x="1124" y="79040"/>
                      <a:pt x="-9052" y="43948"/>
                      <a:pt x="9072" y="19059"/>
                    </a:cubicBezTo>
                    <a:cubicBezTo>
                      <a:pt x="16919" y="8296"/>
                      <a:pt x="28204" y="1943"/>
                      <a:pt x="42927" y="0"/>
                    </a:cubicBezTo>
                    <a:lnTo>
                      <a:pt x="49967" y="0"/>
                    </a:lnTo>
                    <a:close/>
                    <a:moveTo>
                      <a:pt x="79449" y="46753"/>
                    </a:moveTo>
                    <a:cubicBezTo>
                      <a:pt x="79449" y="28602"/>
                      <a:pt x="64735" y="13888"/>
                      <a:pt x="46584" y="13888"/>
                    </a:cubicBezTo>
                    <a:cubicBezTo>
                      <a:pt x="28434" y="13888"/>
                      <a:pt x="13720" y="28602"/>
                      <a:pt x="13720" y="46753"/>
                    </a:cubicBezTo>
                    <a:cubicBezTo>
                      <a:pt x="13720" y="64904"/>
                      <a:pt x="28434" y="79618"/>
                      <a:pt x="46584" y="79618"/>
                    </a:cubicBezTo>
                    <a:cubicBezTo>
                      <a:pt x="64735" y="79618"/>
                      <a:pt x="79449" y="64904"/>
                      <a:pt x="79449" y="46753"/>
                    </a:cubicBezTo>
                    <a:close/>
                  </a:path>
                </a:pathLst>
              </a:custGeom>
              <a:grpFill/>
              <a:ln w="2714" cap="flat">
                <a:solidFill>
                  <a:schemeClr val="bg1"/>
                </a:solidFill>
                <a:prstDash val="solid"/>
                <a:miter/>
              </a:ln>
            </p:spPr>
            <p:txBody>
              <a:bodyPr rtlCol="0" anchor="ctr"/>
              <a:lstStyle/>
              <a:p>
                <a:endParaRPr lang="en-US"/>
              </a:p>
            </p:txBody>
          </p:sp>
          <p:sp>
            <p:nvSpPr>
              <p:cNvPr id="78" name="Free-form: Shape 489">
                <a:extLst>
                  <a:ext uri="{FF2B5EF4-FFF2-40B4-BE49-F238E27FC236}">
                    <a16:creationId xmlns:a16="http://schemas.microsoft.com/office/drawing/2014/main" id="{C2D24A7A-5359-F950-71C2-4A9EC02CACDC}"/>
                  </a:ext>
                </a:extLst>
              </p:cNvPr>
              <p:cNvSpPr/>
              <p:nvPr/>
            </p:nvSpPr>
            <p:spPr>
              <a:xfrm>
                <a:off x="3662522" y="3429000"/>
                <a:ext cx="95860" cy="93196"/>
              </a:xfrm>
              <a:custGeom>
                <a:avLst/>
                <a:gdLst>
                  <a:gd name="connsiteX0" fmla="*/ 51249 w 95860"/>
                  <a:gd name="connsiteY0" fmla="*/ 0 h 93196"/>
                  <a:gd name="connsiteX1" fmla="*/ 95857 w 95860"/>
                  <a:gd name="connsiteY1" fmla="*/ 46781 h 93196"/>
                  <a:gd name="connsiteX2" fmla="*/ 70940 w 95860"/>
                  <a:gd name="connsiteY2" fmla="*/ 87538 h 93196"/>
                  <a:gd name="connsiteX3" fmla="*/ 7466 w 95860"/>
                  <a:gd name="connsiteY3" fmla="*/ 71835 h 93196"/>
                  <a:gd name="connsiteX4" fmla="*/ 14039 w 95860"/>
                  <a:gd name="connsiteY4" fmla="*/ 13531 h 93196"/>
                  <a:gd name="connsiteX5" fmla="*/ 44318 w 95860"/>
                  <a:gd name="connsiteY5" fmla="*/ 0 h 93196"/>
                  <a:gd name="connsiteX6" fmla="*/ 51249 w 95860"/>
                  <a:gd name="connsiteY6" fmla="*/ 0 h 93196"/>
                  <a:gd name="connsiteX7" fmla="*/ 82188 w 95860"/>
                  <a:gd name="connsiteY7" fmla="*/ 46813 h 93196"/>
                  <a:gd name="connsiteX8" fmla="*/ 47978 w 95860"/>
                  <a:gd name="connsiteY8" fmla="*/ 13861 h 93196"/>
                  <a:gd name="connsiteX9" fmla="*/ 13654 w 95860"/>
                  <a:gd name="connsiteY9" fmla="*/ 46693 h 93196"/>
                  <a:gd name="connsiteX10" fmla="*/ 47863 w 95860"/>
                  <a:gd name="connsiteY10" fmla="*/ 79645 h 93196"/>
                  <a:gd name="connsiteX11" fmla="*/ 82188 w 95860"/>
                  <a:gd name="connsiteY11" fmla="*/ 46813 h 9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860" h="93196">
                    <a:moveTo>
                      <a:pt x="51249" y="0"/>
                    </a:moveTo>
                    <a:cubicBezTo>
                      <a:pt x="76578" y="2530"/>
                      <a:pt x="95472" y="21176"/>
                      <a:pt x="95857" y="46781"/>
                    </a:cubicBezTo>
                    <a:cubicBezTo>
                      <a:pt x="96077" y="63502"/>
                      <a:pt x="86176" y="79838"/>
                      <a:pt x="70940" y="87538"/>
                    </a:cubicBezTo>
                    <a:cubicBezTo>
                      <a:pt x="48636" y="98814"/>
                      <a:pt x="21354" y="93066"/>
                      <a:pt x="7466" y="71835"/>
                    </a:cubicBezTo>
                    <a:cubicBezTo>
                      <a:pt x="-4663" y="53271"/>
                      <a:pt x="-1692" y="28547"/>
                      <a:pt x="14039" y="13531"/>
                    </a:cubicBezTo>
                    <a:cubicBezTo>
                      <a:pt x="22106" y="5812"/>
                      <a:pt x="32199" y="1302"/>
                      <a:pt x="44318" y="0"/>
                    </a:cubicBezTo>
                    <a:lnTo>
                      <a:pt x="51249" y="0"/>
                    </a:lnTo>
                    <a:close/>
                    <a:moveTo>
                      <a:pt x="82188" y="46813"/>
                    </a:moveTo>
                    <a:cubicBezTo>
                      <a:pt x="82220" y="28647"/>
                      <a:pt x="66904" y="13894"/>
                      <a:pt x="47978" y="13861"/>
                    </a:cubicBezTo>
                    <a:cubicBezTo>
                      <a:pt x="29053" y="13828"/>
                      <a:pt x="13685" y="28527"/>
                      <a:pt x="13654" y="46693"/>
                    </a:cubicBezTo>
                    <a:cubicBezTo>
                      <a:pt x="13622" y="64859"/>
                      <a:pt x="28938" y="79612"/>
                      <a:pt x="47863" y="79645"/>
                    </a:cubicBezTo>
                    <a:cubicBezTo>
                      <a:pt x="66789" y="79678"/>
                      <a:pt x="82156" y="64979"/>
                      <a:pt x="82188" y="46813"/>
                    </a:cubicBezTo>
                    <a:close/>
                  </a:path>
                </a:pathLst>
              </a:custGeom>
              <a:grpFill/>
              <a:ln w="2714" cap="flat">
                <a:solidFill>
                  <a:schemeClr val="bg1"/>
                </a:solidFill>
                <a:prstDash val="solid"/>
                <a:miter/>
              </a:ln>
            </p:spPr>
            <p:txBody>
              <a:bodyPr rtlCol="0" anchor="ctr"/>
              <a:lstStyle/>
              <a:p>
                <a:endParaRPr lang="en-US"/>
              </a:p>
            </p:txBody>
          </p:sp>
          <p:sp>
            <p:nvSpPr>
              <p:cNvPr id="79" name="Free-form: Shape 490">
                <a:extLst>
                  <a:ext uri="{FF2B5EF4-FFF2-40B4-BE49-F238E27FC236}">
                    <a16:creationId xmlns:a16="http://schemas.microsoft.com/office/drawing/2014/main" id="{93F27701-B35B-DD23-D85D-6399CDEE52CA}"/>
                  </a:ext>
                </a:extLst>
              </p:cNvPr>
              <p:cNvSpPr/>
              <p:nvPr/>
            </p:nvSpPr>
            <p:spPr>
              <a:xfrm>
                <a:off x="3527694" y="3495114"/>
                <a:ext cx="95980" cy="93231"/>
              </a:xfrm>
              <a:custGeom>
                <a:avLst/>
                <a:gdLst>
                  <a:gd name="connsiteX0" fmla="*/ 95980 w 95980"/>
                  <a:gd name="connsiteY0" fmla="*/ 46364 h 93231"/>
                  <a:gd name="connsiteX1" fmla="*/ 48235 w 95980"/>
                  <a:gd name="connsiteY1" fmla="*/ 93231 h 93231"/>
                  <a:gd name="connsiteX2" fmla="*/ 1 w 95980"/>
                  <a:gd name="connsiteY2" fmla="*/ 46867 h 93231"/>
                  <a:gd name="connsiteX3" fmla="*/ 47746 w 95980"/>
                  <a:gd name="connsiteY3" fmla="*/ 1 h 93231"/>
                  <a:gd name="connsiteX4" fmla="*/ 95980 w 95980"/>
                  <a:gd name="connsiteY4" fmla="*/ 46364 h 93231"/>
                  <a:gd name="connsiteX5" fmla="*/ 82284 w 95980"/>
                  <a:gd name="connsiteY5" fmla="*/ 46823 h 93231"/>
                  <a:gd name="connsiteX6" fmla="*/ 48163 w 95980"/>
                  <a:gd name="connsiteY6" fmla="*/ 13724 h 93231"/>
                  <a:gd name="connsiteX7" fmla="*/ 13696 w 95980"/>
                  <a:gd name="connsiteY7" fmla="*/ 46464 h 93231"/>
                  <a:gd name="connsiteX8" fmla="*/ 47818 w 95980"/>
                  <a:gd name="connsiteY8" fmla="*/ 79562 h 93231"/>
                  <a:gd name="connsiteX9" fmla="*/ 82284 w 95980"/>
                  <a:gd name="connsiteY9" fmla="*/ 46823 h 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980" h="93231">
                    <a:moveTo>
                      <a:pt x="95980" y="46364"/>
                    </a:moveTo>
                    <a:cubicBezTo>
                      <a:pt x="96115" y="72109"/>
                      <a:pt x="74739" y="93092"/>
                      <a:pt x="48235" y="93231"/>
                    </a:cubicBezTo>
                    <a:cubicBezTo>
                      <a:pt x="21731" y="93369"/>
                      <a:pt x="135" y="72612"/>
                      <a:pt x="1" y="46867"/>
                    </a:cubicBezTo>
                    <a:cubicBezTo>
                      <a:pt x="-134" y="21122"/>
                      <a:pt x="21242" y="140"/>
                      <a:pt x="47746" y="1"/>
                    </a:cubicBezTo>
                    <a:cubicBezTo>
                      <a:pt x="74250" y="-138"/>
                      <a:pt x="95846" y="20620"/>
                      <a:pt x="95980" y="46364"/>
                    </a:cubicBezTo>
                    <a:close/>
                    <a:moveTo>
                      <a:pt x="82284" y="46823"/>
                    </a:moveTo>
                    <a:cubicBezTo>
                      <a:pt x="82380" y="28642"/>
                      <a:pt x="67103" y="13823"/>
                      <a:pt x="48163" y="13724"/>
                    </a:cubicBezTo>
                    <a:cubicBezTo>
                      <a:pt x="29223" y="13625"/>
                      <a:pt x="13791" y="28283"/>
                      <a:pt x="13696" y="46464"/>
                    </a:cubicBezTo>
                    <a:cubicBezTo>
                      <a:pt x="13601" y="64644"/>
                      <a:pt x="28878" y="79463"/>
                      <a:pt x="47818" y="79562"/>
                    </a:cubicBezTo>
                    <a:cubicBezTo>
                      <a:pt x="66758" y="79661"/>
                      <a:pt x="82189" y="65003"/>
                      <a:pt x="82284" y="46823"/>
                    </a:cubicBezTo>
                    <a:close/>
                  </a:path>
                </a:pathLst>
              </a:custGeom>
              <a:grpFill/>
              <a:ln w="2714" cap="flat">
                <a:solidFill>
                  <a:schemeClr val="bg1"/>
                </a:solidFill>
                <a:prstDash val="solid"/>
                <a:miter/>
              </a:ln>
            </p:spPr>
            <p:txBody>
              <a:bodyPr rtlCol="0" anchor="ctr"/>
              <a:lstStyle/>
              <a:p>
                <a:endParaRPr lang="en-US"/>
              </a:p>
            </p:txBody>
          </p:sp>
          <p:sp>
            <p:nvSpPr>
              <p:cNvPr id="80" name="Free-form: Shape 491">
                <a:extLst>
                  <a:ext uri="{FF2B5EF4-FFF2-40B4-BE49-F238E27FC236}">
                    <a16:creationId xmlns:a16="http://schemas.microsoft.com/office/drawing/2014/main" id="{0E403B2F-D630-540D-3A85-30FA26C1613B}"/>
                  </a:ext>
                </a:extLst>
              </p:cNvPr>
              <p:cNvSpPr/>
              <p:nvPr/>
            </p:nvSpPr>
            <p:spPr>
              <a:xfrm>
                <a:off x="3329544" y="3541736"/>
                <a:ext cx="179918" cy="390690"/>
              </a:xfrm>
              <a:custGeom>
                <a:avLst/>
                <a:gdLst>
                  <a:gd name="connsiteX0" fmla="*/ 0 w 179918"/>
                  <a:gd name="connsiteY0" fmla="*/ 57087 h 390690"/>
                  <a:gd name="connsiteX1" fmla="*/ 0 w 179918"/>
                  <a:gd name="connsiteY1" fmla="*/ 48259 h 390690"/>
                  <a:gd name="connsiteX2" fmla="*/ 34405 w 179918"/>
                  <a:gd name="connsiteY2" fmla="*/ 2854 h 390690"/>
                  <a:gd name="connsiteX3" fmla="*/ 60944 w 179918"/>
                  <a:gd name="connsiteY3" fmla="*/ 76 h 390690"/>
                  <a:gd name="connsiteX4" fmla="*/ 177992 w 179918"/>
                  <a:gd name="connsiteY4" fmla="*/ 104 h 390690"/>
                  <a:gd name="connsiteX5" fmla="*/ 178899 w 179918"/>
                  <a:gd name="connsiteY5" fmla="*/ 929 h 390690"/>
                  <a:gd name="connsiteX6" fmla="*/ 179917 w 179918"/>
                  <a:gd name="connsiteY6" fmla="*/ 13415 h 390690"/>
                  <a:gd name="connsiteX7" fmla="*/ 179504 w 179918"/>
                  <a:gd name="connsiteY7" fmla="*/ 13855 h 390690"/>
                  <a:gd name="connsiteX8" fmla="*/ 68232 w 179918"/>
                  <a:gd name="connsiteY8" fmla="*/ 13717 h 390690"/>
                  <a:gd name="connsiteX9" fmla="*/ 34102 w 179918"/>
                  <a:gd name="connsiteY9" fmla="*/ 17815 h 390690"/>
                  <a:gd name="connsiteX10" fmla="*/ 16446 w 179918"/>
                  <a:gd name="connsiteY10" fmla="*/ 37919 h 390690"/>
                  <a:gd name="connsiteX11" fmla="*/ 14576 w 179918"/>
                  <a:gd name="connsiteY11" fmla="*/ 62890 h 390690"/>
                  <a:gd name="connsiteX12" fmla="*/ 22084 w 179918"/>
                  <a:gd name="connsiteY12" fmla="*/ 170340 h 390690"/>
                  <a:gd name="connsiteX13" fmla="*/ 24889 w 179918"/>
                  <a:gd name="connsiteY13" fmla="*/ 182606 h 390690"/>
                  <a:gd name="connsiteX14" fmla="*/ 50246 w 179918"/>
                  <a:gd name="connsiteY14" fmla="*/ 197236 h 390690"/>
                  <a:gd name="connsiteX15" fmla="*/ 51626 w 179918"/>
                  <a:gd name="connsiteY15" fmla="*/ 196491 h 390690"/>
                  <a:gd name="connsiteX16" fmla="*/ 51676 w 179918"/>
                  <a:gd name="connsiteY16" fmla="*/ 196109 h 390690"/>
                  <a:gd name="connsiteX17" fmla="*/ 44085 w 179918"/>
                  <a:gd name="connsiteY17" fmla="*/ 70893 h 390690"/>
                  <a:gd name="connsiteX18" fmla="*/ 50383 w 179918"/>
                  <a:gd name="connsiteY18" fmla="*/ 63963 h 390690"/>
                  <a:gd name="connsiteX19" fmla="*/ 50658 w 179918"/>
                  <a:gd name="connsiteY19" fmla="*/ 63935 h 390690"/>
                  <a:gd name="connsiteX20" fmla="*/ 57757 w 179918"/>
                  <a:gd name="connsiteY20" fmla="*/ 70016 h 390690"/>
                  <a:gd name="connsiteX21" fmla="*/ 57781 w 179918"/>
                  <a:gd name="connsiteY21" fmla="*/ 70316 h 390690"/>
                  <a:gd name="connsiteX22" fmla="*/ 65537 w 179918"/>
                  <a:gd name="connsiteY22" fmla="*/ 197181 h 390690"/>
                  <a:gd name="connsiteX23" fmla="*/ 68342 w 179918"/>
                  <a:gd name="connsiteY23" fmla="*/ 207907 h 390690"/>
                  <a:gd name="connsiteX24" fmla="*/ 80415 w 179918"/>
                  <a:gd name="connsiteY24" fmla="*/ 370965 h 390690"/>
                  <a:gd name="connsiteX25" fmla="*/ 86686 w 179918"/>
                  <a:gd name="connsiteY25" fmla="*/ 376796 h 390690"/>
                  <a:gd name="connsiteX26" fmla="*/ 138086 w 179918"/>
                  <a:gd name="connsiteY26" fmla="*/ 376796 h 390690"/>
                  <a:gd name="connsiteX27" fmla="*/ 145237 w 179918"/>
                  <a:gd name="connsiteY27" fmla="*/ 370058 h 390690"/>
                  <a:gd name="connsiteX28" fmla="*/ 150407 w 179918"/>
                  <a:gd name="connsiteY28" fmla="*/ 284225 h 390690"/>
                  <a:gd name="connsiteX29" fmla="*/ 151452 w 179918"/>
                  <a:gd name="connsiteY29" fmla="*/ 283592 h 390690"/>
                  <a:gd name="connsiteX30" fmla="*/ 163883 w 179918"/>
                  <a:gd name="connsiteY30" fmla="*/ 289202 h 390690"/>
                  <a:gd name="connsiteX31" fmla="*/ 164351 w 179918"/>
                  <a:gd name="connsiteY31" fmla="*/ 289945 h 390690"/>
                  <a:gd name="connsiteX32" fmla="*/ 158768 w 179918"/>
                  <a:gd name="connsiteY32" fmla="*/ 365272 h 390690"/>
                  <a:gd name="connsiteX33" fmla="*/ 154890 w 179918"/>
                  <a:gd name="connsiteY33" fmla="*/ 381856 h 390690"/>
                  <a:gd name="connsiteX34" fmla="*/ 138224 w 179918"/>
                  <a:gd name="connsiteY34" fmla="*/ 390574 h 390690"/>
                  <a:gd name="connsiteX35" fmla="*/ 90068 w 179918"/>
                  <a:gd name="connsiteY35" fmla="*/ 390684 h 390690"/>
                  <a:gd name="connsiteX36" fmla="*/ 70130 w 179918"/>
                  <a:gd name="connsiteY36" fmla="*/ 381306 h 390690"/>
                  <a:gd name="connsiteX37" fmla="*/ 65949 w 179918"/>
                  <a:gd name="connsiteY37" fmla="*/ 361972 h 390690"/>
                  <a:gd name="connsiteX38" fmla="*/ 54949 w 179918"/>
                  <a:gd name="connsiteY38" fmla="*/ 213463 h 390690"/>
                  <a:gd name="connsiteX39" fmla="*/ 53463 w 179918"/>
                  <a:gd name="connsiteY39" fmla="*/ 211812 h 390690"/>
                  <a:gd name="connsiteX40" fmla="*/ 30637 w 179918"/>
                  <a:gd name="connsiteY40" fmla="*/ 204552 h 390690"/>
                  <a:gd name="connsiteX41" fmla="*/ 10203 w 179918"/>
                  <a:gd name="connsiteY41" fmla="*/ 182908 h 390690"/>
                  <a:gd name="connsiteX42" fmla="*/ 7205 w 179918"/>
                  <a:gd name="connsiteY42" fmla="*/ 155186 h 390690"/>
                  <a:gd name="connsiteX43" fmla="*/ 0 w 179918"/>
                  <a:gd name="connsiteY43" fmla="*/ 57087 h 3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9918" h="390690">
                    <a:moveTo>
                      <a:pt x="0" y="57087"/>
                    </a:moveTo>
                    <a:lnTo>
                      <a:pt x="0" y="48259"/>
                    </a:lnTo>
                    <a:cubicBezTo>
                      <a:pt x="2173" y="27633"/>
                      <a:pt x="14823" y="9482"/>
                      <a:pt x="34405" y="2854"/>
                    </a:cubicBezTo>
                    <a:cubicBezTo>
                      <a:pt x="39758" y="1039"/>
                      <a:pt x="48605" y="113"/>
                      <a:pt x="60944" y="76"/>
                    </a:cubicBezTo>
                    <a:cubicBezTo>
                      <a:pt x="98786" y="-34"/>
                      <a:pt x="137802" y="-25"/>
                      <a:pt x="177992" y="104"/>
                    </a:cubicBezTo>
                    <a:cubicBezTo>
                      <a:pt x="178560" y="104"/>
                      <a:pt x="178862" y="379"/>
                      <a:pt x="178899" y="929"/>
                    </a:cubicBezTo>
                    <a:lnTo>
                      <a:pt x="179917" y="13415"/>
                    </a:lnTo>
                    <a:cubicBezTo>
                      <a:pt x="179935" y="13726"/>
                      <a:pt x="179798" y="13873"/>
                      <a:pt x="179504" y="13855"/>
                    </a:cubicBezTo>
                    <a:cubicBezTo>
                      <a:pt x="173637" y="13800"/>
                      <a:pt x="136546" y="13754"/>
                      <a:pt x="68232" y="13717"/>
                    </a:cubicBezTo>
                    <a:cubicBezTo>
                      <a:pt x="50722" y="13717"/>
                      <a:pt x="39346" y="15083"/>
                      <a:pt x="34102" y="17815"/>
                    </a:cubicBezTo>
                    <a:cubicBezTo>
                      <a:pt x="25852" y="22123"/>
                      <a:pt x="19966" y="28825"/>
                      <a:pt x="16446" y="37919"/>
                    </a:cubicBezTo>
                    <a:cubicBezTo>
                      <a:pt x="14429" y="43162"/>
                      <a:pt x="13806" y="51486"/>
                      <a:pt x="14576" y="62890"/>
                    </a:cubicBezTo>
                    <a:cubicBezTo>
                      <a:pt x="17014" y="98716"/>
                      <a:pt x="19517" y="134532"/>
                      <a:pt x="22084" y="170340"/>
                    </a:cubicBezTo>
                    <a:cubicBezTo>
                      <a:pt x="22487" y="176170"/>
                      <a:pt x="23422" y="180259"/>
                      <a:pt x="24889" y="182606"/>
                    </a:cubicBezTo>
                    <a:cubicBezTo>
                      <a:pt x="30032" y="190856"/>
                      <a:pt x="41225" y="194459"/>
                      <a:pt x="50246" y="197236"/>
                    </a:cubicBezTo>
                    <a:cubicBezTo>
                      <a:pt x="50826" y="197420"/>
                      <a:pt x="51443" y="197086"/>
                      <a:pt x="51626" y="196491"/>
                    </a:cubicBezTo>
                    <a:cubicBezTo>
                      <a:pt x="51664" y="196367"/>
                      <a:pt x="51681" y="196238"/>
                      <a:pt x="51676" y="196109"/>
                    </a:cubicBezTo>
                    <a:lnTo>
                      <a:pt x="44085" y="70893"/>
                    </a:lnTo>
                    <a:cubicBezTo>
                      <a:pt x="43810" y="66310"/>
                      <a:pt x="45910" y="63999"/>
                      <a:pt x="50383" y="63963"/>
                    </a:cubicBezTo>
                    <a:cubicBezTo>
                      <a:pt x="50420" y="63963"/>
                      <a:pt x="50512" y="63954"/>
                      <a:pt x="50658" y="63935"/>
                    </a:cubicBezTo>
                    <a:cubicBezTo>
                      <a:pt x="54193" y="63562"/>
                      <a:pt x="57371" y="66285"/>
                      <a:pt x="57757" y="70016"/>
                    </a:cubicBezTo>
                    <a:cubicBezTo>
                      <a:pt x="57767" y="70116"/>
                      <a:pt x="57775" y="70216"/>
                      <a:pt x="57781" y="70316"/>
                    </a:cubicBezTo>
                    <a:cubicBezTo>
                      <a:pt x="60421" y="113218"/>
                      <a:pt x="63007" y="155507"/>
                      <a:pt x="65537" y="197181"/>
                    </a:cubicBezTo>
                    <a:cubicBezTo>
                      <a:pt x="65784" y="201142"/>
                      <a:pt x="68039" y="204112"/>
                      <a:pt x="68342" y="207907"/>
                    </a:cubicBezTo>
                    <a:cubicBezTo>
                      <a:pt x="69919" y="229212"/>
                      <a:pt x="73943" y="283565"/>
                      <a:pt x="80415" y="370965"/>
                    </a:cubicBezTo>
                    <a:cubicBezTo>
                      <a:pt x="80660" y="374249"/>
                      <a:pt x="83393" y="376790"/>
                      <a:pt x="86686" y="376796"/>
                    </a:cubicBezTo>
                    <a:lnTo>
                      <a:pt x="138086" y="376796"/>
                    </a:lnTo>
                    <a:cubicBezTo>
                      <a:pt x="142578" y="376796"/>
                      <a:pt x="144962" y="374550"/>
                      <a:pt x="145237" y="370058"/>
                    </a:cubicBezTo>
                    <a:lnTo>
                      <a:pt x="150407" y="284225"/>
                    </a:lnTo>
                    <a:cubicBezTo>
                      <a:pt x="150444" y="283510"/>
                      <a:pt x="150792" y="283299"/>
                      <a:pt x="151452" y="283592"/>
                    </a:cubicBezTo>
                    <a:lnTo>
                      <a:pt x="163883" y="289202"/>
                    </a:lnTo>
                    <a:cubicBezTo>
                      <a:pt x="164213" y="289349"/>
                      <a:pt x="164369" y="289597"/>
                      <a:pt x="164351" y="289945"/>
                    </a:cubicBezTo>
                    <a:cubicBezTo>
                      <a:pt x="162627" y="314642"/>
                      <a:pt x="160766" y="339751"/>
                      <a:pt x="158768" y="365272"/>
                    </a:cubicBezTo>
                    <a:cubicBezTo>
                      <a:pt x="158144" y="373083"/>
                      <a:pt x="156852" y="378611"/>
                      <a:pt x="154890" y="381856"/>
                    </a:cubicBezTo>
                    <a:cubicBezTo>
                      <a:pt x="151370" y="387686"/>
                      <a:pt x="145814" y="390592"/>
                      <a:pt x="138224" y="390574"/>
                    </a:cubicBezTo>
                    <a:cubicBezTo>
                      <a:pt x="114096" y="390519"/>
                      <a:pt x="98044" y="390556"/>
                      <a:pt x="90068" y="390684"/>
                    </a:cubicBezTo>
                    <a:cubicBezTo>
                      <a:pt x="80754" y="390849"/>
                      <a:pt x="74108" y="387723"/>
                      <a:pt x="70130" y="381306"/>
                    </a:cubicBezTo>
                    <a:cubicBezTo>
                      <a:pt x="68039" y="377932"/>
                      <a:pt x="66646" y="371488"/>
                      <a:pt x="65949" y="361972"/>
                    </a:cubicBezTo>
                    <a:cubicBezTo>
                      <a:pt x="61494" y="301322"/>
                      <a:pt x="57827" y="251818"/>
                      <a:pt x="54949" y="213463"/>
                    </a:cubicBezTo>
                    <a:cubicBezTo>
                      <a:pt x="54875" y="212546"/>
                      <a:pt x="54380" y="211996"/>
                      <a:pt x="53463" y="211812"/>
                    </a:cubicBezTo>
                    <a:cubicBezTo>
                      <a:pt x="45470" y="210236"/>
                      <a:pt x="37861" y="207815"/>
                      <a:pt x="30637" y="204552"/>
                    </a:cubicBezTo>
                    <a:cubicBezTo>
                      <a:pt x="20223" y="199858"/>
                      <a:pt x="13412" y="192644"/>
                      <a:pt x="10203" y="182908"/>
                    </a:cubicBezTo>
                    <a:cubicBezTo>
                      <a:pt x="9231" y="179993"/>
                      <a:pt x="8232" y="170752"/>
                      <a:pt x="7205" y="155186"/>
                    </a:cubicBezTo>
                    <a:cubicBezTo>
                      <a:pt x="5042" y="122496"/>
                      <a:pt x="2640" y="89796"/>
                      <a:pt x="0" y="57087"/>
                    </a:cubicBezTo>
                    <a:close/>
                  </a:path>
                </a:pathLst>
              </a:custGeom>
              <a:grpFill/>
              <a:ln w="2714" cap="flat">
                <a:solidFill>
                  <a:schemeClr val="bg1"/>
                </a:solidFill>
                <a:prstDash val="solid"/>
                <a:miter/>
              </a:ln>
            </p:spPr>
            <p:txBody>
              <a:bodyPr rtlCol="0" anchor="ctr"/>
              <a:lstStyle/>
              <a:p>
                <a:endParaRPr lang="en-US"/>
              </a:p>
            </p:txBody>
          </p:sp>
          <p:sp>
            <p:nvSpPr>
              <p:cNvPr id="81" name="Free-form: Shape 492">
                <a:extLst>
                  <a:ext uri="{FF2B5EF4-FFF2-40B4-BE49-F238E27FC236}">
                    <a16:creationId xmlns:a16="http://schemas.microsoft.com/office/drawing/2014/main" id="{62C96FF4-9765-72B7-6E3A-2CA011E5D5A1}"/>
                  </a:ext>
                </a:extLst>
              </p:cNvPr>
              <p:cNvSpPr/>
              <p:nvPr/>
            </p:nvSpPr>
            <p:spPr>
              <a:xfrm>
                <a:off x="3639263" y="3541743"/>
                <a:ext cx="182562" cy="390621"/>
              </a:xfrm>
              <a:custGeom>
                <a:avLst/>
                <a:gdLst>
                  <a:gd name="connsiteX0" fmla="*/ 182563 w 182562"/>
                  <a:gd name="connsiteY0" fmla="*/ 47949 h 390621"/>
                  <a:gd name="connsiteX1" fmla="*/ 182563 w 182562"/>
                  <a:gd name="connsiteY1" fmla="*/ 58400 h 390621"/>
                  <a:gd name="connsiteX2" fmla="*/ 174037 w 182562"/>
                  <a:gd name="connsiteY2" fmla="*/ 172615 h 390621"/>
                  <a:gd name="connsiteX3" fmla="*/ 155556 w 182562"/>
                  <a:gd name="connsiteY3" fmla="*/ 202537 h 390621"/>
                  <a:gd name="connsiteX4" fmla="*/ 129072 w 182562"/>
                  <a:gd name="connsiteY4" fmla="*/ 211942 h 390621"/>
                  <a:gd name="connsiteX5" fmla="*/ 127972 w 182562"/>
                  <a:gd name="connsiteY5" fmla="*/ 213153 h 390621"/>
                  <a:gd name="connsiteX6" fmla="*/ 117026 w 182562"/>
                  <a:gd name="connsiteY6" fmla="*/ 362762 h 390621"/>
                  <a:gd name="connsiteX7" fmla="*/ 113066 w 182562"/>
                  <a:gd name="connsiteY7" fmla="*/ 381354 h 390621"/>
                  <a:gd name="connsiteX8" fmla="*/ 93897 w 182562"/>
                  <a:gd name="connsiteY8" fmla="*/ 390622 h 390621"/>
                  <a:gd name="connsiteX9" fmla="*/ 45714 w 182562"/>
                  <a:gd name="connsiteY9" fmla="*/ 390512 h 390621"/>
                  <a:gd name="connsiteX10" fmla="*/ 36308 w 182562"/>
                  <a:gd name="connsiteY10" fmla="*/ 387954 h 390621"/>
                  <a:gd name="connsiteX11" fmla="*/ 25472 w 182562"/>
                  <a:gd name="connsiteY11" fmla="*/ 364770 h 390621"/>
                  <a:gd name="connsiteX12" fmla="*/ 19890 w 182562"/>
                  <a:gd name="connsiteY12" fmla="*/ 289663 h 390621"/>
                  <a:gd name="connsiteX13" fmla="*/ 20330 w 182562"/>
                  <a:gd name="connsiteY13" fmla="*/ 288838 h 390621"/>
                  <a:gd name="connsiteX14" fmla="*/ 32568 w 182562"/>
                  <a:gd name="connsiteY14" fmla="*/ 282622 h 390621"/>
                  <a:gd name="connsiteX15" fmla="*/ 32946 w 182562"/>
                  <a:gd name="connsiteY15" fmla="*/ 282753 h 390621"/>
                  <a:gd name="connsiteX16" fmla="*/ 32980 w 182562"/>
                  <a:gd name="connsiteY16" fmla="*/ 282870 h 390621"/>
                  <a:gd name="connsiteX17" fmla="*/ 39938 w 182562"/>
                  <a:gd name="connsiteY17" fmla="*/ 370078 h 390621"/>
                  <a:gd name="connsiteX18" fmla="*/ 47199 w 182562"/>
                  <a:gd name="connsiteY18" fmla="*/ 376788 h 390621"/>
                  <a:gd name="connsiteX19" fmla="*/ 95189 w 182562"/>
                  <a:gd name="connsiteY19" fmla="*/ 376788 h 390621"/>
                  <a:gd name="connsiteX20" fmla="*/ 102725 w 182562"/>
                  <a:gd name="connsiteY20" fmla="*/ 369803 h 390621"/>
                  <a:gd name="connsiteX21" fmla="*/ 114193 w 182562"/>
                  <a:gd name="connsiteY21" fmla="*/ 212328 h 390621"/>
                  <a:gd name="connsiteX22" fmla="*/ 117328 w 182562"/>
                  <a:gd name="connsiteY22" fmla="*/ 193984 h 390621"/>
                  <a:gd name="connsiteX23" fmla="*/ 124974 w 182562"/>
                  <a:gd name="connsiteY23" fmla="*/ 70391 h 390621"/>
                  <a:gd name="connsiteX24" fmla="*/ 131987 w 182562"/>
                  <a:gd name="connsiteY24" fmla="*/ 64120 h 390621"/>
                  <a:gd name="connsiteX25" fmla="*/ 132262 w 182562"/>
                  <a:gd name="connsiteY25" fmla="*/ 64120 h 390621"/>
                  <a:gd name="connsiteX26" fmla="*/ 138571 w 182562"/>
                  <a:gd name="connsiteY26" fmla="*/ 70516 h 390621"/>
                  <a:gd name="connsiteX27" fmla="*/ 138560 w 182562"/>
                  <a:gd name="connsiteY27" fmla="*/ 70858 h 390621"/>
                  <a:gd name="connsiteX28" fmla="*/ 131107 w 182562"/>
                  <a:gd name="connsiteY28" fmla="*/ 191426 h 390621"/>
                  <a:gd name="connsiteX29" fmla="*/ 137845 w 182562"/>
                  <a:gd name="connsiteY29" fmla="*/ 195936 h 390621"/>
                  <a:gd name="connsiteX30" fmla="*/ 150688 w 182562"/>
                  <a:gd name="connsiteY30" fmla="*/ 189336 h 390621"/>
                  <a:gd name="connsiteX31" fmla="*/ 159764 w 182562"/>
                  <a:gd name="connsiteY31" fmla="*/ 175585 h 390621"/>
                  <a:gd name="connsiteX32" fmla="*/ 167877 w 182562"/>
                  <a:gd name="connsiteY32" fmla="*/ 66183 h 390621"/>
                  <a:gd name="connsiteX33" fmla="*/ 166062 w 182562"/>
                  <a:gd name="connsiteY33" fmla="*/ 37361 h 390621"/>
                  <a:gd name="connsiteX34" fmla="*/ 147498 w 182562"/>
                  <a:gd name="connsiteY34" fmla="*/ 17230 h 390621"/>
                  <a:gd name="connsiteX35" fmla="*/ 123324 w 182562"/>
                  <a:gd name="connsiteY35" fmla="*/ 13765 h 390621"/>
                  <a:gd name="connsiteX36" fmla="*/ 9274 w 182562"/>
                  <a:gd name="connsiteY36" fmla="*/ 13820 h 390621"/>
                  <a:gd name="connsiteX37" fmla="*/ 1023 w 182562"/>
                  <a:gd name="connsiteY37" fmla="*/ 15167 h 390621"/>
                  <a:gd name="connsiteX38" fmla="*/ 6 w 182562"/>
                  <a:gd name="connsiteY38" fmla="*/ 14452 h 390621"/>
                  <a:gd name="connsiteX39" fmla="*/ 666 w 182562"/>
                  <a:gd name="connsiteY39" fmla="*/ 3616 h 390621"/>
                  <a:gd name="connsiteX40" fmla="*/ 4351 w 182562"/>
                  <a:gd name="connsiteY40" fmla="*/ 124 h 390621"/>
                  <a:gd name="connsiteX41" fmla="*/ 131052 w 182562"/>
                  <a:gd name="connsiteY41" fmla="*/ 14 h 390621"/>
                  <a:gd name="connsiteX42" fmla="*/ 152393 w 182562"/>
                  <a:gd name="connsiteY42" fmla="*/ 5074 h 390621"/>
                  <a:gd name="connsiteX43" fmla="*/ 182563 w 182562"/>
                  <a:gd name="connsiteY43" fmla="*/ 47949 h 39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2562" h="390621">
                    <a:moveTo>
                      <a:pt x="182563" y="47949"/>
                    </a:moveTo>
                    <a:lnTo>
                      <a:pt x="182563" y="58400"/>
                    </a:lnTo>
                    <a:cubicBezTo>
                      <a:pt x="179372" y="96463"/>
                      <a:pt x="176531" y="134534"/>
                      <a:pt x="174037" y="172615"/>
                    </a:cubicBezTo>
                    <a:cubicBezTo>
                      <a:pt x="173139" y="186238"/>
                      <a:pt x="166978" y="196211"/>
                      <a:pt x="155556" y="202537"/>
                    </a:cubicBezTo>
                    <a:cubicBezTo>
                      <a:pt x="147122" y="207194"/>
                      <a:pt x="138294" y="210329"/>
                      <a:pt x="129072" y="211942"/>
                    </a:cubicBezTo>
                    <a:cubicBezTo>
                      <a:pt x="128461" y="212044"/>
                      <a:pt x="128004" y="212547"/>
                      <a:pt x="127972" y="213153"/>
                    </a:cubicBezTo>
                    <a:cubicBezTo>
                      <a:pt x="124378" y="263022"/>
                      <a:pt x="120729" y="312892"/>
                      <a:pt x="117026" y="362762"/>
                    </a:cubicBezTo>
                    <a:cubicBezTo>
                      <a:pt x="116348" y="371893"/>
                      <a:pt x="115027" y="378090"/>
                      <a:pt x="113066" y="381354"/>
                    </a:cubicBezTo>
                    <a:cubicBezTo>
                      <a:pt x="109325" y="387551"/>
                      <a:pt x="102936" y="390640"/>
                      <a:pt x="93897" y="390622"/>
                    </a:cubicBezTo>
                    <a:cubicBezTo>
                      <a:pt x="67275" y="390567"/>
                      <a:pt x="51214" y="390530"/>
                      <a:pt x="45714" y="390512"/>
                    </a:cubicBezTo>
                    <a:cubicBezTo>
                      <a:pt x="42579" y="390493"/>
                      <a:pt x="39443" y="389641"/>
                      <a:pt x="36308" y="387954"/>
                    </a:cubicBezTo>
                    <a:cubicBezTo>
                      <a:pt x="27618" y="383251"/>
                      <a:pt x="26242" y="375386"/>
                      <a:pt x="25472" y="364770"/>
                    </a:cubicBezTo>
                    <a:cubicBezTo>
                      <a:pt x="23657" y="339615"/>
                      <a:pt x="21796" y="314579"/>
                      <a:pt x="19890" y="289663"/>
                    </a:cubicBezTo>
                    <a:cubicBezTo>
                      <a:pt x="19853" y="289278"/>
                      <a:pt x="20000" y="289003"/>
                      <a:pt x="20330" y="288838"/>
                    </a:cubicBezTo>
                    <a:lnTo>
                      <a:pt x="32568" y="282622"/>
                    </a:lnTo>
                    <a:cubicBezTo>
                      <a:pt x="32701" y="282547"/>
                      <a:pt x="32870" y="282605"/>
                      <a:pt x="32946" y="282753"/>
                    </a:cubicBezTo>
                    <a:cubicBezTo>
                      <a:pt x="32964" y="282789"/>
                      <a:pt x="32976" y="282829"/>
                      <a:pt x="32980" y="282870"/>
                    </a:cubicBezTo>
                    <a:lnTo>
                      <a:pt x="39938" y="370078"/>
                    </a:lnTo>
                    <a:cubicBezTo>
                      <a:pt x="40305" y="374551"/>
                      <a:pt x="42725" y="376788"/>
                      <a:pt x="47199" y="376788"/>
                    </a:cubicBezTo>
                    <a:lnTo>
                      <a:pt x="95189" y="376788"/>
                    </a:lnTo>
                    <a:cubicBezTo>
                      <a:pt x="99865" y="376788"/>
                      <a:pt x="102377" y="374460"/>
                      <a:pt x="102725" y="369803"/>
                    </a:cubicBezTo>
                    <a:cubicBezTo>
                      <a:pt x="106465" y="319089"/>
                      <a:pt x="110288" y="266598"/>
                      <a:pt x="114193" y="212328"/>
                    </a:cubicBezTo>
                    <a:cubicBezTo>
                      <a:pt x="114716" y="205205"/>
                      <a:pt x="116971" y="200392"/>
                      <a:pt x="117328" y="193984"/>
                    </a:cubicBezTo>
                    <a:cubicBezTo>
                      <a:pt x="119749" y="150714"/>
                      <a:pt x="122297" y="109517"/>
                      <a:pt x="124974" y="70391"/>
                    </a:cubicBezTo>
                    <a:cubicBezTo>
                      <a:pt x="125286" y="65826"/>
                      <a:pt x="127623" y="63735"/>
                      <a:pt x="131987" y="64120"/>
                    </a:cubicBezTo>
                    <a:cubicBezTo>
                      <a:pt x="132152" y="64120"/>
                      <a:pt x="132244" y="64120"/>
                      <a:pt x="132262" y="64120"/>
                    </a:cubicBezTo>
                    <a:cubicBezTo>
                      <a:pt x="135770" y="64144"/>
                      <a:pt x="138595" y="67008"/>
                      <a:pt x="138571" y="70516"/>
                    </a:cubicBezTo>
                    <a:cubicBezTo>
                      <a:pt x="138571" y="70631"/>
                      <a:pt x="138567" y="70745"/>
                      <a:pt x="138560" y="70858"/>
                    </a:cubicBezTo>
                    <a:lnTo>
                      <a:pt x="131107" y="191426"/>
                    </a:lnTo>
                    <a:cubicBezTo>
                      <a:pt x="130758" y="196927"/>
                      <a:pt x="133004" y="198430"/>
                      <a:pt x="137845" y="195936"/>
                    </a:cubicBezTo>
                    <a:lnTo>
                      <a:pt x="150688" y="189336"/>
                    </a:lnTo>
                    <a:cubicBezTo>
                      <a:pt x="155886" y="186649"/>
                      <a:pt x="159321" y="181444"/>
                      <a:pt x="159764" y="175585"/>
                    </a:cubicBezTo>
                    <a:cubicBezTo>
                      <a:pt x="162642" y="137596"/>
                      <a:pt x="165347" y="101129"/>
                      <a:pt x="167877" y="66183"/>
                    </a:cubicBezTo>
                    <a:cubicBezTo>
                      <a:pt x="168848" y="52469"/>
                      <a:pt x="168243" y="42862"/>
                      <a:pt x="166062" y="37361"/>
                    </a:cubicBezTo>
                    <a:cubicBezTo>
                      <a:pt x="162468" y="28341"/>
                      <a:pt x="156280" y="21630"/>
                      <a:pt x="147498" y="17230"/>
                    </a:cubicBezTo>
                    <a:cubicBezTo>
                      <a:pt x="142896" y="14920"/>
                      <a:pt x="134838" y="13765"/>
                      <a:pt x="123324" y="13765"/>
                    </a:cubicBezTo>
                    <a:cubicBezTo>
                      <a:pt x="85243" y="13746"/>
                      <a:pt x="47226" y="13765"/>
                      <a:pt x="9274" y="13820"/>
                    </a:cubicBezTo>
                    <a:cubicBezTo>
                      <a:pt x="7431" y="13820"/>
                      <a:pt x="3196" y="14260"/>
                      <a:pt x="1023" y="15167"/>
                    </a:cubicBezTo>
                    <a:cubicBezTo>
                      <a:pt x="290" y="15479"/>
                      <a:pt x="-49" y="15241"/>
                      <a:pt x="6" y="14452"/>
                    </a:cubicBezTo>
                    <a:lnTo>
                      <a:pt x="666" y="3616"/>
                    </a:lnTo>
                    <a:cubicBezTo>
                      <a:pt x="794" y="1306"/>
                      <a:pt x="2023" y="142"/>
                      <a:pt x="4351" y="124"/>
                    </a:cubicBezTo>
                    <a:cubicBezTo>
                      <a:pt x="26426" y="14"/>
                      <a:pt x="68659" y="-23"/>
                      <a:pt x="131052" y="14"/>
                    </a:cubicBezTo>
                    <a:cubicBezTo>
                      <a:pt x="138404" y="14"/>
                      <a:pt x="145518" y="1701"/>
                      <a:pt x="152393" y="5074"/>
                    </a:cubicBezTo>
                    <a:cubicBezTo>
                      <a:pt x="170031" y="13673"/>
                      <a:pt x="180087" y="27965"/>
                      <a:pt x="182563" y="47949"/>
                    </a:cubicBezTo>
                    <a:close/>
                  </a:path>
                </a:pathLst>
              </a:custGeom>
              <a:grpFill/>
              <a:ln w="2714" cap="flat">
                <a:solidFill>
                  <a:schemeClr val="bg1"/>
                </a:solidFill>
                <a:prstDash val="solid"/>
                <a:miter/>
              </a:ln>
            </p:spPr>
            <p:txBody>
              <a:bodyPr rtlCol="0" anchor="ctr"/>
              <a:lstStyle/>
              <a:p>
                <a:endParaRPr lang="en-US"/>
              </a:p>
            </p:txBody>
          </p:sp>
          <p:sp>
            <p:nvSpPr>
              <p:cNvPr id="82" name="Free-form: Shape 493">
                <a:extLst>
                  <a:ext uri="{FF2B5EF4-FFF2-40B4-BE49-F238E27FC236}">
                    <a16:creationId xmlns:a16="http://schemas.microsoft.com/office/drawing/2014/main" id="{311513A4-6C45-927D-99E2-BABAC0D6A5B8}"/>
                  </a:ext>
                </a:extLst>
              </p:cNvPr>
              <p:cNvSpPr/>
              <p:nvPr/>
            </p:nvSpPr>
            <p:spPr>
              <a:xfrm>
                <a:off x="3464748" y="3607761"/>
                <a:ext cx="222029" cy="390690"/>
              </a:xfrm>
              <a:custGeom>
                <a:avLst/>
                <a:gdLst>
                  <a:gd name="connsiteX0" fmla="*/ 111019 w 222029"/>
                  <a:gd name="connsiteY0" fmla="*/ 0 h 390690"/>
                  <a:gd name="connsiteX1" fmla="*/ 170726 w 222029"/>
                  <a:gd name="connsiteY1" fmla="*/ 55 h 390690"/>
                  <a:gd name="connsiteX2" fmla="*/ 221082 w 222029"/>
                  <a:gd name="connsiteY2" fmla="*/ 40455 h 390690"/>
                  <a:gd name="connsiteX3" fmla="*/ 221549 w 222029"/>
                  <a:gd name="connsiteY3" fmla="*/ 64134 h 390690"/>
                  <a:gd name="connsiteX4" fmla="*/ 213684 w 222029"/>
                  <a:gd name="connsiteY4" fmla="*/ 173289 h 390690"/>
                  <a:gd name="connsiteX5" fmla="*/ 192700 w 222029"/>
                  <a:gd name="connsiteY5" fmla="*/ 204118 h 390690"/>
                  <a:gd name="connsiteX6" fmla="*/ 169158 w 222029"/>
                  <a:gd name="connsiteY6" fmla="*/ 211819 h 390690"/>
                  <a:gd name="connsiteX7" fmla="*/ 167783 w 222029"/>
                  <a:gd name="connsiteY7" fmla="*/ 213386 h 390690"/>
                  <a:gd name="connsiteX8" fmla="*/ 156150 w 222029"/>
                  <a:gd name="connsiteY8" fmla="*/ 369899 h 390690"/>
                  <a:gd name="connsiteX9" fmla="*/ 135689 w 222029"/>
                  <a:gd name="connsiteY9" fmla="*/ 390360 h 390690"/>
                  <a:gd name="connsiteX10" fmla="*/ 110937 w 222029"/>
                  <a:gd name="connsiteY10" fmla="*/ 390690 h 390690"/>
                  <a:gd name="connsiteX11" fmla="*/ 86158 w 222029"/>
                  <a:gd name="connsiteY11" fmla="*/ 390360 h 390690"/>
                  <a:gd name="connsiteX12" fmla="*/ 65724 w 222029"/>
                  <a:gd name="connsiteY12" fmla="*/ 369872 h 390690"/>
                  <a:gd name="connsiteX13" fmla="*/ 54173 w 222029"/>
                  <a:gd name="connsiteY13" fmla="*/ 213359 h 390690"/>
                  <a:gd name="connsiteX14" fmla="*/ 52798 w 222029"/>
                  <a:gd name="connsiteY14" fmla="*/ 211791 h 390690"/>
                  <a:gd name="connsiteX15" fmla="*/ 29257 w 222029"/>
                  <a:gd name="connsiteY15" fmla="*/ 204063 h 390690"/>
                  <a:gd name="connsiteX16" fmla="*/ 8273 w 222029"/>
                  <a:gd name="connsiteY16" fmla="*/ 173234 h 390690"/>
                  <a:gd name="connsiteX17" fmla="*/ 462 w 222029"/>
                  <a:gd name="connsiteY17" fmla="*/ 64079 h 390690"/>
                  <a:gd name="connsiteX18" fmla="*/ 957 w 222029"/>
                  <a:gd name="connsiteY18" fmla="*/ 40400 h 390690"/>
                  <a:gd name="connsiteX19" fmla="*/ 51313 w 222029"/>
                  <a:gd name="connsiteY19" fmla="*/ 28 h 390690"/>
                  <a:gd name="connsiteX20" fmla="*/ 111019 w 222029"/>
                  <a:gd name="connsiteY20" fmla="*/ 0 h 390690"/>
                  <a:gd name="connsiteX21" fmla="*/ 47353 w 222029"/>
                  <a:gd name="connsiteY21" fmla="*/ 63969 h 390690"/>
                  <a:gd name="connsiteX22" fmla="*/ 54558 w 222029"/>
                  <a:gd name="connsiteY22" fmla="*/ 70240 h 390690"/>
                  <a:gd name="connsiteX23" fmla="*/ 64844 w 222029"/>
                  <a:gd name="connsiteY23" fmla="*/ 198343 h 390690"/>
                  <a:gd name="connsiteX24" fmla="*/ 65587 w 222029"/>
                  <a:gd name="connsiteY24" fmla="*/ 201368 h 390690"/>
                  <a:gd name="connsiteX25" fmla="*/ 67649 w 222029"/>
                  <a:gd name="connsiteY25" fmla="*/ 208766 h 390690"/>
                  <a:gd name="connsiteX26" fmla="*/ 79392 w 222029"/>
                  <a:gd name="connsiteY26" fmla="*/ 369761 h 390690"/>
                  <a:gd name="connsiteX27" fmla="*/ 87010 w 222029"/>
                  <a:gd name="connsiteY27" fmla="*/ 376829 h 390690"/>
                  <a:gd name="connsiteX28" fmla="*/ 135579 w 222029"/>
                  <a:gd name="connsiteY28" fmla="*/ 376829 h 390690"/>
                  <a:gd name="connsiteX29" fmla="*/ 142372 w 222029"/>
                  <a:gd name="connsiteY29" fmla="*/ 370587 h 390690"/>
                  <a:gd name="connsiteX30" fmla="*/ 154252 w 222029"/>
                  <a:gd name="connsiteY30" fmla="*/ 208546 h 390690"/>
                  <a:gd name="connsiteX31" fmla="*/ 156370 w 222029"/>
                  <a:gd name="connsiteY31" fmla="*/ 200405 h 390690"/>
                  <a:gd name="connsiteX32" fmla="*/ 157195 w 222029"/>
                  <a:gd name="connsiteY32" fmla="*/ 194163 h 390690"/>
                  <a:gd name="connsiteX33" fmla="*/ 163190 w 222029"/>
                  <a:gd name="connsiteY33" fmla="*/ 92819 h 390690"/>
                  <a:gd name="connsiteX34" fmla="*/ 165528 w 222029"/>
                  <a:gd name="connsiteY34" fmla="*/ 68259 h 390690"/>
                  <a:gd name="connsiteX35" fmla="*/ 172761 w 222029"/>
                  <a:gd name="connsiteY35" fmla="*/ 64024 h 390690"/>
                  <a:gd name="connsiteX36" fmla="*/ 174081 w 222029"/>
                  <a:gd name="connsiteY36" fmla="*/ 64464 h 390690"/>
                  <a:gd name="connsiteX37" fmla="*/ 178289 w 222029"/>
                  <a:gd name="connsiteY37" fmla="*/ 70735 h 390690"/>
                  <a:gd name="connsiteX38" fmla="*/ 171001 w 222029"/>
                  <a:gd name="connsiteY38" fmla="*/ 191632 h 390690"/>
                  <a:gd name="connsiteX39" fmla="*/ 177739 w 222029"/>
                  <a:gd name="connsiteY39" fmla="*/ 196088 h 390690"/>
                  <a:gd name="connsiteX40" fmla="*/ 190500 w 222029"/>
                  <a:gd name="connsiteY40" fmla="*/ 189652 h 390690"/>
                  <a:gd name="connsiteX41" fmla="*/ 199520 w 222029"/>
                  <a:gd name="connsiteY41" fmla="*/ 175846 h 390690"/>
                  <a:gd name="connsiteX42" fmla="*/ 207716 w 222029"/>
                  <a:gd name="connsiteY42" fmla="*/ 64877 h 390690"/>
                  <a:gd name="connsiteX43" fmla="*/ 206258 w 222029"/>
                  <a:gd name="connsiteY43" fmla="*/ 38585 h 390690"/>
                  <a:gd name="connsiteX44" fmla="*/ 187804 w 222029"/>
                  <a:gd name="connsiteY44" fmla="*/ 17299 h 390690"/>
                  <a:gd name="connsiteX45" fmla="*/ 154665 w 222029"/>
                  <a:gd name="connsiteY45" fmla="*/ 13586 h 390690"/>
                  <a:gd name="connsiteX46" fmla="*/ 65202 w 222029"/>
                  <a:gd name="connsiteY46" fmla="*/ 13696 h 390690"/>
                  <a:gd name="connsiteX47" fmla="*/ 37342 w 222029"/>
                  <a:gd name="connsiteY47" fmla="*/ 16529 h 390690"/>
                  <a:gd name="connsiteX48" fmla="*/ 16111 w 222029"/>
                  <a:gd name="connsiteY48" fmla="*/ 37622 h 390690"/>
                  <a:gd name="connsiteX49" fmla="*/ 14213 w 222029"/>
                  <a:gd name="connsiteY49" fmla="*/ 64547 h 390690"/>
                  <a:gd name="connsiteX50" fmla="*/ 22409 w 222029"/>
                  <a:gd name="connsiteY50" fmla="*/ 175791 h 390690"/>
                  <a:gd name="connsiteX51" fmla="*/ 31154 w 222029"/>
                  <a:gd name="connsiteY51" fmla="*/ 189157 h 390690"/>
                  <a:gd name="connsiteX52" fmla="*/ 44603 w 222029"/>
                  <a:gd name="connsiteY52" fmla="*/ 196198 h 390690"/>
                  <a:gd name="connsiteX53" fmla="*/ 50571 w 222029"/>
                  <a:gd name="connsiteY53" fmla="*/ 192045 h 390690"/>
                  <a:gd name="connsiteX54" fmla="*/ 40890 w 222029"/>
                  <a:gd name="connsiteY54" fmla="*/ 70872 h 390690"/>
                  <a:gd name="connsiteX55" fmla="*/ 45746 w 222029"/>
                  <a:gd name="connsiteY55" fmla="*/ 63935 h 390690"/>
                  <a:gd name="connsiteX56" fmla="*/ 47078 w 222029"/>
                  <a:gd name="connsiteY56" fmla="*/ 63969 h 390690"/>
                  <a:gd name="connsiteX57" fmla="*/ 47353 w 222029"/>
                  <a:gd name="connsiteY57" fmla="*/ 63969 h 3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22029" h="390690">
                    <a:moveTo>
                      <a:pt x="111019" y="0"/>
                    </a:moveTo>
                    <a:cubicBezTo>
                      <a:pt x="148954" y="18"/>
                      <a:pt x="168856" y="37"/>
                      <a:pt x="170726" y="55"/>
                    </a:cubicBezTo>
                    <a:cubicBezTo>
                      <a:pt x="195477" y="330"/>
                      <a:pt x="215884" y="16446"/>
                      <a:pt x="221082" y="40455"/>
                    </a:cubicBezTo>
                    <a:cubicBezTo>
                      <a:pt x="222163" y="45460"/>
                      <a:pt x="222319" y="53353"/>
                      <a:pt x="221549" y="64134"/>
                    </a:cubicBezTo>
                    <a:cubicBezTo>
                      <a:pt x="221274" y="67984"/>
                      <a:pt x="218652" y="104369"/>
                      <a:pt x="213684" y="173289"/>
                    </a:cubicBezTo>
                    <a:cubicBezTo>
                      <a:pt x="212657" y="187645"/>
                      <a:pt x="205662" y="197921"/>
                      <a:pt x="192700" y="204118"/>
                    </a:cubicBezTo>
                    <a:cubicBezTo>
                      <a:pt x="185109" y="207767"/>
                      <a:pt x="177262" y="210334"/>
                      <a:pt x="169158" y="211819"/>
                    </a:cubicBezTo>
                    <a:cubicBezTo>
                      <a:pt x="168397" y="211967"/>
                      <a:pt x="167831" y="212612"/>
                      <a:pt x="167783" y="213386"/>
                    </a:cubicBezTo>
                    <a:cubicBezTo>
                      <a:pt x="165088" y="250770"/>
                      <a:pt x="161210" y="302941"/>
                      <a:pt x="156150" y="369899"/>
                    </a:cubicBezTo>
                    <a:cubicBezTo>
                      <a:pt x="155178" y="382862"/>
                      <a:pt x="148358" y="389682"/>
                      <a:pt x="135689" y="390360"/>
                    </a:cubicBezTo>
                    <a:cubicBezTo>
                      <a:pt x="131545" y="390580"/>
                      <a:pt x="123294" y="390690"/>
                      <a:pt x="110937" y="390690"/>
                    </a:cubicBezTo>
                    <a:cubicBezTo>
                      <a:pt x="98561" y="390690"/>
                      <a:pt x="90301" y="390580"/>
                      <a:pt x="86158" y="390360"/>
                    </a:cubicBezTo>
                    <a:cubicBezTo>
                      <a:pt x="73489" y="389664"/>
                      <a:pt x="66677" y="382834"/>
                      <a:pt x="65724" y="369872"/>
                    </a:cubicBezTo>
                    <a:cubicBezTo>
                      <a:pt x="60700" y="302914"/>
                      <a:pt x="56850" y="250743"/>
                      <a:pt x="54173" y="213359"/>
                    </a:cubicBezTo>
                    <a:cubicBezTo>
                      <a:pt x="54125" y="212584"/>
                      <a:pt x="53560" y="211940"/>
                      <a:pt x="52798" y="211791"/>
                    </a:cubicBezTo>
                    <a:cubicBezTo>
                      <a:pt x="44694" y="210306"/>
                      <a:pt x="36847" y="207730"/>
                      <a:pt x="29257" y="204063"/>
                    </a:cubicBezTo>
                    <a:cubicBezTo>
                      <a:pt x="16294" y="197866"/>
                      <a:pt x="9300" y="187590"/>
                      <a:pt x="8273" y="173234"/>
                    </a:cubicBezTo>
                    <a:cubicBezTo>
                      <a:pt x="3341" y="104314"/>
                      <a:pt x="737" y="67929"/>
                      <a:pt x="462" y="64079"/>
                    </a:cubicBezTo>
                    <a:cubicBezTo>
                      <a:pt x="-289" y="53298"/>
                      <a:pt x="-124" y="45405"/>
                      <a:pt x="957" y="40400"/>
                    </a:cubicBezTo>
                    <a:cubicBezTo>
                      <a:pt x="6155" y="16391"/>
                      <a:pt x="26589" y="275"/>
                      <a:pt x="51313" y="28"/>
                    </a:cubicBezTo>
                    <a:cubicBezTo>
                      <a:pt x="53202" y="9"/>
                      <a:pt x="73104" y="0"/>
                      <a:pt x="111019" y="0"/>
                    </a:cubicBezTo>
                    <a:close/>
                    <a:moveTo>
                      <a:pt x="47353" y="63969"/>
                    </a:moveTo>
                    <a:cubicBezTo>
                      <a:pt x="51790" y="63676"/>
                      <a:pt x="54192" y="65766"/>
                      <a:pt x="54558" y="70240"/>
                    </a:cubicBezTo>
                    <a:cubicBezTo>
                      <a:pt x="56062" y="88684"/>
                      <a:pt x="59490" y="131385"/>
                      <a:pt x="64844" y="198343"/>
                    </a:cubicBezTo>
                    <a:cubicBezTo>
                      <a:pt x="64936" y="199351"/>
                      <a:pt x="65183" y="200360"/>
                      <a:pt x="65587" y="201368"/>
                    </a:cubicBezTo>
                    <a:cubicBezTo>
                      <a:pt x="66604" y="203816"/>
                      <a:pt x="67457" y="206016"/>
                      <a:pt x="67649" y="208766"/>
                    </a:cubicBezTo>
                    <a:cubicBezTo>
                      <a:pt x="73810" y="293765"/>
                      <a:pt x="77724" y="347430"/>
                      <a:pt x="79392" y="369761"/>
                    </a:cubicBezTo>
                    <a:cubicBezTo>
                      <a:pt x="79741" y="374473"/>
                      <a:pt x="82280" y="376829"/>
                      <a:pt x="87010" y="376829"/>
                    </a:cubicBezTo>
                    <a:lnTo>
                      <a:pt x="135579" y="376829"/>
                    </a:lnTo>
                    <a:cubicBezTo>
                      <a:pt x="139759" y="376829"/>
                      <a:pt x="142023" y="374749"/>
                      <a:pt x="142372" y="370587"/>
                    </a:cubicBezTo>
                    <a:cubicBezTo>
                      <a:pt x="143013" y="362996"/>
                      <a:pt x="146974" y="308983"/>
                      <a:pt x="154252" y="208546"/>
                    </a:cubicBezTo>
                    <a:cubicBezTo>
                      <a:pt x="154445" y="205851"/>
                      <a:pt x="155270" y="203018"/>
                      <a:pt x="156370" y="200405"/>
                    </a:cubicBezTo>
                    <a:cubicBezTo>
                      <a:pt x="156737" y="199544"/>
                      <a:pt x="157012" y="197463"/>
                      <a:pt x="157195" y="194163"/>
                    </a:cubicBezTo>
                    <a:cubicBezTo>
                      <a:pt x="159138" y="160372"/>
                      <a:pt x="161137" y="126591"/>
                      <a:pt x="163190" y="92819"/>
                    </a:cubicBezTo>
                    <a:cubicBezTo>
                      <a:pt x="163887" y="81176"/>
                      <a:pt x="164666" y="72990"/>
                      <a:pt x="165528" y="68259"/>
                    </a:cubicBezTo>
                    <a:cubicBezTo>
                      <a:pt x="166316" y="64079"/>
                      <a:pt x="168727" y="62667"/>
                      <a:pt x="172761" y="64024"/>
                    </a:cubicBezTo>
                    <a:lnTo>
                      <a:pt x="174081" y="64464"/>
                    </a:lnTo>
                    <a:cubicBezTo>
                      <a:pt x="176737" y="65355"/>
                      <a:pt x="178463" y="67927"/>
                      <a:pt x="178289" y="70735"/>
                    </a:cubicBezTo>
                    <a:lnTo>
                      <a:pt x="171001" y="191632"/>
                    </a:lnTo>
                    <a:cubicBezTo>
                      <a:pt x="170689" y="197023"/>
                      <a:pt x="172935" y="198508"/>
                      <a:pt x="177739" y="196088"/>
                    </a:cubicBezTo>
                    <a:lnTo>
                      <a:pt x="190500" y="189652"/>
                    </a:lnTo>
                    <a:cubicBezTo>
                      <a:pt x="195638" y="187075"/>
                      <a:pt x="199062" y="181834"/>
                      <a:pt x="199520" y="175846"/>
                    </a:cubicBezTo>
                    <a:cubicBezTo>
                      <a:pt x="202380" y="137857"/>
                      <a:pt x="205112" y="100867"/>
                      <a:pt x="207716" y="64877"/>
                    </a:cubicBezTo>
                    <a:cubicBezTo>
                      <a:pt x="208596" y="52629"/>
                      <a:pt x="208110" y="43865"/>
                      <a:pt x="206258" y="38585"/>
                    </a:cubicBezTo>
                    <a:cubicBezTo>
                      <a:pt x="202830" y="28849"/>
                      <a:pt x="196678" y="21754"/>
                      <a:pt x="187804" y="17299"/>
                    </a:cubicBezTo>
                    <a:cubicBezTo>
                      <a:pt x="182726" y="14750"/>
                      <a:pt x="171679" y="13513"/>
                      <a:pt x="154665" y="13586"/>
                    </a:cubicBezTo>
                    <a:cubicBezTo>
                      <a:pt x="124853" y="13714"/>
                      <a:pt x="95032" y="13751"/>
                      <a:pt x="65202" y="13696"/>
                    </a:cubicBezTo>
                    <a:cubicBezTo>
                      <a:pt x="51927" y="13659"/>
                      <a:pt x="42641" y="14603"/>
                      <a:pt x="37342" y="16529"/>
                    </a:cubicBezTo>
                    <a:cubicBezTo>
                      <a:pt x="27332" y="20159"/>
                      <a:pt x="20254" y="27190"/>
                      <a:pt x="16111" y="37622"/>
                    </a:cubicBezTo>
                    <a:cubicBezTo>
                      <a:pt x="13526" y="44131"/>
                      <a:pt x="12893" y="53106"/>
                      <a:pt x="14213" y="64547"/>
                    </a:cubicBezTo>
                    <a:cubicBezTo>
                      <a:pt x="14213" y="64602"/>
                      <a:pt x="16945" y="101683"/>
                      <a:pt x="22409" y="175791"/>
                    </a:cubicBezTo>
                    <a:cubicBezTo>
                      <a:pt x="22835" y="181458"/>
                      <a:pt x="26138" y="186506"/>
                      <a:pt x="31154" y="189157"/>
                    </a:cubicBezTo>
                    <a:lnTo>
                      <a:pt x="44603" y="196198"/>
                    </a:lnTo>
                    <a:cubicBezTo>
                      <a:pt x="48985" y="198508"/>
                      <a:pt x="50974" y="197124"/>
                      <a:pt x="50571" y="192045"/>
                    </a:cubicBezTo>
                    <a:lnTo>
                      <a:pt x="40890" y="70872"/>
                    </a:lnTo>
                    <a:cubicBezTo>
                      <a:pt x="40608" y="67397"/>
                      <a:pt x="42782" y="64291"/>
                      <a:pt x="45746" y="63935"/>
                    </a:cubicBezTo>
                    <a:cubicBezTo>
                      <a:pt x="46190" y="63882"/>
                      <a:pt x="46637" y="63893"/>
                      <a:pt x="47078" y="63969"/>
                    </a:cubicBezTo>
                    <a:lnTo>
                      <a:pt x="47353" y="63969"/>
                    </a:lnTo>
                    <a:close/>
                  </a:path>
                </a:pathLst>
              </a:custGeom>
              <a:grpFill/>
              <a:ln w="2714" cap="flat">
                <a:solidFill>
                  <a:schemeClr val="bg1"/>
                </a:solidFill>
                <a:prstDash val="solid"/>
                <a:miter/>
              </a:ln>
            </p:spPr>
            <p:txBody>
              <a:bodyPr rtlCol="0" anchor="ctr"/>
              <a:lstStyle/>
              <a:p>
                <a:endParaRPr lang="en-US"/>
              </a:p>
            </p:txBody>
          </p:sp>
        </p:grpSp>
      </p:grpSp>
      <p:grpSp>
        <p:nvGrpSpPr>
          <p:cNvPr id="83" name="Group 82">
            <a:extLst>
              <a:ext uri="{FF2B5EF4-FFF2-40B4-BE49-F238E27FC236}">
                <a16:creationId xmlns:a16="http://schemas.microsoft.com/office/drawing/2014/main" id="{601A3097-969C-1F74-04EC-BB63A8D179F7}"/>
              </a:ext>
            </a:extLst>
          </p:cNvPr>
          <p:cNvGrpSpPr/>
          <p:nvPr/>
        </p:nvGrpSpPr>
        <p:grpSpPr>
          <a:xfrm>
            <a:off x="752766" y="4378938"/>
            <a:ext cx="548640" cy="548640"/>
            <a:chOff x="4269046" y="3291210"/>
            <a:chExt cx="971141" cy="971140"/>
          </a:xfrm>
        </p:grpSpPr>
        <p:sp>
          <p:nvSpPr>
            <p:cNvPr id="84" name="Oval 83">
              <a:extLst>
                <a:ext uri="{FF2B5EF4-FFF2-40B4-BE49-F238E27FC236}">
                  <a16:creationId xmlns:a16="http://schemas.microsoft.com/office/drawing/2014/main" id="{22A11CEB-503E-5644-3244-F5125A73C5D4}"/>
                </a:ext>
              </a:extLst>
            </p:cNvPr>
            <p:cNvSpPr>
              <a:spLocks noChangeAspect="1"/>
            </p:cNvSpPr>
            <p:nvPr/>
          </p:nvSpPr>
          <p:spPr>
            <a:xfrm>
              <a:off x="4269046" y="3291210"/>
              <a:ext cx="971141" cy="971140"/>
            </a:xfrm>
            <a:prstGeom prst="ellipse">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grpSp>
          <p:nvGrpSpPr>
            <p:cNvPr id="85" name="Meeting9" descr="{&quot;Key&quot;:&quot;POWER_USER_SHAPE_ICON&quot;,&quot;Value&quot;:&quot;POWER_USER_SHAPE_ICON_STYLE_1&quot;}">
              <a:extLst>
                <a:ext uri="{FF2B5EF4-FFF2-40B4-BE49-F238E27FC236}">
                  <a16:creationId xmlns:a16="http://schemas.microsoft.com/office/drawing/2014/main" id="{CBBA1E8A-71B9-3AC3-4902-04EF17BD3CFC}"/>
                </a:ext>
              </a:extLst>
            </p:cNvPr>
            <p:cNvGrpSpPr>
              <a:grpSpLocks noChangeAspect="1"/>
            </p:cNvGrpSpPr>
            <p:nvPr/>
          </p:nvGrpSpPr>
          <p:grpSpPr>
            <a:xfrm>
              <a:off x="4540868" y="3577261"/>
              <a:ext cx="428990" cy="365760"/>
              <a:chOff x="6714785" y="-1689100"/>
              <a:chExt cx="872207" cy="743649"/>
            </a:xfrm>
            <a:solidFill>
              <a:schemeClr val="bg1"/>
            </a:solidFill>
          </p:grpSpPr>
          <p:sp>
            <p:nvSpPr>
              <p:cNvPr id="86" name="Free-form: Shape 2363">
                <a:extLst>
                  <a:ext uri="{FF2B5EF4-FFF2-40B4-BE49-F238E27FC236}">
                    <a16:creationId xmlns:a16="http://schemas.microsoft.com/office/drawing/2014/main" id="{06BD2C11-14AA-F5CE-304C-F4C11C69AB90}"/>
                  </a:ext>
                </a:extLst>
              </p:cNvPr>
              <p:cNvSpPr/>
              <p:nvPr/>
            </p:nvSpPr>
            <p:spPr>
              <a:xfrm>
                <a:off x="7072962" y="-1689100"/>
                <a:ext cx="163340" cy="167538"/>
              </a:xfrm>
              <a:custGeom>
                <a:avLst/>
                <a:gdLst>
                  <a:gd name="connsiteX0" fmla="*/ 86163 w 163340"/>
                  <a:gd name="connsiteY0" fmla="*/ 0 h 167538"/>
                  <a:gd name="connsiteX1" fmla="*/ 147106 w 163340"/>
                  <a:gd name="connsiteY1" fmla="*/ 33696 h 167538"/>
                  <a:gd name="connsiteX2" fmla="*/ 114044 w 163340"/>
                  <a:gd name="connsiteY2" fmla="*/ 160464 h 167538"/>
                  <a:gd name="connsiteX3" fmla="*/ 50343 w 163340"/>
                  <a:gd name="connsiteY3" fmla="*/ 160948 h 167538"/>
                  <a:gd name="connsiteX4" fmla="*/ 16126 w 163340"/>
                  <a:gd name="connsiteY4" fmla="*/ 33807 h 167538"/>
                  <a:gd name="connsiteX5" fmla="*/ 76733 w 163340"/>
                  <a:gd name="connsiteY5" fmla="*/ 0 h 167538"/>
                  <a:gd name="connsiteX6" fmla="*/ 86163 w 163340"/>
                  <a:gd name="connsiteY6" fmla="*/ 0 h 167538"/>
                  <a:gd name="connsiteX7" fmla="*/ 81552 w 163340"/>
                  <a:gd name="connsiteY7" fmla="*/ 141491 h 167538"/>
                  <a:gd name="connsiteX8" fmla="*/ 137377 w 163340"/>
                  <a:gd name="connsiteY8" fmla="*/ 83964 h 167538"/>
                  <a:gd name="connsiteX9" fmla="*/ 81754 w 163340"/>
                  <a:gd name="connsiteY9" fmla="*/ 26241 h 167538"/>
                  <a:gd name="connsiteX10" fmla="*/ 25929 w 163340"/>
                  <a:gd name="connsiteY10" fmla="*/ 83769 h 167538"/>
                  <a:gd name="connsiteX11" fmla="*/ 81552 w 163340"/>
                  <a:gd name="connsiteY11" fmla="*/ 141491 h 16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340" h="167538">
                    <a:moveTo>
                      <a:pt x="86163" y="0"/>
                    </a:moveTo>
                    <a:cubicBezTo>
                      <a:pt x="112702" y="2883"/>
                      <a:pt x="133016" y="14114"/>
                      <a:pt x="147106" y="33696"/>
                    </a:cubicBezTo>
                    <a:cubicBezTo>
                      <a:pt x="178304" y="77119"/>
                      <a:pt x="163059" y="138919"/>
                      <a:pt x="114044" y="160464"/>
                    </a:cubicBezTo>
                    <a:cubicBezTo>
                      <a:pt x="92995" y="169733"/>
                      <a:pt x="71764" y="169894"/>
                      <a:pt x="50343" y="160948"/>
                    </a:cubicBezTo>
                    <a:cubicBezTo>
                      <a:pt x="694" y="140224"/>
                      <a:pt x="-15222" y="77530"/>
                      <a:pt x="16126" y="33807"/>
                    </a:cubicBezTo>
                    <a:cubicBezTo>
                      <a:pt x="30092" y="14301"/>
                      <a:pt x="50295" y="3032"/>
                      <a:pt x="76733" y="0"/>
                    </a:cubicBezTo>
                    <a:lnTo>
                      <a:pt x="86163" y="0"/>
                    </a:lnTo>
                    <a:close/>
                    <a:moveTo>
                      <a:pt x="81552" y="141491"/>
                    </a:moveTo>
                    <a:cubicBezTo>
                      <a:pt x="112329" y="141545"/>
                      <a:pt x="137321" y="115789"/>
                      <a:pt x="137377" y="83964"/>
                    </a:cubicBezTo>
                    <a:cubicBezTo>
                      <a:pt x="137433" y="52138"/>
                      <a:pt x="112531" y="26295"/>
                      <a:pt x="81754" y="26241"/>
                    </a:cubicBezTo>
                    <a:cubicBezTo>
                      <a:pt x="50977" y="26187"/>
                      <a:pt x="25985" y="51943"/>
                      <a:pt x="25929" y="83769"/>
                    </a:cubicBezTo>
                    <a:cubicBezTo>
                      <a:pt x="25873" y="115594"/>
                      <a:pt x="50775" y="141438"/>
                      <a:pt x="81552" y="141491"/>
                    </a:cubicBezTo>
                    <a:close/>
                  </a:path>
                </a:pathLst>
              </a:custGeom>
              <a:grpFill/>
              <a:ln w="3704" cap="flat">
                <a:solidFill>
                  <a:schemeClr val="bg1"/>
                </a:solidFill>
                <a:prstDash val="solid"/>
                <a:miter/>
              </a:ln>
            </p:spPr>
            <p:txBody>
              <a:bodyPr rtlCol="0" anchor="ctr"/>
              <a:lstStyle/>
              <a:p>
                <a:endParaRPr lang="en-US"/>
              </a:p>
            </p:txBody>
          </p:sp>
          <p:sp>
            <p:nvSpPr>
              <p:cNvPr id="87" name="Free-form: Shape 2364">
                <a:extLst>
                  <a:ext uri="{FF2B5EF4-FFF2-40B4-BE49-F238E27FC236}">
                    <a16:creationId xmlns:a16="http://schemas.microsoft.com/office/drawing/2014/main" id="{63090949-0268-5660-0719-CF07CFA2FC92}"/>
                  </a:ext>
                </a:extLst>
              </p:cNvPr>
              <p:cNvSpPr/>
              <p:nvPr/>
            </p:nvSpPr>
            <p:spPr>
              <a:xfrm>
                <a:off x="6808230" y="-1577017"/>
                <a:ext cx="178392" cy="178392"/>
              </a:xfrm>
              <a:custGeom>
                <a:avLst/>
                <a:gdLst>
                  <a:gd name="connsiteX0" fmla="*/ 178392 w 178392"/>
                  <a:gd name="connsiteY0" fmla="*/ 89196 h 178392"/>
                  <a:gd name="connsiteX1" fmla="*/ 89196 w 178392"/>
                  <a:gd name="connsiteY1" fmla="*/ 178392 h 178392"/>
                  <a:gd name="connsiteX2" fmla="*/ 0 w 178392"/>
                  <a:gd name="connsiteY2" fmla="*/ 89196 h 178392"/>
                  <a:gd name="connsiteX3" fmla="*/ 89196 w 178392"/>
                  <a:gd name="connsiteY3" fmla="*/ 0 h 178392"/>
                  <a:gd name="connsiteX4" fmla="*/ 178392 w 178392"/>
                  <a:gd name="connsiteY4" fmla="*/ 89196 h 178392"/>
                  <a:gd name="connsiteX5" fmla="*/ 152338 w 178392"/>
                  <a:gd name="connsiteY5" fmla="*/ 89196 h 178392"/>
                  <a:gd name="connsiteX6" fmla="*/ 89196 w 178392"/>
                  <a:gd name="connsiteY6" fmla="*/ 26054 h 178392"/>
                  <a:gd name="connsiteX7" fmla="*/ 26054 w 178392"/>
                  <a:gd name="connsiteY7" fmla="*/ 89196 h 178392"/>
                  <a:gd name="connsiteX8" fmla="*/ 89196 w 178392"/>
                  <a:gd name="connsiteY8" fmla="*/ 152338 h 178392"/>
                  <a:gd name="connsiteX9" fmla="*/ 152338 w 178392"/>
                  <a:gd name="connsiteY9" fmla="*/ 89196 h 17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392" h="178392">
                    <a:moveTo>
                      <a:pt x="178392" y="89196"/>
                    </a:moveTo>
                    <a:cubicBezTo>
                      <a:pt x="178392" y="138458"/>
                      <a:pt x="138458" y="178392"/>
                      <a:pt x="89196" y="178392"/>
                    </a:cubicBezTo>
                    <a:cubicBezTo>
                      <a:pt x="39934" y="178392"/>
                      <a:pt x="0" y="138458"/>
                      <a:pt x="0" y="89196"/>
                    </a:cubicBezTo>
                    <a:cubicBezTo>
                      <a:pt x="0" y="39934"/>
                      <a:pt x="39934" y="0"/>
                      <a:pt x="89196" y="0"/>
                    </a:cubicBezTo>
                    <a:cubicBezTo>
                      <a:pt x="138458" y="0"/>
                      <a:pt x="178392" y="39934"/>
                      <a:pt x="178392" y="89196"/>
                    </a:cubicBezTo>
                    <a:close/>
                    <a:moveTo>
                      <a:pt x="152338" y="89196"/>
                    </a:moveTo>
                    <a:cubicBezTo>
                      <a:pt x="152338" y="54324"/>
                      <a:pt x="124068" y="26054"/>
                      <a:pt x="89196" y="26054"/>
                    </a:cubicBezTo>
                    <a:cubicBezTo>
                      <a:pt x="54324" y="26054"/>
                      <a:pt x="26054" y="54324"/>
                      <a:pt x="26054" y="89196"/>
                    </a:cubicBezTo>
                    <a:cubicBezTo>
                      <a:pt x="26054" y="124068"/>
                      <a:pt x="54324" y="152338"/>
                      <a:pt x="89196" y="152338"/>
                    </a:cubicBezTo>
                    <a:cubicBezTo>
                      <a:pt x="124068" y="152338"/>
                      <a:pt x="152338" y="124068"/>
                      <a:pt x="152338" y="89196"/>
                    </a:cubicBezTo>
                    <a:close/>
                  </a:path>
                </a:pathLst>
              </a:custGeom>
              <a:grpFill/>
              <a:ln w="3704" cap="flat">
                <a:solidFill>
                  <a:schemeClr val="bg1"/>
                </a:solidFill>
                <a:prstDash val="solid"/>
                <a:miter/>
              </a:ln>
            </p:spPr>
            <p:txBody>
              <a:bodyPr rtlCol="0" anchor="ctr"/>
              <a:lstStyle/>
              <a:p>
                <a:endParaRPr lang="en-US"/>
              </a:p>
            </p:txBody>
          </p:sp>
          <p:sp>
            <p:nvSpPr>
              <p:cNvPr id="88" name="Free-form: Shape 2365">
                <a:extLst>
                  <a:ext uri="{FF2B5EF4-FFF2-40B4-BE49-F238E27FC236}">
                    <a16:creationId xmlns:a16="http://schemas.microsoft.com/office/drawing/2014/main" id="{0DB067F4-8F55-F9B6-5EC7-C507C35A5EFE}"/>
                  </a:ext>
                </a:extLst>
              </p:cNvPr>
              <p:cNvSpPr/>
              <p:nvPr/>
            </p:nvSpPr>
            <p:spPr>
              <a:xfrm>
                <a:off x="7318844" y="-1577017"/>
                <a:ext cx="174739" cy="178392"/>
              </a:xfrm>
              <a:custGeom>
                <a:avLst/>
                <a:gdLst>
                  <a:gd name="connsiteX0" fmla="*/ 87370 w 174739"/>
                  <a:gd name="connsiteY0" fmla="*/ 178392 h 178392"/>
                  <a:gd name="connsiteX1" fmla="*/ 0 w 174739"/>
                  <a:gd name="connsiteY1" fmla="*/ 89196 h 178392"/>
                  <a:gd name="connsiteX2" fmla="*/ 87370 w 174739"/>
                  <a:gd name="connsiteY2" fmla="*/ 0 h 178392"/>
                  <a:gd name="connsiteX3" fmla="*/ 174740 w 174739"/>
                  <a:gd name="connsiteY3" fmla="*/ 89196 h 178392"/>
                  <a:gd name="connsiteX4" fmla="*/ 87370 w 174739"/>
                  <a:gd name="connsiteY4" fmla="*/ 178392 h 178392"/>
                  <a:gd name="connsiteX5" fmla="*/ 86449 w 174739"/>
                  <a:gd name="connsiteY5" fmla="*/ 152369 h 178392"/>
                  <a:gd name="connsiteX6" fmla="*/ 148603 w 174739"/>
                  <a:gd name="connsiteY6" fmla="*/ 90052 h 178392"/>
                  <a:gd name="connsiteX7" fmla="*/ 88216 w 174739"/>
                  <a:gd name="connsiteY7" fmla="*/ 26023 h 178392"/>
                  <a:gd name="connsiteX8" fmla="*/ 26062 w 174739"/>
                  <a:gd name="connsiteY8" fmla="*/ 88341 h 178392"/>
                  <a:gd name="connsiteX9" fmla="*/ 86449 w 174739"/>
                  <a:gd name="connsiteY9" fmla="*/ 152369 h 17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739" h="178392">
                    <a:moveTo>
                      <a:pt x="87370" y="178392"/>
                    </a:moveTo>
                    <a:cubicBezTo>
                      <a:pt x="39115" y="178392"/>
                      <a:pt x="0" y="138458"/>
                      <a:pt x="0" y="89196"/>
                    </a:cubicBezTo>
                    <a:cubicBezTo>
                      <a:pt x="0" y="39934"/>
                      <a:pt x="39115" y="0"/>
                      <a:pt x="87370" y="0"/>
                    </a:cubicBezTo>
                    <a:cubicBezTo>
                      <a:pt x="135624" y="0"/>
                      <a:pt x="174740" y="39934"/>
                      <a:pt x="174740" y="89196"/>
                    </a:cubicBezTo>
                    <a:cubicBezTo>
                      <a:pt x="174740" y="138458"/>
                      <a:pt x="135624" y="178392"/>
                      <a:pt x="87370" y="178392"/>
                    </a:cubicBezTo>
                    <a:close/>
                    <a:moveTo>
                      <a:pt x="86449" y="152369"/>
                    </a:moveTo>
                    <a:cubicBezTo>
                      <a:pt x="120290" y="152842"/>
                      <a:pt x="148119" y="124941"/>
                      <a:pt x="148603" y="90052"/>
                    </a:cubicBezTo>
                    <a:cubicBezTo>
                      <a:pt x="149092" y="55163"/>
                      <a:pt x="122053" y="26496"/>
                      <a:pt x="88216" y="26023"/>
                    </a:cubicBezTo>
                    <a:cubicBezTo>
                      <a:pt x="54375" y="25551"/>
                      <a:pt x="26546" y="53451"/>
                      <a:pt x="26062" y="88341"/>
                    </a:cubicBezTo>
                    <a:cubicBezTo>
                      <a:pt x="25574" y="123230"/>
                      <a:pt x="52612" y="151896"/>
                      <a:pt x="86449" y="152369"/>
                    </a:cubicBezTo>
                    <a:close/>
                  </a:path>
                </a:pathLst>
              </a:custGeom>
              <a:grpFill/>
              <a:ln w="3704" cap="flat">
                <a:solidFill>
                  <a:schemeClr val="bg1"/>
                </a:solidFill>
                <a:prstDash val="solid"/>
                <a:miter/>
              </a:ln>
            </p:spPr>
            <p:txBody>
              <a:bodyPr rtlCol="0" anchor="ctr"/>
              <a:lstStyle/>
              <a:p>
                <a:endParaRPr lang="en-US"/>
              </a:p>
            </p:txBody>
          </p:sp>
          <p:sp>
            <p:nvSpPr>
              <p:cNvPr id="89" name="Free-form: Shape 2366">
                <a:extLst>
                  <a:ext uri="{FF2B5EF4-FFF2-40B4-BE49-F238E27FC236}">
                    <a16:creationId xmlns:a16="http://schemas.microsoft.com/office/drawing/2014/main" id="{7D0F53B2-86AF-6F39-C87E-C078BF6D3918}"/>
                  </a:ext>
                </a:extLst>
              </p:cNvPr>
              <p:cNvSpPr/>
              <p:nvPr/>
            </p:nvSpPr>
            <p:spPr>
              <a:xfrm>
                <a:off x="6714785" y="-1513664"/>
                <a:ext cx="872207" cy="447036"/>
              </a:xfrm>
              <a:custGeom>
                <a:avLst/>
                <a:gdLst>
                  <a:gd name="connsiteX0" fmla="*/ 872207 w 872207"/>
                  <a:gd name="connsiteY0" fmla="*/ 347329 h 447036"/>
                  <a:gd name="connsiteX1" fmla="*/ 872207 w 872207"/>
                  <a:gd name="connsiteY1" fmla="*/ 354672 h 447036"/>
                  <a:gd name="connsiteX2" fmla="*/ 858006 w 872207"/>
                  <a:gd name="connsiteY2" fmla="*/ 364699 h 447036"/>
                  <a:gd name="connsiteX3" fmla="*/ 845743 w 872207"/>
                  <a:gd name="connsiteY3" fmla="*/ 350274 h 447036"/>
                  <a:gd name="connsiteX4" fmla="*/ 829976 w 872207"/>
                  <a:gd name="connsiteY4" fmla="*/ 224698 h 447036"/>
                  <a:gd name="connsiteX5" fmla="*/ 824385 w 872207"/>
                  <a:gd name="connsiteY5" fmla="*/ 195364 h 447036"/>
                  <a:gd name="connsiteX6" fmla="*/ 811823 w 872207"/>
                  <a:gd name="connsiteY6" fmla="*/ 168042 h 447036"/>
                  <a:gd name="connsiteX7" fmla="*/ 759230 w 872207"/>
                  <a:gd name="connsiteY7" fmla="*/ 141578 h 447036"/>
                  <a:gd name="connsiteX8" fmla="*/ 724603 w 872207"/>
                  <a:gd name="connsiteY8" fmla="*/ 151083 h 447036"/>
                  <a:gd name="connsiteX9" fmla="*/ 699778 w 872207"/>
                  <a:gd name="connsiteY9" fmla="*/ 179597 h 447036"/>
                  <a:gd name="connsiteX10" fmla="*/ 659858 w 872207"/>
                  <a:gd name="connsiteY10" fmla="*/ 268607 h 447036"/>
                  <a:gd name="connsiteX11" fmla="*/ 647297 w 872207"/>
                  <a:gd name="connsiteY11" fmla="*/ 277963 h 447036"/>
                  <a:gd name="connsiteX12" fmla="*/ 570364 w 872207"/>
                  <a:gd name="connsiteY12" fmla="*/ 287766 h 447036"/>
                  <a:gd name="connsiteX13" fmla="*/ 555752 w 872207"/>
                  <a:gd name="connsiteY13" fmla="*/ 306216 h 447036"/>
                  <a:gd name="connsiteX14" fmla="*/ 555827 w 872207"/>
                  <a:gd name="connsiteY14" fmla="*/ 306887 h 447036"/>
                  <a:gd name="connsiteX15" fmla="*/ 573868 w 872207"/>
                  <a:gd name="connsiteY15" fmla="*/ 323250 h 447036"/>
                  <a:gd name="connsiteX16" fmla="*/ 672009 w 872207"/>
                  <a:gd name="connsiteY16" fmla="*/ 323623 h 447036"/>
                  <a:gd name="connsiteX17" fmla="*/ 701568 w 872207"/>
                  <a:gd name="connsiteY17" fmla="*/ 305359 h 447036"/>
                  <a:gd name="connsiteX18" fmla="*/ 738059 w 872207"/>
                  <a:gd name="connsiteY18" fmla="*/ 235433 h 447036"/>
                  <a:gd name="connsiteX19" fmla="*/ 755205 w 872207"/>
                  <a:gd name="connsiteY19" fmla="*/ 229879 h 447036"/>
                  <a:gd name="connsiteX20" fmla="*/ 755689 w 872207"/>
                  <a:gd name="connsiteY20" fmla="*/ 230140 h 447036"/>
                  <a:gd name="connsiteX21" fmla="*/ 761057 w 872207"/>
                  <a:gd name="connsiteY21" fmla="*/ 247435 h 447036"/>
                  <a:gd name="connsiteX22" fmla="*/ 726765 w 872207"/>
                  <a:gd name="connsiteY22" fmla="*/ 313298 h 447036"/>
                  <a:gd name="connsiteX23" fmla="*/ 726690 w 872207"/>
                  <a:gd name="connsiteY23" fmla="*/ 318703 h 447036"/>
                  <a:gd name="connsiteX24" fmla="*/ 781259 w 872207"/>
                  <a:gd name="connsiteY24" fmla="*/ 428139 h 447036"/>
                  <a:gd name="connsiteX25" fmla="*/ 775396 w 872207"/>
                  <a:gd name="connsiteY25" fmla="*/ 445672 h 447036"/>
                  <a:gd name="connsiteX26" fmla="*/ 769592 w 872207"/>
                  <a:gd name="connsiteY26" fmla="*/ 447037 h 447036"/>
                  <a:gd name="connsiteX27" fmla="*/ 633617 w 872207"/>
                  <a:gd name="connsiteY27" fmla="*/ 447037 h 447036"/>
                  <a:gd name="connsiteX28" fmla="*/ 631754 w 872207"/>
                  <a:gd name="connsiteY28" fmla="*/ 445136 h 447036"/>
                  <a:gd name="connsiteX29" fmla="*/ 631754 w 872207"/>
                  <a:gd name="connsiteY29" fmla="*/ 422846 h 447036"/>
                  <a:gd name="connsiteX30" fmla="*/ 633655 w 872207"/>
                  <a:gd name="connsiteY30" fmla="*/ 420945 h 447036"/>
                  <a:gd name="connsiteX31" fmla="*/ 746296 w 872207"/>
                  <a:gd name="connsiteY31" fmla="*/ 420945 h 447036"/>
                  <a:gd name="connsiteX32" fmla="*/ 747601 w 872207"/>
                  <a:gd name="connsiteY32" fmla="*/ 418858 h 447036"/>
                  <a:gd name="connsiteX33" fmla="*/ 708761 w 872207"/>
                  <a:gd name="connsiteY33" fmla="*/ 340955 h 447036"/>
                  <a:gd name="connsiteX34" fmla="*/ 705556 w 872207"/>
                  <a:gd name="connsiteY34" fmla="*/ 340098 h 447036"/>
                  <a:gd name="connsiteX35" fmla="*/ 678756 w 872207"/>
                  <a:gd name="connsiteY35" fmla="*/ 349528 h 447036"/>
                  <a:gd name="connsiteX36" fmla="*/ 598878 w 872207"/>
                  <a:gd name="connsiteY36" fmla="*/ 349677 h 447036"/>
                  <a:gd name="connsiteX37" fmla="*/ 555529 w 872207"/>
                  <a:gd name="connsiteY37" fmla="*/ 345316 h 447036"/>
                  <a:gd name="connsiteX38" fmla="*/ 529922 w 872207"/>
                  <a:gd name="connsiteY38" fmla="*/ 303421 h 447036"/>
                  <a:gd name="connsiteX39" fmla="*/ 533649 w 872207"/>
                  <a:gd name="connsiteY39" fmla="*/ 284784 h 447036"/>
                  <a:gd name="connsiteX40" fmla="*/ 545912 w 872207"/>
                  <a:gd name="connsiteY40" fmla="*/ 269539 h 447036"/>
                  <a:gd name="connsiteX41" fmla="*/ 571594 w 872207"/>
                  <a:gd name="connsiteY41" fmla="*/ 261339 h 447036"/>
                  <a:gd name="connsiteX42" fmla="*/ 635742 w 872207"/>
                  <a:gd name="connsiteY42" fmla="*/ 253138 h 447036"/>
                  <a:gd name="connsiteX43" fmla="*/ 638090 w 872207"/>
                  <a:gd name="connsiteY43" fmla="*/ 251461 h 447036"/>
                  <a:gd name="connsiteX44" fmla="*/ 650726 w 872207"/>
                  <a:gd name="connsiteY44" fmla="*/ 226338 h 447036"/>
                  <a:gd name="connsiteX45" fmla="*/ 650763 w 872207"/>
                  <a:gd name="connsiteY45" fmla="*/ 221642 h 447036"/>
                  <a:gd name="connsiteX46" fmla="*/ 626535 w 872207"/>
                  <a:gd name="connsiteY46" fmla="*/ 173074 h 447036"/>
                  <a:gd name="connsiteX47" fmla="*/ 623516 w 872207"/>
                  <a:gd name="connsiteY47" fmla="*/ 171210 h 447036"/>
                  <a:gd name="connsiteX48" fmla="*/ 537600 w 872207"/>
                  <a:gd name="connsiteY48" fmla="*/ 171210 h 447036"/>
                  <a:gd name="connsiteX49" fmla="*/ 534767 w 872207"/>
                  <a:gd name="connsiteY49" fmla="*/ 168378 h 447036"/>
                  <a:gd name="connsiteX50" fmla="*/ 534767 w 872207"/>
                  <a:gd name="connsiteY50" fmla="*/ 147765 h 447036"/>
                  <a:gd name="connsiteX51" fmla="*/ 537488 w 872207"/>
                  <a:gd name="connsiteY51" fmla="*/ 145082 h 447036"/>
                  <a:gd name="connsiteX52" fmla="*/ 545204 w 872207"/>
                  <a:gd name="connsiteY52" fmla="*/ 145082 h 447036"/>
                  <a:gd name="connsiteX53" fmla="*/ 547329 w 872207"/>
                  <a:gd name="connsiteY53" fmla="*/ 143032 h 447036"/>
                  <a:gd name="connsiteX54" fmla="*/ 545614 w 872207"/>
                  <a:gd name="connsiteY54" fmla="*/ 82163 h 447036"/>
                  <a:gd name="connsiteX55" fmla="*/ 486908 w 872207"/>
                  <a:gd name="connsiteY55" fmla="*/ 26849 h 447036"/>
                  <a:gd name="connsiteX56" fmla="*/ 483665 w 872207"/>
                  <a:gd name="connsiteY56" fmla="*/ 27893 h 447036"/>
                  <a:gd name="connsiteX57" fmla="*/ 450268 w 872207"/>
                  <a:gd name="connsiteY57" fmla="*/ 57153 h 447036"/>
                  <a:gd name="connsiteX58" fmla="*/ 429357 w 872207"/>
                  <a:gd name="connsiteY58" fmla="*/ 57227 h 447036"/>
                  <a:gd name="connsiteX59" fmla="*/ 395326 w 872207"/>
                  <a:gd name="connsiteY59" fmla="*/ 27744 h 447036"/>
                  <a:gd name="connsiteX60" fmla="*/ 392083 w 872207"/>
                  <a:gd name="connsiteY60" fmla="*/ 26737 h 447036"/>
                  <a:gd name="connsiteX61" fmla="*/ 334085 w 872207"/>
                  <a:gd name="connsiteY61" fmla="*/ 82387 h 447036"/>
                  <a:gd name="connsiteX62" fmla="*/ 331998 w 872207"/>
                  <a:gd name="connsiteY62" fmla="*/ 142808 h 447036"/>
                  <a:gd name="connsiteX63" fmla="*/ 333861 w 872207"/>
                  <a:gd name="connsiteY63" fmla="*/ 144821 h 447036"/>
                  <a:gd name="connsiteX64" fmla="*/ 339676 w 872207"/>
                  <a:gd name="connsiteY64" fmla="*/ 145566 h 447036"/>
                  <a:gd name="connsiteX65" fmla="*/ 341093 w 872207"/>
                  <a:gd name="connsiteY65" fmla="*/ 147169 h 447036"/>
                  <a:gd name="connsiteX66" fmla="*/ 341093 w 872207"/>
                  <a:gd name="connsiteY66" fmla="*/ 169347 h 447036"/>
                  <a:gd name="connsiteX67" fmla="*/ 339229 w 872207"/>
                  <a:gd name="connsiteY67" fmla="*/ 171210 h 447036"/>
                  <a:gd name="connsiteX68" fmla="*/ 250778 w 872207"/>
                  <a:gd name="connsiteY68" fmla="*/ 171210 h 447036"/>
                  <a:gd name="connsiteX69" fmla="*/ 247945 w 872207"/>
                  <a:gd name="connsiteY69" fmla="*/ 172962 h 447036"/>
                  <a:gd name="connsiteX70" fmla="*/ 223456 w 872207"/>
                  <a:gd name="connsiteY70" fmla="*/ 221642 h 447036"/>
                  <a:gd name="connsiteX71" fmla="*/ 223456 w 872207"/>
                  <a:gd name="connsiteY71" fmla="*/ 224214 h 447036"/>
                  <a:gd name="connsiteX72" fmla="*/ 237136 w 872207"/>
                  <a:gd name="connsiteY72" fmla="*/ 251685 h 447036"/>
                  <a:gd name="connsiteX73" fmla="*/ 239074 w 872207"/>
                  <a:gd name="connsiteY73" fmla="*/ 253064 h 447036"/>
                  <a:gd name="connsiteX74" fmla="*/ 285629 w 872207"/>
                  <a:gd name="connsiteY74" fmla="*/ 258953 h 447036"/>
                  <a:gd name="connsiteX75" fmla="*/ 287008 w 872207"/>
                  <a:gd name="connsiteY75" fmla="*/ 257462 h 447036"/>
                  <a:gd name="connsiteX76" fmla="*/ 284026 w 872207"/>
                  <a:gd name="connsiteY76" fmla="*/ 242515 h 447036"/>
                  <a:gd name="connsiteX77" fmla="*/ 293419 w 872207"/>
                  <a:gd name="connsiteY77" fmla="*/ 227979 h 447036"/>
                  <a:gd name="connsiteX78" fmla="*/ 293904 w 872207"/>
                  <a:gd name="connsiteY78" fmla="*/ 227904 h 447036"/>
                  <a:gd name="connsiteX79" fmla="*/ 308888 w 872207"/>
                  <a:gd name="connsiteY79" fmla="*/ 237036 h 447036"/>
                  <a:gd name="connsiteX80" fmla="*/ 314740 w 872207"/>
                  <a:gd name="connsiteY80" fmla="*/ 259885 h 447036"/>
                  <a:gd name="connsiteX81" fmla="*/ 317088 w 872207"/>
                  <a:gd name="connsiteY81" fmla="*/ 262643 h 447036"/>
                  <a:gd name="connsiteX82" fmla="*/ 346013 w 872207"/>
                  <a:gd name="connsiteY82" fmla="*/ 308266 h 447036"/>
                  <a:gd name="connsiteX83" fmla="*/ 336247 w 872207"/>
                  <a:gd name="connsiteY83" fmla="*/ 334022 h 447036"/>
                  <a:gd name="connsiteX84" fmla="*/ 310304 w 872207"/>
                  <a:gd name="connsiteY84" fmla="*/ 348037 h 447036"/>
                  <a:gd name="connsiteX85" fmla="*/ 295395 w 872207"/>
                  <a:gd name="connsiteY85" fmla="*/ 349603 h 447036"/>
                  <a:gd name="connsiteX86" fmla="*/ 199378 w 872207"/>
                  <a:gd name="connsiteY86" fmla="*/ 349528 h 447036"/>
                  <a:gd name="connsiteX87" fmla="*/ 170080 w 872207"/>
                  <a:gd name="connsiteY87" fmla="*/ 341179 h 447036"/>
                  <a:gd name="connsiteX88" fmla="*/ 167162 w 872207"/>
                  <a:gd name="connsiteY88" fmla="*/ 341992 h 447036"/>
                  <a:gd name="connsiteX89" fmla="*/ 167098 w 872207"/>
                  <a:gd name="connsiteY89" fmla="*/ 342111 h 447036"/>
                  <a:gd name="connsiteX90" fmla="*/ 128408 w 872207"/>
                  <a:gd name="connsiteY90" fmla="*/ 419044 h 447036"/>
                  <a:gd name="connsiteX91" fmla="*/ 129564 w 872207"/>
                  <a:gd name="connsiteY91" fmla="*/ 420945 h 447036"/>
                  <a:gd name="connsiteX92" fmla="*/ 238552 w 872207"/>
                  <a:gd name="connsiteY92" fmla="*/ 420945 h 447036"/>
                  <a:gd name="connsiteX93" fmla="*/ 240453 w 872207"/>
                  <a:gd name="connsiteY93" fmla="*/ 422846 h 447036"/>
                  <a:gd name="connsiteX94" fmla="*/ 240453 w 872207"/>
                  <a:gd name="connsiteY94" fmla="*/ 445173 h 447036"/>
                  <a:gd name="connsiteX95" fmla="*/ 238590 w 872207"/>
                  <a:gd name="connsiteY95" fmla="*/ 447037 h 447036"/>
                  <a:gd name="connsiteX96" fmla="*/ 106305 w 872207"/>
                  <a:gd name="connsiteY96" fmla="*/ 447037 h 447036"/>
                  <a:gd name="connsiteX97" fmla="*/ 93284 w 872207"/>
                  <a:gd name="connsiteY97" fmla="*/ 434021 h 447036"/>
                  <a:gd name="connsiteX98" fmla="*/ 94675 w 872207"/>
                  <a:gd name="connsiteY98" fmla="*/ 428139 h 447036"/>
                  <a:gd name="connsiteX99" fmla="*/ 149282 w 872207"/>
                  <a:gd name="connsiteY99" fmla="*/ 319597 h 447036"/>
                  <a:gd name="connsiteX100" fmla="*/ 149244 w 872207"/>
                  <a:gd name="connsiteY100" fmla="*/ 317436 h 447036"/>
                  <a:gd name="connsiteX101" fmla="*/ 112157 w 872207"/>
                  <a:gd name="connsiteY101" fmla="*/ 246764 h 447036"/>
                  <a:gd name="connsiteX102" fmla="*/ 117897 w 872207"/>
                  <a:gd name="connsiteY102" fmla="*/ 229917 h 447036"/>
                  <a:gd name="connsiteX103" fmla="*/ 118382 w 872207"/>
                  <a:gd name="connsiteY103" fmla="*/ 229730 h 447036"/>
                  <a:gd name="connsiteX104" fmla="*/ 135565 w 872207"/>
                  <a:gd name="connsiteY104" fmla="*/ 235657 h 447036"/>
                  <a:gd name="connsiteX105" fmla="*/ 174777 w 872207"/>
                  <a:gd name="connsiteY105" fmla="*/ 308676 h 447036"/>
                  <a:gd name="connsiteX106" fmla="*/ 203813 w 872207"/>
                  <a:gd name="connsiteY106" fmla="*/ 323735 h 447036"/>
                  <a:gd name="connsiteX107" fmla="*/ 302551 w 872207"/>
                  <a:gd name="connsiteY107" fmla="*/ 323176 h 447036"/>
                  <a:gd name="connsiteX108" fmla="*/ 320257 w 872207"/>
                  <a:gd name="connsiteY108" fmla="*/ 306850 h 447036"/>
                  <a:gd name="connsiteX109" fmla="*/ 320331 w 872207"/>
                  <a:gd name="connsiteY109" fmla="*/ 305881 h 447036"/>
                  <a:gd name="connsiteX110" fmla="*/ 305347 w 872207"/>
                  <a:gd name="connsiteY110" fmla="*/ 287766 h 447036"/>
                  <a:gd name="connsiteX111" fmla="*/ 226997 w 872207"/>
                  <a:gd name="connsiteY111" fmla="*/ 277814 h 447036"/>
                  <a:gd name="connsiteX112" fmla="*/ 216561 w 872207"/>
                  <a:gd name="connsiteY112" fmla="*/ 270210 h 447036"/>
                  <a:gd name="connsiteX113" fmla="*/ 184766 w 872207"/>
                  <a:gd name="connsiteY113" fmla="*/ 201365 h 447036"/>
                  <a:gd name="connsiteX114" fmla="*/ 158712 w 872207"/>
                  <a:gd name="connsiteY114" fmla="*/ 157978 h 447036"/>
                  <a:gd name="connsiteX115" fmla="*/ 98999 w 872207"/>
                  <a:gd name="connsiteY115" fmla="*/ 143553 h 447036"/>
                  <a:gd name="connsiteX116" fmla="*/ 78014 w 872207"/>
                  <a:gd name="connsiteY116" fmla="*/ 151642 h 447036"/>
                  <a:gd name="connsiteX117" fmla="*/ 43983 w 872207"/>
                  <a:gd name="connsiteY117" fmla="*/ 217206 h 447036"/>
                  <a:gd name="connsiteX118" fmla="*/ 27322 w 872207"/>
                  <a:gd name="connsiteY118" fmla="*/ 344310 h 447036"/>
                  <a:gd name="connsiteX119" fmla="*/ 21992 w 872207"/>
                  <a:gd name="connsiteY119" fmla="*/ 360561 h 447036"/>
                  <a:gd name="connsiteX120" fmla="*/ 0 w 872207"/>
                  <a:gd name="connsiteY120" fmla="*/ 355641 h 447036"/>
                  <a:gd name="connsiteX121" fmla="*/ 0 w 872207"/>
                  <a:gd name="connsiteY121" fmla="*/ 347814 h 447036"/>
                  <a:gd name="connsiteX122" fmla="*/ 18115 w 872207"/>
                  <a:gd name="connsiteY122" fmla="*/ 212659 h 447036"/>
                  <a:gd name="connsiteX123" fmla="*/ 31422 w 872207"/>
                  <a:gd name="connsiteY123" fmla="*/ 168080 h 447036"/>
                  <a:gd name="connsiteX124" fmla="*/ 71752 w 872207"/>
                  <a:gd name="connsiteY124" fmla="*/ 125476 h 447036"/>
                  <a:gd name="connsiteX125" fmla="*/ 126395 w 872207"/>
                  <a:gd name="connsiteY125" fmla="*/ 116232 h 447036"/>
                  <a:gd name="connsiteX126" fmla="*/ 196880 w 872207"/>
                  <a:gd name="connsiteY126" fmla="*/ 166402 h 447036"/>
                  <a:gd name="connsiteX127" fmla="*/ 208211 w 872207"/>
                  <a:gd name="connsiteY127" fmla="*/ 190071 h 447036"/>
                  <a:gd name="connsiteX128" fmla="*/ 209852 w 872207"/>
                  <a:gd name="connsiteY128" fmla="*/ 190146 h 447036"/>
                  <a:gd name="connsiteX129" fmla="*/ 227668 w 872207"/>
                  <a:gd name="connsiteY129" fmla="*/ 155630 h 447036"/>
                  <a:gd name="connsiteX130" fmla="*/ 241348 w 872207"/>
                  <a:gd name="connsiteY130" fmla="*/ 145790 h 447036"/>
                  <a:gd name="connsiteX131" fmla="*/ 303632 w 872207"/>
                  <a:gd name="connsiteY131" fmla="*/ 145044 h 447036"/>
                  <a:gd name="connsiteX132" fmla="*/ 305571 w 872207"/>
                  <a:gd name="connsiteY132" fmla="*/ 143181 h 447036"/>
                  <a:gd name="connsiteX133" fmla="*/ 305608 w 872207"/>
                  <a:gd name="connsiteY133" fmla="*/ 108814 h 447036"/>
                  <a:gd name="connsiteX134" fmla="*/ 313025 w 872207"/>
                  <a:gd name="connsiteY134" fmla="*/ 59277 h 447036"/>
                  <a:gd name="connsiteX135" fmla="*/ 359059 w 872207"/>
                  <a:gd name="connsiteY135" fmla="*/ 8510 h 447036"/>
                  <a:gd name="connsiteX136" fmla="*/ 398681 w 872207"/>
                  <a:gd name="connsiteY136" fmla="*/ 12 h 447036"/>
                  <a:gd name="connsiteX137" fmla="*/ 405949 w 872207"/>
                  <a:gd name="connsiteY137" fmla="*/ 2547 h 447036"/>
                  <a:gd name="connsiteX138" fmla="*/ 438825 w 872207"/>
                  <a:gd name="connsiteY138" fmla="*/ 31024 h 447036"/>
                  <a:gd name="connsiteX139" fmla="*/ 441135 w 872207"/>
                  <a:gd name="connsiteY139" fmla="*/ 30986 h 447036"/>
                  <a:gd name="connsiteX140" fmla="*/ 474197 w 872207"/>
                  <a:gd name="connsiteY140" fmla="*/ 1615 h 447036"/>
                  <a:gd name="connsiteX141" fmla="*/ 480832 w 872207"/>
                  <a:gd name="connsiteY141" fmla="*/ 198 h 447036"/>
                  <a:gd name="connsiteX142" fmla="*/ 524368 w 872207"/>
                  <a:gd name="connsiteY142" fmla="*/ 10337 h 447036"/>
                  <a:gd name="connsiteX143" fmla="*/ 562760 w 872207"/>
                  <a:gd name="connsiteY143" fmla="*/ 49288 h 447036"/>
                  <a:gd name="connsiteX144" fmla="*/ 573458 w 872207"/>
                  <a:gd name="connsiteY144" fmla="*/ 143032 h 447036"/>
                  <a:gd name="connsiteX145" fmla="*/ 575396 w 872207"/>
                  <a:gd name="connsiteY145" fmla="*/ 145044 h 447036"/>
                  <a:gd name="connsiteX146" fmla="*/ 627355 w 872207"/>
                  <a:gd name="connsiteY146" fmla="*/ 144895 h 447036"/>
                  <a:gd name="connsiteX147" fmla="*/ 647111 w 872207"/>
                  <a:gd name="connsiteY147" fmla="*/ 155779 h 447036"/>
                  <a:gd name="connsiteX148" fmla="*/ 664368 w 872207"/>
                  <a:gd name="connsiteY148" fmla="*/ 190444 h 447036"/>
                  <a:gd name="connsiteX149" fmla="*/ 666195 w 872207"/>
                  <a:gd name="connsiteY149" fmla="*/ 190369 h 447036"/>
                  <a:gd name="connsiteX150" fmla="*/ 676930 w 872207"/>
                  <a:gd name="connsiteY150" fmla="*/ 167036 h 447036"/>
                  <a:gd name="connsiteX151" fmla="*/ 786813 w 872207"/>
                  <a:gd name="connsiteY151" fmla="*/ 119735 h 447036"/>
                  <a:gd name="connsiteX152" fmla="*/ 841754 w 872207"/>
                  <a:gd name="connsiteY152" fmla="*/ 167669 h 447036"/>
                  <a:gd name="connsiteX153" fmla="*/ 854316 w 872207"/>
                  <a:gd name="connsiteY153" fmla="*/ 212696 h 447036"/>
                  <a:gd name="connsiteX154" fmla="*/ 872207 w 872207"/>
                  <a:gd name="connsiteY154" fmla="*/ 347329 h 447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872207" h="447036">
                    <a:moveTo>
                      <a:pt x="872207" y="347329"/>
                    </a:moveTo>
                    <a:lnTo>
                      <a:pt x="872207" y="354672"/>
                    </a:lnTo>
                    <a:cubicBezTo>
                      <a:pt x="869624" y="361952"/>
                      <a:pt x="864890" y="365295"/>
                      <a:pt x="858006" y="364699"/>
                    </a:cubicBezTo>
                    <a:cubicBezTo>
                      <a:pt x="849395" y="363953"/>
                      <a:pt x="846600" y="358139"/>
                      <a:pt x="845743" y="350274"/>
                    </a:cubicBezTo>
                    <a:cubicBezTo>
                      <a:pt x="844524" y="339192"/>
                      <a:pt x="839268" y="297334"/>
                      <a:pt x="829976" y="224698"/>
                    </a:cubicBezTo>
                    <a:cubicBezTo>
                      <a:pt x="828410" y="212398"/>
                      <a:pt x="826547" y="202621"/>
                      <a:pt x="824385" y="195364"/>
                    </a:cubicBezTo>
                    <a:cubicBezTo>
                      <a:pt x="821030" y="184157"/>
                      <a:pt x="816844" y="175050"/>
                      <a:pt x="811823" y="168042"/>
                    </a:cubicBezTo>
                    <a:cubicBezTo>
                      <a:pt x="799449" y="150822"/>
                      <a:pt x="781919" y="142000"/>
                      <a:pt x="759230" y="141578"/>
                    </a:cubicBezTo>
                    <a:cubicBezTo>
                      <a:pt x="745711" y="141354"/>
                      <a:pt x="734171" y="144522"/>
                      <a:pt x="724603" y="151083"/>
                    </a:cubicBezTo>
                    <a:cubicBezTo>
                      <a:pt x="713320" y="158861"/>
                      <a:pt x="705045" y="168365"/>
                      <a:pt x="699778" y="179597"/>
                    </a:cubicBezTo>
                    <a:cubicBezTo>
                      <a:pt x="692100" y="195998"/>
                      <a:pt x="678793" y="225668"/>
                      <a:pt x="659858" y="268607"/>
                    </a:cubicBezTo>
                    <a:cubicBezTo>
                      <a:pt x="657447" y="274075"/>
                      <a:pt x="653261" y="277191"/>
                      <a:pt x="647297" y="277963"/>
                    </a:cubicBezTo>
                    <a:lnTo>
                      <a:pt x="570364" y="287766"/>
                    </a:lnTo>
                    <a:cubicBezTo>
                      <a:pt x="559629" y="289134"/>
                      <a:pt x="554757" y="295284"/>
                      <a:pt x="555752" y="306216"/>
                    </a:cubicBezTo>
                    <a:cubicBezTo>
                      <a:pt x="555779" y="306440"/>
                      <a:pt x="555801" y="306663"/>
                      <a:pt x="555827" y="306887"/>
                    </a:cubicBezTo>
                    <a:cubicBezTo>
                      <a:pt x="556871" y="317697"/>
                      <a:pt x="562883" y="323150"/>
                      <a:pt x="573868" y="323250"/>
                    </a:cubicBezTo>
                    <a:cubicBezTo>
                      <a:pt x="609576" y="323522"/>
                      <a:pt x="642291" y="323649"/>
                      <a:pt x="672009" y="323623"/>
                    </a:cubicBezTo>
                    <a:cubicBezTo>
                      <a:pt x="685476" y="323597"/>
                      <a:pt x="695332" y="317510"/>
                      <a:pt x="701568" y="305359"/>
                    </a:cubicBezTo>
                    <a:cubicBezTo>
                      <a:pt x="713171" y="282771"/>
                      <a:pt x="725337" y="259464"/>
                      <a:pt x="738059" y="235433"/>
                    </a:cubicBezTo>
                    <a:cubicBezTo>
                      <a:pt x="741935" y="228102"/>
                      <a:pt x="747649" y="226253"/>
                      <a:pt x="755205" y="229879"/>
                    </a:cubicBezTo>
                    <a:cubicBezTo>
                      <a:pt x="755279" y="229928"/>
                      <a:pt x="755439" y="230017"/>
                      <a:pt x="755689" y="230140"/>
                    </a:cubicBezTo>
                    <a:cubicBezTo>
                      <a:pt x="763043" y="234438"/>
                      <a:pt x="764832" y="240204"/>
                      <a:pt x="761057" y="247435"/>
                    </a:cubicBezTo>
                    <a:lnTo>
                      <a:pt x="726765" y="313298"/>
                    </a:lnTo>
                    <a:cubicBezTo>
                      <a:pt x="725874" y="314990"/>
                      <a:pt x="725848" y="317000"/>
                      <a:pt x="726690" y="318703"/>
                    </a:cubicBezTo>
                    <a:lnTo>
                      <a:pt x="781259" y="428139"/>
                    </a:lnTo>
                    <a:cubicBezTo>
                      <a:pt x="784472" y="434610"/>
                      <a:pt x="781848" y="442459"/>
                      <a:pt x="775396" y="445672"/>
                    </a:cubicBezTo>
                    <a:cubicBezTo>
                      <a:pt x="773592" y="446571"/>
                      <a:pt x="771605" y="447037"/>
                      <a:pt x="769592" y="447037"/>
                    </a:cubicBezTo>
                    <a:lnTo>
                      <a:pt x="633617" y="447037"/>
                    </a:lnTo>
                    <a:cubicBezTo>
                      <a:pt x="632376" y="447037"/>
                      <a:pt x="631754" y="446403"/>
                      <a:pt x="631754" y="445136"/>
                    </a:cubicBezTo>
                    <a:lnTo>
                      <a:pt x="631754" y="422846"/>
                    </a:lnTo>
                    <a:cubicBezTo>
                      <a:pt x="631754" y="421579"/>
                      <a:pt x="632387" y="420945"/>
                      <a:pt x="633655" y="420945"/>
                    </a:cubicBezTo>
                    <a:lnTo>
                      <a:pt x="746296" y="420945"/>
                    </a:lnTo>
                    <a:cubicBezTo>
                      <a:pt x="747862" y="420945"/>
                      <a:pt x="748298" y="420248"/>
                      <a:pt x="747601" y="418858"/>
                    </a:cubicBezTo>
                    <a:lnTo>
                      <a:pt x="708761" y="340955"/>
                    </a:lnTo>
                    <a:cubicBezTo>
                      <a:pt x="708016" y="339491"/>
                      <a:pt x="706946" y="339204"/>
                      <a:pt x="705556" y="340098"/>
                    </a:cubicBezTo>
                    <a:cubicBezTo>
                      <a:pt x="696711" y="345838"/>
                      <a:pt x="687776" y="348980"/>
                      <a:pt x="678756" y="349528"/>
                    </a:cubicBezTo>
                    <a:cubicBezTo>
                      <a:pt x="678160" y="349577"/>
                      <a:pt x="651535" y="349629"/>
                      <a:pt x="598878" y="349677"/>
                    </a:cubicBezTo>
                    <a:cubicBezTo>
                      <a:pt x="577457" y="349704"/>
                      <a:pt x="563010" y="348250"/>
                      <a:pt x="555529" y="345316"/>
                    </a:cubicBezTo>
                    <a:cubicBezTo>
                      <a:pt x="538431" y="338559"/>
                      <a:pt x="529896" y="324592"/>
                      <a:pt x="529922" y="303421"/>
                    </a:cubicBezTo>
                    <a:cubicBezTo>
                      <a:pt x="529948" y="295992"/>
                      <a:pt x="531189" y="289778"/>
                      <a:pt x="533649" y="284784"/>
                    </a:cubicBezTo>
                    <a:cubicBezTo>
                      <a:pt x="536657" y="278745"/>
                      <a:pt x="540742" y="273665"/>
                      <a:pt x="545912" y="269539"/>
                    </a:cubicBezTo>
                    <a:cubicBezTo>
                      <a:pt x="550683" y="265688"/>
                      <a:pt x="559245" y="262953"/>
                      <a:pt x="571594" y="261339"/>
                    </a:cubicBezTo>
                    <a:cubicBezTo>
                      <a:pt x="579075" y="260369"/>
                      <a:pt x="600455" y="257637"/>
                      <a:pt x="635742" y="253138"/>
                    </a:cubicBezTo>
                    <a:cubicBezTo>
                      <a:pt x="636834" y="252989"/>
                      <a:pt x="637617" y="252430"/>
                      <a:pt x="638090" y="251461"/>
                    </a:cubicBezTo>
                    <a:lnTo>
                      <a:pt x="650726" y="226338"/>
                    </a:lnTo>
                    <a:cubicBezTo>
                      <a:pt x="651520" y="224773"/>
                      <a:pt x="651535" y="223207"/>
                      <a:pt x="650763" y="221642"/>
                    </a:cubicBezTo>
                    <a:lnTo>
                      <a:pt x="626535" y="173074"/>
                    </a:lnTo>
                    <a:cubicBezTo>
                      <a:pt x="625913" y="171832"/>
                      <a:pt x="624907" y="171210"/>
                      <a:pt x="623516" y="171210"/>
                    </a:cubicBezTo>
                    <a:lnTo>
                      <a:pt x="537600" y="171210"/>
                    </a:lnTo>
                    <a:cubicBezTo>
                      <a:pt x="535710" y="171210"/>
                      <a:pt x="534767" y="170266"/>
                      <a:pt x="534767" y="168378"/>
                    </a:cubicBezTo>
                    <a:lnTo>
                      <a:pt x="534767" y="147765"/>
                    </a:lnTo>
                    <a:cubicBezTo>
                      <a:pt x="534767" y="145976"/>
                      <a:pt x="535673" y="145082"/>
                      <a:pt x="537488" y="145082"/>
                    </a:cubicBezTo>
                    <a:lnTo>
                      <a:pt x="545204" y="145082"/>
                    </a:lnTo>
                    <a:cubicBezTo>
                      <a:pt x="546572" y="145082"/>
                      <a:pt x="547280" y="144398"/>
                      <a:pt x="547329" y="143032"/>
                    </a:cubicBezTo>
                    <a:cubicBezTo>
                      <a:pt x="548372" y="117139"/>
                      <a:pt x="547802" y="96849"/>
                      <a:pt x="545614" y="82163"/>
                    </a:cubicBezTo>
                    <a:cubicBezTo>
                      <a:pt x="540668" y="48816"/>
                      <a:pt x="521099" y="30378"/>
                      <a:pt x="486908" y="26849"/>
                    </a:cubicBezTo>
                    <a:cubicBezTo>
                      <a:pt x="485726" y="26705"/>
                      <a:pt x="484541" y="27086"/>
                      <a:pt x="483665" y="27893"/>
                    </a:cubicBezTo>
                    <a:lnTo>
                      <a:pt x="450268" y="57153"/>
                    </a:lnTo>
                    <a:cubicBezTo>
                      <a:pt x="443335" y="63266"/>
                      <a:pt x="436364" y="63291"/>
                      <a:pt x="429357" y="57227"/>
                    </a:cubicBezTo>
                    <a:lnTo>
                      <a:pt x="395326" y="27744"/>
                    </a:lnTo>
                    <a:cubicBezTo>
                      <a:pt x="394383" y="26949"/>
                      <a:pt x="393302" y="26613"/>
                      <a:pt x="392083" y="26737"/>
                    </a:cubicBezTo>
                    <a:cubicBezTo>
                      <a:pt x="358264" y="30440"/>
                      <a:pt x="338931" y="48990"/>
                      <a:pt x="334085" y="82387"/>
                    </a:cubicBezTo>
                    <a:cubicBezTo>
                      <a:pt x="331849" y="97793"/>
                      <a:pt x="331153" y="117934"/>
                      <a:pt x="331998" y="142808"/>
                    </a:cubicBezTo>
                    <a:cubicBezTo>
                      <a:pt x="332047" y="144001"/>
                      <a:pt x="332669" y="144672"/>
                      <a:pt x="333861" y="144821"/>
                    </a:cubicBezTo>
                    <a:lnTo>
                      <a:pt x="339676" y="145566"/>
                    </a:lnTo>
                    <a:cubicBezTo>
                      <a:pt x="340620" y="145690"/>
                      <a:pt x="341093" y="146225"/>
                      <a:pt x="341093" y="147169"/>
                    </a:cubicBezTo>
                    <a:lnTo>
                      <a:pt x="341093" y="169347"/>
                    </a:lnTo>
                    <a:cubicBezTo>
                      <a:pt x="341093" y="170376"/>
                      <a:pt x="340258" y="171210"/>
                      <a:pt x="339229" y="171210"/>
                    </a:cubicBezTo>
                    <a:lnTo>
                      <a:pt x="250778" y="171210"/>
                    </a:lnTo>
                    <a:cubicBezTo>
                      <a:pt x="249461" y="171210"/>
                      <a:pt x="248517" y="171795"/>
                      <a:pt x="247945" y="172962"/>
                    </a:cubicBezTo>
                    <a:lnTo>
                      <a:pt x="223456" y="221642"/>
                    </a:lnTo>
                    <a:cubicBezTo>
                      <a:pt x="223057" y="222443"/>
                      <a:pt x="223057" y="223394"/>
                      <a:pt x="223456" y="224214"/>
                    </a:cubicBezTo>
                    <a:lnTo>
                      <a:pt x="237136" y="251685"/>
                    </a:lnTo>
                    <a:cubicBezTo>
                      <a:pt x="237534" y="252479"/>
                      <a:pt x="238180" y="252941"/>
                      <a:pt x="239074" y="253064"/>
                    </a:cubicBezTo>
                    <a:lnTo>
                      <a:pt x="285629" y="258953"/>
                    </a:lnTo>
                    <a:cubicBezTo>
                      <a:pt x="286772" y="259102"/>
                      <a:pt x="287232" y="258606"/>
                      <a:pt x="287008" y="257462"/>
                    </a:cubicBezTo>
                    <a:lnTo>
                      <a:pt x="284026" y="242515"/>
                    </a:lnTo>
                    <a:cubicBezTo>
                      <a:pt x="282411" y="234490"/>
                      <a:pt x="285542" y="229645"/>
                      <a:pt x="293419" y="227979"/>
                    </a:cubicBezTo>
                    <a:cubicBezTo>
                      <a:pt x="293618" y="227930"/>
                      <a:pt x="293780" y="227904"/>
                      <a:pt x="293904" y="227904"/>
                    </a:cubicBezTo>
                    <a:cubicBezTo>
                      <a:pt x="301980" y="226588"/>
                      <a:pt x="306975" y="229630"/>
                      <a:pt x="308888" y="237036"/>
                    </a:cubicBezTo>
                    <a:lnTo>
                      <a:pt x="314740" y="259885"/>
                    </a:lnTo>
                    <a:cubicBezTo>
                      <a:pt x="315088" y="261201"/>
                      <a:pt x="315871" y="262121"/>
                      <a:pt x="317088" y="262643"/>
                    </a:cubicBezTo>
                    <a:cubicBezTo>
                      <a:pt x="338260" y="271861"/>
                      <a:pt x="347901" y="287069"/>
                      <a:pt x="346013" y="308266"/>
                    </a:cubicBezTo>
                    <a:cubicBezTo>
                      <a:pt x="345093" y="318777"/>
                      <a:pt x="341838" y="327362"/>
                      <a:pt x="336247" y="334022"/>
                    </a:cubicBezTo>
                    <a:cubicBezTo>
                      <a:pt x="329935" y="341552"/>
                      <a:pt x="321288" y="346222"/>
                      <a:pt x="310304" y="348037"/>
                    </a:cubicBezTo>
                    <a:cubicBezTo>
                      <a:pt x="303819" y="349081"/>
                      <a:pt x="298849" y="349603"/>
                      <a:pt x="295395" y="349603"/>
                    </a:cubicBezTo>
                    <a:cubicBezTo>
                      <a:pt x="250990" y="349629"/>
                      <a:pt x="218984" y="349603"/>
                      <a:pt x="199378" y="349528"/>
                    </a:cubicBezTo>
                    <a:cubicBezTo>
                      <a:pt x="189661" y="349502"/>
                      <a:pt x="179896" y="346722"/>
                      <a:pt x="170080" y="341179"/>
                    </a:cubicBezTo>
                    <a:cubicBezTo>
                      <a:pt x="169064" y="340594"/>
                      <a:pt x="167757" y="340955"/>
                      <a:pt x="167162" y="341992"/>
                    </a:cubicBezTo>
                    <a:cubicBezTo>
                      <a:pt x="167140" y="342029"/>
                      <a:pt x="167119" y="342070"/>
                      <a:pt x="167098" y="342111"/>
                    </a:cubicBezTo>
                    <a:lnTo>
                      <a:pt x="128408" y="419044"/>
                    </a:lnTo>
                    <a:cubicBezTo>
                      <a:pt x="127762" y="420311"/>
                      <a:pt x="128147" y="420945"/>
                      <a:pt x="129564" y="420945"/>
                    </a:cubicBezTo>
                    <a:lnTo>
                      <a:pt x="238552" y="420945"/>
                    </a:lnTo>
                    <a:cubicBezTo>
                      <a:pt x="239820" y="420945"/>
                      <a:pt x="240453" y="421579"/>
                      <a:pt x="240453" y="422846"/>
                    </a:cubicBezTo>
                    <a:lnTo>
                      <a:pt x="240453" y="445173"/>
                    </a:lnTo>
                    <a:cubicBezTo>
                      <a:pt x="240453" y="446414"/>
                      <a:pt x="239832" y="447037"/>
                      <a:pt x="238590" y="447037"/>
                    </a:cubicBezTo>
                    <a:lnTo>
                      <a:pt x="106305" y="447037"/>
                    </a:lnTo>
                    <a:cubicBezTo>
                      <a:pt x="99119" y="447052"/>
                      <a:pt x="93290" y="441226"/>
                      <a:pt x="93284" y="434021"/>
                    </a:cubicBezTo>
                    <a:cubicBezTo>
                      <a:pt x="93283" y="431978"/>
                      <a:pt x="93759" y="429965"/>
                      <a:pt x="94675" y="428139"/>
                    </a:cubicBezTo>
                    <a:lnTo>
                      <a:pt x="149282" y="319597"/>
                    </a:lnTo>
                    <a:cubicBezTo>
                      <a:pt x="149612" y="318915"/>
                      <a:pt x="149598" y="318114"/>
                      <a:pt x="149244" y="317436"/>
                    </a:cubicBezTo>
                    <a:lnTo>
                      <a:pt x="112157" y="246764"/>
                    </a:lnTo>
                    <a:cubicBezTo>
                      <a:pt x="108330" y="239459"/>
                      <a:pt x="110244" y="233842"/>
                      <a:pt x="117897" y="229917"/>
                    </a:cubicBezTo>
                    <a:cubicBezTo>
                      <a:pt x="117922" y="229917"/>
                      <a:pt x="118083" y="229853"/>
                      <a:pt x="118382" y="229730"/>
                    </a:cubicBezTo>
                    <a:cubicBezTo>
                      <a:pt x="126060" y="226525"/>
                      <a:pt x="131788" y="228500"/>
                      <a:pt x="135565" y="235657"/>
                    </a:cubicBezTo>
                    <a:cubicBezTo>
                      <a:pt x="158824" y="279666"/>
                      <a:pt x="171894" y="304006"/>
                      <a:pt x="174777" y="308676"/>
                    </a:cubicBezTo>
                    <a:cubicBezTo>
                      <a:pt x="180964" y="318740"/>
                      <a:pt x="190643" y="323761"/>
                      <a:pt x="203813" y="323735"/>
                    </a:cubicBezTo>
                    <a:cubicBezTo>
                      <a:pt x="238975" y="323612"/>
                      <a:pt x="271887" y="323426"/>
                      <a:pt x="302551" y="323176"/>
                    </a:cubicBezTo>
                    <a:cubicBezTo>
                      <a:pt x="313386" y="323101"/>
                      <a:pt x="319287" y="317659"/>
                      <a:pt x="320257" y="306850"/>
                    </a:cubicBezTo>
                    <a:cubicBezTo>
                      <a:pt x="320281" y="306626"/>
                      <a:pt x="320306" y="306302"/>
                      <a:pt x="320331" y="305881"/>
                    </a:cubicBezTo>
                    <a:cubicBezTo>
                      <a:pt x="321002" y="295146"/>
                      <a:pt x="316007" y="289108"/>
                      <a:pt x="305347" y="287766"/>
                    </a:cubicBezTo>
                    <a:lnTo>
                      <a:pt x="226997" y="277814"/>
                    </a:lnTo>
                    <a:cubicBezTo>
                      <a:pt x="222432" y="277236"/>
                      <a:pt x="218490" y="274362"/>
                      <a:pt x="216561" y="270210"/>
                    </a:cubicBezTo>
                    <a:cubicBezTo>
                      <a:pt x="212610" y="261685"/>
                      <a:pt x="202012" y="238739"/>
                      <a:pt x="184766" y="201365"/>
                    </a:cubicBezTo>
                    <a:cubicBezTo>
                      <a:pt x="174355" y="178827"/>
                      <a:pt x="165670" y="164364"/>
                      <a:pt x="158712" y="157978"/>
                    </a:cubicBezTo>
                    <a:cubicBezTo>
                      <a:pt x="142759" y="143342"/>
                      <a:pt x="122854" y="138534"/>
                      <a:pt x="98999" y="143553"/>
                    </a:cubicBezTo>
                    <a:cubicBezTo>
                      <a:pt x="90774" y="145268"/>
                      <a:pt x="83779" y="147964"/>
                      <a:pt x="78014" y="151642"/>
                    </a:cubicBezTo>
                    <a:cubicBezTo>
                      <a:pt x="56805" y="165172"/>
                      <a:pt x="47300" y="192457"/>
                      <a:pt x="43983" y="217206"/>
                    </a:cubicBezTo>
                    <a:cubicBezTo>
                      <a:pt x="38442" y="258480"/>
                      <a:pt x="32888" y="300849"/>
                      <a:pt x="27322" y="344310"/>
                    </a:cubicBezTo>
                    <a:cubicBezTo>
                      <a:pt x="26377" y="351642"/>
                      <a:pt x="24601" y="357058"/>
                      <a:pt x="21992" y="360561"/>
                    </a:cubicBezTo>
                    <a:cubicBezTo>
                      <a:pt x="16053" y="368586"/>
                      <a:pt x="8722" y="366946"/>
                      <a:pt x="0" y="355641"/>
                    </a:cubicBezTo>
                    <a:lnTo>
                      <a:pt x="0" y="347814"/>
                    </a:lnTo>
                    <a:cubicBezTo>
                      <a:pt x="6411" y="302761"/>
                      <a:pt x="12449" y="257712"/>
                      <a:pt x="18115" y="212659"/>
                    </a:cubicBezTo>
                    <a:cubicBezTo>
                      <a:pt x="19954" y="197947"/>
                      <a:pt x="24389" y="183089"/>
                      <a:pt x="31422" y="168080"/>
                    </a:cubicBezTo>
                    <a:cubicBezTo>
                      <a:pt x="40591" y="148498"/>
                      <a:pt x="54035" y="134297"/>
                      <a:pt x="71752" y="125476"/>
                    </a:cubicBezTo>
                    <a:cubicBezTo>
                      <a:pt x="88500" y="117126"/>
                      <a:pt x="106715" y="114045"/>
                      <a:pt x="126395" y="116232"/>
                    </a:cubicBezTo>
                    <a:cubicBezTo>
                      <a:pt x="156910" y="119611"/>
                      <a:pt x="180405" y="136335"/>
                      <a:pt x="196880" y="166402"/>
                    </a:cubicBezTo>
                    <a:cubicBezTo>
                      <a:pt x="201204" y="174304"/>
                      <a:pt x="204981" y="182194"/>
                      <a:pt x="208211" y="190071"/>
                    </a:cubicBezTo>
                    <a:cubicBezTo>
                      <a:pt x="208708" y="191289"/>
                      <a:pt x="209255" y="191313"/>
                      <a:pt x="209852" y="190146"/>
                    </a:cubicBezTo>
                    <a:cubicBezTo>
                      <a:pt x="220537" y="169769"/>
                      <a:pt x="226476" y="158264"/>
                      <a:pt x="227668" y="155630"/>
                    </a:cubicBezTo>
                    <a:cubicBezTo>
                      <a:pt x="230551" y="149194"/>
                      <a:pt x="235111" y="145914"/>
                      <a:pt x="241348" y="145790"/>
                    </a:cubicBezTo>
                    <a:cubicBezTo>
                      <a:pt x="275466" y="145168"/>
                      <a:pt x="296227" y="144920"/>
                      <a:pt x="303632" y="145044"/>
                    </a:cubicBezTo>
                    <a:cubicBezTo>
                      <a:pt x="304900" y="145044"/>
                      <a:pt x="305546" y="144423"/>
                      <a:pt x="305571" y="143181"/>
                    </a:cubicBezTo>
                    <a:cubicBezTo>
                      <a:pt x="305645" y="139776"/>
                      <a:pt x="305658" y="128321"/>
                      <a:pt x="305608" y="108814"/>
                    </a:cubicBezTo>
                    <a:cubicBezTo>
                      <a:pt x="305558" y="91320"/>
                      <a:pt x="308031" y="74808"/>
                      <a:pt x="313025" y="59277"/>
                    </a:cubicBezTo>
                    <a:cubicBezTo>
                      <a:pt x="320853" y="34950"/>
                      <a:pt x="336197" y="18027"/>
                      <a:pt x="359059" y="8510"/>
                    </a:cubicBezTo>
                    <a:cubicBezTo>
                      <a:pt x="371061" y="3491"/>
                      <a:pt x="384267" y="658"/>
                      <a:pt x="398681" y="12"/>
                    </a:cubicBezTo>
                    <a:cubicBezTo>
                      <a:pt x="401439" y="-112"/>
                      <a:pt x="403862" y="732"/>
                      <a:pt x="405949" y="2547"/>
                    </a:cubicBezTo>
                    <a:lnTo>
                      <a:pt x="438825" y="31024"/>
                    </a:lnTo>
                    <a:cubicBezTo>
                      <a:pt x="439499" y="31619"/>
                      <a:pt x="440509" y="31603"/>
                      <a:pt x="441135" y="30986"/>
                    </a:cubicBezTo>
                    <a:cubicBezTo>
                      <a:pt x="454230" y="18736"/>
                      <a:pt x="465252" y="8945"/>
                      <a:pt x="474197" y="1615"/>
                    </a:cubicBezTo>
                    <a:cubicBezTo>
                      <a:pt x="475491" y="571"/>
                      <a:pt x="477701" y="99"/>
                      <a:pt x="480832" y="198"/>
                    </a:cubicBezTo>
                    <a:cubicBezTo>
                      <a:pt x="496413" y="646"/>
                      <a:pt x="510923" y="4025"/>
                      <a:pt x="524368" y="10337"/>
                    </a:cubicBezTo>
                    <a:cubicBezTo>
                      <a:pt x="541987" y="18587"/>
                      <a:pt x="554783" y="31571"/>
                      <a:pt x="562760" y="49288"/>
                    </a:cubicBezTo>
                    <a:cubicBezTo>
                      <a:pt x="575508" y="77579"/>
                      <a:pt x="574389" y="105422"/>
                      <a:pt x="573458" y="143032"/>
                    </a:cubicBezTo>
                    <a:cubicBezTo>
                      <a:pt x="573409" y="144348"/>
                      <a:pt x="574054" y="145019"/>
                      <a:pt x="575396" y="145044"/>
                    </a:cubicBezTo>
                    <a:cubicBezTo>
                      <a:pt x="588415" y="145268"/>
                      <a:pt x="605737" y="145218"/>
                      <a:pt x="627355" y="144895"/>
                    </a:cubicBezTo>
                    <a:cubicBezTo>
                      <a:pt x="637073" y="144721"/>
                      <a:pt x="643655" y="148349"/>
                      <a:pt x="647111" y="155779"/>
                    </a:cubicBezTo>
                    <a:cubicBezTo>
                      <a:pt x="650763" y="163681"/>
                      <a:pt x="656515" y="175236"/>
                      <a:pt x="664368" y="190444"/>
                    </a:cubicBezTo>
                    <a:cubicBezTo>
                      <a:pt x="665039" y="191736"/>
                      <a:pt x="665647" y="191711"/>
                      <a:pt x="666195" y="190369"/>
                    </a:cubicBezTo>
                    <a:cubicBezTo>
                      <a:pt x="670694" y="179783"/>
                      <a:pt x="674272" y="172006"/>
                      <a:pt x="676930" y="167036"/>
                    </a:cubicBezTo>
                    <a:cubicBezTo>
                      <a:pt x="699778" y="124693"/>
                      <a:pt x="740630" y="106280"/>
                      <a:pt x="786813" y="119735"/>
                    </a:cubicBezTo>
                    <a:cubicBezTo>
                      <a:pt x="811290" y="126867"/>
                      <a:pt x="829603" y="142845"/>
                      <a:pt x="841754" y="167669"/>
                    </a:cubicBezTo>
                    <a:cubicBezTo>
                      <a:pt x="847867" y="180119"/>
                      <a:pt x="852053" y="195128"/>
                      <a:pt x="854316" y="212696"/>
                    </a:cubicBezTo>
                    <a:cubicBezTo>
                      <a:pt x="860104" y="257548"/>
                      <a:pt x="866068" y="302425"/>
                      <a:pt x="872207" y="347329"/>
                    </a:cubicBezTo>
                    <a:close/>
                  </a:path>
                </a:pathLst>
              </a:custGeom>
              <a:grpFill/>
              <a:ln w="3704" cap="flat">
                <a:solidFill>
                  <a:schemeClr val="bg1"/>
                </a:solidFill>
                <a:prstDash val="solid"/>
                <a:miter/>
              </a:ln>
            </p:spPr>
            <p:txBody>
              <a:bodyPr rtlCol="0" anchor="ctr"/>
              <a:lstStyle/>
              <a:p>
                <a:endParaRPr lang="en-US"/>
              </a:p>
            </p:txBody>
          </p:sp>
          <p:sp>
            <p:nvSpPr>
              <p:cNvPr id="90" name="Free-form: Shape 2367">
                <a:extLst>
                  <a:ext uri="{FF2B5EF4-FFF2-40B4-BE49-F238E27FC236}">
                    <a16:creationId xmlns:a16="http://schemas.microsoft.com/office/drawing/2014/main" id="{BB3D8235-071C-8F89-0254-6175704BA6AE}"/>
                  </a:ext>
                </a:extLst>
              </p:cNvPr>
              <p:cNvSpPr/>
              <p:nvPr/>
            </p:nvSpPr>
            <p:spPr>
              <a:xfrm>
                <a:off x="7050547" y="-1394338"/>
                <a:ext cx="204409" cy="200682"/>
              </a:xfrm>
              <a:custGeom>
                <a:avLst/>
                <a:gdLst>
                  <a:gd name="connsiteX0" fmla="*/ 204410 w 204409"/>
                  <a:gd name="connsiteY0" fmla="*/ 100341 h 200682"/>
                  <a:gd name="connsiteX1" fmla="*/ 102205 w 204409"/>
                  <a:gd name="connsiteY1" fmla="*/ 200682 h 200682"/>
                  <a:gd name="connsiteX2" fmla="*/ 0 w 204409"/>
                  <a:gd name="connsiteY2" fmla="*/ 100341 h 200682"/>
                  <a:gd name="connsiteX3" fmla="*/ 102205 w 204409"/>
                  <a:gd name="connsiteY3" fmla="*/ 0 h 200682"/>
                  <a:gd name="connsiteX4" fmla="*/ 204410 w 204409"/>
                  <a:gd name="connsiteY4" fmla="*/ 100341 h 200682"/>
                  <a:gd name="connsiteX5" fmla="*/ 178392 w 204409"/>
                  <a:gd name="connsiteY5" fmla="*/ 100341 h 200682"/>
                  <a:gd name="connsiteX6" fmla="*/ 102205 w 204409"/>
                  <a:gd name="connsiteY6" fmla="*/ 26092 h 200682"/>
                  <a:gd name="connsiteX7" fmla="*/ 26017 w 204409"/>
                  <a:gd name="connsiteY7" fmla="*/ 100341 h 200682"/>
                  <a:gd name="connsiteX8" fmla="*/ 102205 w 204409"/>
                  <a:gd name="connsiteY8" fmla="*/ 174590 h 200682"/>
                  <a:gd name="connsiteX9" fmla="*/ 178392 w 204409"/>
                  <a:gd name="connsiteY9" fmla="*/ 100341 h 20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409" h="200682">
                    <a:moveTo>
                      <a:pt x="204410" y="100341"/>
                    </a:moveTo>
                    <a:cubicBezTo>
                      <a:pt x="204410" y="155760"/>
                      <a:pt x="158652" y="200682"/>
                      <a:pt x="102205" y="200682"/>
                    </a:cubicBezTo>
                    <a:cubicBezTo>
                      <a:pt x="45757" y="200682"/>
                      <a:pt x="0" y="155760"/>
                      <a:pt x="0" y="100341"/>
                    </a:cubicBezTo>
                    <a:cubicBezTo>
                      <a:pt x="0" y="44924"/>
                      <a:pt x="45757" y="0"/>
                      <a:pt x="102205" y="0"/>
                    </a:cubicBezTo>
                    <a:cubicBezTo>
                      <a:pt x="158652" y="0"/>
                      <a:pt x="204410" y="44924"/>
                      <a:pt x="204410" y="100341"/>
                    </a:cubicBezTo>
                    <a:close/>
                    <a:moveTo>
                      <a:pt x="178392" y="100341"/>
                    </a:moveTo>
                    <a:cubicBezTo>
                      <a:pt x="178392" y="59334"/>
                      <a:pt x="144283" y="26092"/>
                      <a:pt x="102205" y="26092"/>
                    </a:cubicBezTo>
                    <a:cubicBezTo>
                      <a:pt x="60126" y="26092"/>
                      <a:pt x="26017" y="59334"/>
                      <a:pt x="26017" y="100341"/>
                    </a:cubicBezTo>
                    <a:cubicBezTo>
                      <a:pt x="26017" y="141350"/>
                      <a:pt x="60126" y="174590"/>
                      <a:pt x="102205" y="174590"/>
                    </a:cubicBezTo>
                    <a:cubicBezTo>
                      <a:pt x="144283" y="174590"/>
                      <a:pt x="178392" y="141350"/>
                      <a:pt x="178392" y="100341"/>
                    </a:cubicBezTo>
                    <a:close/>
                  </a:path>
                </a:pathLst>
              </a:custGeom>
              <a:grpFill/>
              <a:ln w="3704" cap="flat">
                <a:solidFill>
                  <a:schemeClr val="bg1"/>
                </a:solidFill>
                <a:prstDash val="solid"/>
                <a:miter/>
              </a:ln>
            </p:spPr>
            <p:txBody>
              <a:bodyPr rtlCol="0" anchor="ctr"/>
              <a:lstStyle/>
              <a:p>
                <a:endParaRPr lang="en-US"/>
              </a:p>
            </p:txBody>
          </p:sp>
          <p:sp>
            <p:nvSpPr>
              <p:cNvPr id="91" name="Free-form: Shape 2368">
                <a:extLst>
                  <a:ext uri="{FF2B5EF4-FFF2-40B4-BE49-F238E27FC236}">
                    <a16:creationId xmlns:a16="http://schemas.microsoft.com/office/drawing/2014/main" id="{6BF7F34D-2FF3-6A39-6D3A-C3C8B944C368}"/>
                  </a:ext>
                </a:extLst>
              </p:cNvPr>
              <p:cNvSpPr/>
              <p:nvPr/>
            </p:nvSpPr>
            <p:spPr>
              <a:xfrm>
                <a:off x="6964472" y="-1175038"/>
                <a:ext cx="376523" cy="229587"/>
              </a:xfrm>
              <a:custGeom>
                <a:avLst/>
                <a:gdLst>
                  <a:gd name="connsiteX0" fmla="*/ 359963 w 376523"/>
                  <a:gd name="connsiteY0" fmla="*/ 109604 h 229587"/>
                  <a:gd name="connsiteX1" fmla="*/ 376476 w 376523"/>
                  <a:gd name="connsiteY1" fmla="*/ 171105 h 229587"/>
                  <a:gd name="connsiteX2" fmla="*/ 376438 w 376523"/>
                  <a:gd name="connsiteY2" fmla="*/ 227873 h 229587"/>
                  <a:gd name="connsiteX3" fmla="*/ 374724 w 376523"/>
                  <a:gd name="connsiteY3" fmla="*/ 229588 h 229587"/>
                  <a:gd name="connsiteX4" fmla="*/ 352173 w 376523"/>
                  <a:gd name="connsiteY4" fmla="*/ 229588 h 229587"/>
                  <a:gd name="connsiteX5" fmla="*/ 350458 w 376523"/>
                  <a:gd name="connsiteY5" fmla="*/ 227873 h 229587"/>
                  <a:gd name="connsiteX6" fmla="*/ 350421 w 376523"/>
                  <a:gd name="connsiteY6" fmla="*/ 156904 h 229587"/>
                  <a:gd name="connsiteX7" fmla="*/ 346507 w 376523"/>
                  <a:gd name="connsiteY7" fmla="*/ 134018 h 229587"/>
                  <a:gd name="connsiteX8" fmla="*/ 333462 w 376523"/>
                  <a:gd name="connsiteY8" fmla="*/ 122314 h 229587"/>
                  <a:gd name="connsiteX9" fmla="*/ 316688 w 376523"/>
                  <a:gd name="connsiteY9" fmla="*/ 119630 h 229587"/>
                  <a:gd name="connsiteX10" fmla="*/ 63264 w 376523"/>
                  <a:gd name="connsiteY10" fmla="*/ 119630 h 229587"/>
                  <a:gd name="connsiteX11" fmla="*/ 40601 w 376523"/>
                  <a:gd name="connsiteY11" fmla="*/ 123842 h 229587"/>
                  <a:gd name="connsiteX12" fmla="*/ 29084 w 376523"/>
                  <a:gd name="connsiteY12" fmla="*/ 136515 h 229587"/>
                  <a:gd name="connsiteX13" fmla="*/ 26214 w 376523"/>
                  <a:gd name="connsiteY13" fmla="*/ 152506 h 229587"/>
                  <a:gd name="connsiteX14" fmla="*/ 26176 w 376523"/>
                  <a:gd name="connsiteY14" fmla="*/ 227724 h 229587"/>
                  <a:gd name="connsiteX15" fmla="*/ 24350 w 376523"/>
                  <a:gd name="connsiteY15" fmla="*/ 229588 h 229587"/>
                  <a:gd name="connsiteX16" fmla="*/ 1874 w 376523"/>
                  <a:gd name="connsiteY16" fmla="*/ 229588 h 229587"/>
                  <a:gd name="connsiteX17" fmla="*/ 85 w 376523"/>
                  <a:gd name="connsiteY17" fmla="*/ 227799 h 229587"/>
                  <a:gd name="connsiteX18" fmla="*/ 122 w 376523"/>
                  <a:gd name="connsiteY18" fmla="*/ 149412 h 229587"/>
                  <a:gd name="connsiteX19" fmla="*/ 20883 w 376523"/>
                  <a:gd name="connsiteY19" fmla="*/ 105802 h 229587"/>
                  <a:gd name="connsiteX20" fmla="*/ 22300 w 376523"/>
                  <a:gd name="connsiteY20" fmla="*/ 102783 h 229587"/>
                  <a:gd name="connsiteX21" fmla="*/ 74409 w 376523"/>
                  <a:gd name="connsiteY21" fmla="*/ 16755 h 229587"/>
                  <a:gd name="connsiteX22" fmla="*/ 126033 w 376523"/>
                  <a:gd name="connsiteY22" fmla="*/ 2143 h 229587"/>
                  <a:gd name="connsiteX23" fmla="*/ 229281 w 376523"/>
                  <a:gd name="connsiteY23" fmla="*/ 466 h 229587"/>
                  <a:gd name="connsiteX24" fmla="*/ 281427 w 376523"/>
                  <a:gd name="connsiteY24" fmla="*/ 6914 h 229587"/>
                  <a:gd name="connsiteX25" fmla="*/ 323919 w 376523"/>
                  <a:gd name="connsiteY25" fmla="*/ 27639 h 229587"/>
                  <a:gd name="connsiteX26" fmla="*/ 356981 w 376523"/>
                  <a:gd name="connsiteY26" fmla="*/ 88879 h 229587"/>
                  <a:gd name="connsiteX27" fmla="*/ 358398 w 376523"/>
                  <a:gd name="connsiteY27" fmla="*/ 106398 h 229587"/>
                  <a:gd name="connsiteX28" fmla="*/ 359963 w 376523"/>
                  <a:gd name="connsiteY28" fmla="*/ 109604 h 229587"/>
                  <a:gd name="connsiteX29" fmla="*/ 190405 w 376523"/>
                  <a:gd name="connsiteY29" fmla="*/ 93501 h 229587"/>
                  <a:gd name="connsiteX30" fmla="*/ 329511 w 376523"/>
                  <a:gd name="connsiteY30" fmla="*/ 93427 h 229587"/>
                  <a:gd name="connsiteX31" fmla="*/ 331449 w 376523"/>
                  <a:gd name="connsiteY31" fmla="*/ 91712 h 229587"/>
                  <a:gd name="connsiteX32" fmla="*/ 292759 w 376523"/>
                  <a:gd name="connsiteY32" fmla="*/ 38858 h 229587"/>
                  <a:gd name="connsiteX33" fmla="*/ 190367 w 376523"/>
                  <a:gd name="connsiteY33" fmla="*/ 26409 h 229587"/>
                  <a:gd name="connsiteX34" fmla="*/ 87939 w 376523"/>
                  <a:gd name="connsiteY34" fmla="*/ 38970 h 229587"/>
                  <a:gd name="connsiteX35" fmla="*/ 49323 w 376523"/>
                  <a:gd name="connsiteY35" fmla="*/ 91861 h 229587"/>
                  <a:gd name="connsiteX36" fmla="*/ 51262 w 376523"/>
                  <a:gd name="connsiteY36" fmla="*/ 93576 h 229587"/>
                  <a:gd name="connsiteX37" fmla="*/ 190405 w 376523"/>
                  <a:gd name="connsiteY37" fmla="*/ 93501 h 2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76523" h="229587">
                    <a:moveTo>
                      <a:pt x="359963" y="109604"/>
                    </a:moveTo>
                    <a:cubicBezTo>
                      <a:pt x="377519" y="126787"/>
                      <a:pt x="376326" y="143374"/>
                      <a:pt x="376476" y="171105"/>
                    </a:cubicBezTo>
                    <a:cubicBezTo>
                      <a:pt x="376550" y="187010"/>
                      <a:pt x="376539" y="205930"/>
                      <a:pt x="376438" y="227873"/>
                    </a:cubicBezTo>
                    <a:cubicBezTo>
                      <a:pt x="376438" y="229018"/>
                      <a:pt x="375868" y="229588"/>
                      <a:pt x="374724" y="229588"/>
                    </a:cubicBezTo>
                    <a:lnTo>
                      <a:pt x="352173" y="229588"/>
                    </a:lnTo>
                    <a:cubicBezTo>
                      <a:pt x="351029" y="229588"/>
                      <a:pt x="350458" y="229018"/>
                      <a:pt x="350458" y="227873"/>
                    </a:cubicBezTo>
                    <a:cubicBezTo>
                      <a:pt x="350485" y="200116"/>
                      <a:pt x="350470" y="176462"/>
                      <a:pt x="350421" y="156904"/>
                    </a:cubicBezTo>
                    <a:cubicBezTo>
                      <a:pt x="350373" y="145472"/>
                      <a:pt x="349068" y="137846"/>
                      <a:pt x="346507" y="134018"/>
                    </a:cubicBezTo>
                    <a:cubicBezTo>
                      <a:pt x="343227" y="129049"/>
                      <a:pt x="338877" y="125147"/>
                      <a:pt x="333462" y="122314"/>
                    </a:cubicBezTo>
                    <a:cubicBezTo>
                      <a:pt x="330058" y="120525"/>
                      <a:pt x="324467" y="119630"/>
                      <a:pt x="316688" y="119630"/>
                    </a:cubicBezTo>
                    <a:cubicBezTo>
                      <a:pt x="232200" y="119556"/>
                      <a:pt x="147726" y="119556"/>
                      <a:pt x="63264" y="119630"/>
                    </a:cubicBezTo>
                    <a:cubicBezTo>
                      <a:pt x="52256" y="119630"/>
                      <a:pt x="44701" y="121035"/>
                      <a:pt x="40601" y="123842"/>
                    </a:cubicBezTo>
                    <a:cubicBezTo>
                      <a:pt x="35781" y="127148"/>
                      <a:pt x="31941" y="131372"/>
                      <a:pt x="29084" y="136515"/>
                    </a:cubicBezTo>
                    <a:cubicBezTo>
                      <a:pt x="27220" y="139870"/>
                      <a:pt x="26263" y="145200"/>
                      <a:pt x="26214" y="152506"/>
                    </a:cubicBezTo>
                    <a:cubicBezTo>
                      <a:pt x="26040" y="175865"/>
                      <a:pt x="26027" y="200936"/>
                      <a:pt x="26176" y="227724"/>
                    </a:cubicBezTo>
                    <a:cubicBezTo>
                      <a:pt x="26201" y="228966"/>
                      <a:pt x="25592" y="229588"/>
                      <a:pt x="24350" y="229588"/>
                    </a:cubicBezTo>
                    <a:lnTo>
                      <a:pt x="1874" y="229588"/>
                    </a:lnTo>
                    <a:cubicBezTo>
                      <a:pt x="681" y="229588"/>
                      <a:pt x="85" y="228992"/>
                      <a:pt x="85" y="227799"/>
                    </a:cubicBezTo>
                    <a:cubicBezTo>
                      <a:pt x="-39" y="186995"/>
                      <a:pt x="-27" y="160866"/>
                      <a:pt x="122" y="149412"/>
                    </a:cubicBezTo>
                    <a:cubicBezTo>
                      <a:pt x="346" y="131968"/>
                      <a:pt x="7266" y="117431"/>
                      <a:pt x="20883" y="105802"/>
                    </a:cubicBezTo>
                    <a:cubicBezTo>
                      <a:pt x="21828" y="105030"/>
                      <a:pt x="22300" y="104024"/>
                      <a:pt x="22300" y="102783"/>
                    </a:cubicBezTo>
                    <a:cubicBezTo>
                      <a:pt x="22822" y="62974"/>
                      <a:pt x="40191" y="34299"/>
                      <a:pt x="74409" y="16755"/>
                    </a:cubicBezTo>
                    <a:cubicBezTo>
                      <a:pt x="88697" y="9449"/>
                      <a:pt x="105905" y="4577"/>
                      <a:pt x="126033" y="2143"/>
                    </a:cubicBezTo>
                    <a:cubicBezTo>
                      <a:pt x="152348" y="-1062"/>
                      <a:pt x="190479" y="205"/>
                      <a:pt x="229281" y="466"/>
                    </a:cubicBezTo>
                    <a:cubicBezTo>
                      <a:pt x="246304" y="589"/>
                      <a:pt x="263685" y="2740"/>
                      <a:pt x="281427" y="6914"/>
                    </a:cubicBezTo>
                    <a:cubicBezTo>
                      <a:pt x="296635" y="10493"/>
                      <a:pt x="310799" y="17399"/>
                      <a:pt x="323919" y="27639"/>
                    </a:cubicBezTo>
                    <a:cubicBezTo>
                      <a:pt x="344122" y="43368"/>
                      <a:pt x="355144" y="63783"/>
                      <a:pt x="356981" y="88879"/>
                    </a:cubicBezTo>
                    <a:cubicBezTo>
                      <a:pt x="357678" y="98448"/>
                      <a:pt x="358148" y="104285"/>
                      <a:pt x="358398" y="106398"/>
                    </a:cubicBezTo>
                    <a:cubicBezTo>
                      <a:pt x="358539" y="107628"/>
                      <a:pt x="359095" y="108761"/>
                      <a:pt x="359963" y="109604"/>
                    </a:cubicBezTo>
                    <a:close/>
                    <a:moveTo>
                      <a:pt x="190405" y="93501"/>
                    </a:moveTo>
                    <a:cubicBezTo>
                      <a:pt x="283116" y="93453"/>
                      <a:pt x="329484" y="93427"/>
                      <a:pt x="329511" y="93427"/>
                    </a:cubicBezTo>
                    <a:cubicBezTo>
                      <a:pt x="330927" y="93401"/>
                      <a:pt x="331572" y="92830"/>
                      <a:pt x="331449" y="91712"/>
                    </a:cubicBezTo>
                    <a:cubicBezTo>
                      <a:pt x="328717" y="67037"/>
                      <a:pt x="315820" y="49418"/>
                      <a:pt x="292759" y="38858"/>
                    </a:cubicBezTo>
                    <a:cubicBezTo>
                      <a:pt x="260740" y="24209"/>
                      <a:pt x="225591" y="26371"/>
                      <a:pt x="190367" y="26409"/>
                    </a:cubicBezTo>
                    <a:cubicBezTo>
                      <a:pt x="155106" y="26446"/>
                      <a:pt x="119957" y="24284"/>
                      <a:pt x="87939" y="38970"/>
                    </a:cubicBezTo>
                    <a:cubicBezTo>
                      <a:pt x="64904" y="49556"/>
                      <a:pt x="52032" y="67186"/>
                      <a:pt x="49323" y="91861"/>
                    </a:cubicBezTo>
                    <a:cubicBezTo>
                      <a:pt x="49199" y="92980"/>
                      <a:pt x="49845" y="93550"/>
                      <a:pt x="51262" y="93576"/>
                    </a:cubicBezTo>
                    <a:cubicBezTo>
                      <a:pt x="51287" y="93576"/>
                      <a:pt x="97667" y="93550"/>
                      <a:pt x="190405" y="93501"/>
                    </a:cubicBezTo>
                    <a:close/>
                  </a:path>
                </a:pathLst>
              </a:custGeom>
              <a:grpFill/>
              <a:ln w="3704" cap="flat">
                <a:solidFill>
                  <a:schemeClr val="bg1"/>
                </a:solidFill>
                <a:prstDash val="solid"/>
                <a:miter/>
              </a:ln>
            </p:spPr>
            <p:txBody>
              <a:bodyPr rtlCol="0" anchor="ctr"/>
              <a:lstStyle/>
              <a:p>
                <a:endParaRPr lang="en-US"/>
              </a:p>
            </p:txBody>
          </p:sp>
        </p:grpSp>
      </p:grpSp>
      <p:grpSp>
        <p:nvGrpSpPr>
          <p:cNvPr id="92" name="Group 91">
            <a:extLst>
              <a:ext uri="{FF2B5EF4-FFF2-40B4-BE49-F238E27FC236}">
                <a16:creationId xmlns:a16="http://schemas.microsoft.com/office/drawing/2014/main" id="{26B3E2E3-9602-2F29-4476-F9A86980C39A}"/>
              </a:ext>
            </a:extLst>
          </p:cNvPr>
          <p:cNvGrpSpPr/>
          <p:nvPr/>
        </p:nvGrpSpPr>
        <p:grpSpPr>
          <a:xfrm>
            <a:off x="6282713" y="4378938"/>
            <a:ext cx="548640" cy="548640"/>
            <a:chOff x="8388626" y="3281098"/>
            <a:chExt cx="971141" cy="971140"/>
          </a:xfrm>
        </p:grpSpPr>
        <p:sp>
          <p:nvSpPr>
            <p:cNvPr id="93" name="Oval 92">
              <a:extLst>
                <a:ext uri="{FF2B5EF4-FFF2-40B4-BE49-F238E27FC236}">
                  <a16:creationId xmlns:a16="http://schemas.microsoft.com/office/drawing/2014/main" id="{06A4DC76-D862-F5A7-BFAA-90B5EAB4C804}"/>
                </a:ext>
              </a:extLst>
            </p:cNvPr>
            <p:cNvSpPr>
              <a:spLocks noChangeAspect="1"/>
            </p:cNvSpPr>
            <p:nvPr/>
          </p:nvSpPr>
          <p:spPr>
            <a:xfrm>
              <a:off x="8388626" y="3281098"/>
              <a:ext cx="971141" cy="971140"/>
            </a:xfrm>
            <a:prstGeom prst="ellipse">
              <a:avLst/>
            </a:prstGeom>
            <a:solidFill>
              <a:schemeClr val="bg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grpSp>
          <p:nvGrpSpPr>
            <p:cNvPr id="94" name="Economy" descr="{&quot;Key&quot;:&quot;POWER_USER_SHAPE_ICON&quot;,&quot;Value&quot;:&quot;POWER_USER_SHAPE_ICON_STYLE_1&quot;}">
              <a:extLst>
                <a:ext uri="{FF2B5EF4-FFF2-40B4-BE49-F238E27FC236}">
                  <a16:creationId xmlns:a16="http://schemas.microsoft.com/office/drawing/2014/main" id="{FE9E5032-2F45-4887-CD1F-E790B77234F0}"/>
                </a:ext>
              </a:extLst>
            </p:cNvPr>
            <p:cNvGrpSpPr>
              <a:grpSpLocks noChangeAspect="1"/>
            </p:cNvGrpSpPr>
            <p:nvPr>
              <p:custDataLst>
                <p:tags r:id="rId10"/>
              </p:custDataLst>
            </p:nvPr>
          </p:nvGrpSpPr>
          <p:grpSpPr>
            <a:xfrm>
              <a:off x="8690086" y="3577261"/>
              <a:ext cx="363779" cy="365760"/>
              <a:chOff x="5805489" y="1347788"/>
              <a:chExt cx="582613" cy="585788"/>
            </a:xfrm>
            <a:solidFill>
              <a:schemeClr val="bg1"/>
            </a:solidFill>
          </p:grpSpPr>
          <p:sp>
            <p:nvSpPr>
              <p:cNvPr id="95" name="Freeform 81">
                <a:extLst>
                  <a:ext uri="{FF2B5EF4-FFF2-40B4-BE49-F238E27FC236}">
                    <a16:creationId xmlns:a16="http://schemas.microsoft.com/office/drawing/2014/main" id="{CEF2F6BB-F236-A94D-5DB0-24E2A864E2A1}"/>
                  </a:ext>
                </a:extLst>
              </p:cNvPr>
              <p:cNvSpPr>
                <a:spLocks noEditPoints="1"/>
              </p:cNvSpPr>
              <p:nvPr/>
            </p:nvSpPr>
            <p:spPr bwMode="auto">
              <a:xfrm>
                <a:off x="6248401" y="1468438"/>
                <a:ext cx="136525" cy="465138"/>
              </a:xfrm>
              <a:custGeom>
                <a:avLst/>
                <a:gdLst>
                  <a:gd name="T0" fmla="*/ 164 w 200"/>
                  <a:gd name="T1" fmla="*/ 644 h 679"/>
                  <a:gd name="T2" fmla="*/ 35 w 200"/>
                  <a:gd name="T3" fmla="*/ 644 h 679"/>
                  <a:gd name="T4" fmla="*/ 35 w 200"/>
                  <a:gd name="T5" fmla="*/ 180 h 679"/>
                  <a:gd name="T6" fmla="*/ 164 w 200"/>
                  <a:gd name="T7" fmla="*/ 60 h 679"/>
                  <a:gd name="T8" fmla="*/ 164 w 200"/>
                  <a:gd name="T9" fmla="*/ 644 h 679"/>
                  <a:gd name="T10" fmla="*/ 189 w 200"/>
                  <a:gd name="T11" fmla="*/ 3 h 679"/>
                  <a:gd name="T12" fmla="*/ 170 w 200"/>
                  <a:gd name="T13" fmla="*/ 6 h 679"/>
                  <a:gd name="T14" fmla="*/ 8 w 200"/>
                  <a:gd name="T15" fmla="*/ 157 h 679"/>
                  <a:gd name="T16" fmla="*/ 5 w 200"/>
                  <a:gd name="T17" fmla="*/ 159 h 679"/>
                  <a:gd name="T18" fmla="*/ 0 w 200"/>
                  <a:gd name="T19" fmla="*/ 172 h 679"/>
                  <a:gd name="T20" fmla="*/ 0 w 200"/>
                  <a:gd name="T21" fmla="*/ 662 h 679"/>
                  <a:gd name="T22" fmla="*/ 17 w 200"/>
                  <a:gd name="T23" fmla="*/ 679 h 679"/>
                  <a:gd name="T24" fmla="*/ 182 w 200"/>
                  <a:gd name="T25" fmla="*/ 679 h 679"/>
                  <a:gd name="T26" fmla="*/ 200 w 200"/>
                  <a:gd name="T27" fmla="*/ 662 h 679"/>
                  <a:gd name="T28" fmla="*/ 200 w 200"/>
                  <a:gd name="T29" fmla="*/ 19 h 679"/>
                  <a:gd name="T30" fmla="*/ 189 w 200"/>
                  <a:gd name="T31" fmla="*/ 3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679">
                    <a:moveTo>
                      <a:pt x="164" y="644"/>
                    </a:moveTo>
                    <a:lnTo>
                      <a:pt x="35" y="644"/>
                    </a:lnTo>
                    <a:lnTo>
                      <a:pt x="35" y="180"/>
                    </a:lnTo>
                    <a:lnTo>
                      <a:pt x="164" y="60"/>
                    </a:lnTo>
                    <a:lnTo>
                      <a:pt x="164" y="644"/>
                    </a:lnTo>
                    <a:close/>
                    <a:moveTo>
                      <a:pt x="189" y="3"/>
                    </a:moveTo>
                    <a:cubicBezTo>
                      <a:pt x="183" y="0"/>
                      <a:pt x="175" y="1"/>
                      <a:pt x="170" y="6"/>
                    </a:cubicBezTo>
                    <a:lnTo>
                      <a:pt x="8" y="157"/>
                    </a:lnTo>
                    <a:lnTo>
                      <a:pt x="5" y="159"/>
                    </a:lnTo>
                    <a:cubicBezTo>
                      <a:pt x="2" y="163"/>
                      <a:pt x="0" y="167"/>
                      <a:pt x="0" y="172"/>
                    </a:cubicBezTo>
                    <a:lnTo>
                      <a:pt x="0" y="662"/>
                    </a:lnTo>
                    <a:cubicBezTo>
                      <a:pt x="0" y="671"/>
                      <a:pt x="8" y="679"/>
                      <a:pt x="17" y="679"/>
                    </a:cubicBezTo>
                    <a:lnTo>
                      <a:pt x="182" y="679"/>
                    </a:lnTo>
                    <a:cubicBezTo>
                      <a:pt x="192" y="679"/>
                      <a:pt x="200" y="671"/>
                      <a:pt x="200" y="662"/>
                    </a:cubicBezTo>
                    <a:lnTo>
                      <a:pt x="200" y="19"/>
                    </a:lnTo>
                    <a:cubicBezTo>
                      <a:pt x="200" y="12"/>
                      <a:pt x="196" y="6"/>
                      <a:pt x="189" y="3"/>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96" name="Freeform 82">
                <a:extLst>
                  <a:ext uri="{FF2B5EF4-FFF2-40B4-BE49-F238E27FC236}">
                    <a16:creationId xmlns:a16="http://schemas.microsoft.com/office/drawing/2014/main" id="{131B82D4-B6FB-16A4-AC3C-A7BDC7361549}"/>
                  </a:ext>
                </a:extLst>
              </p:cNvPr>
              <p:cNvSpPr>
                <a:spLocks noEditPoints="1"/>
              </p:cNvSpPr>
              <p:nvPr/>
            </p:nvSpPr>
            <p:spPr bwMode="auto">
              <a:xfrm>
                <a:off x="6105526" y="1603375"/>
                <a:ext cx="136525" cy="330200"/>
              </a:xfrm>
              <a:custGeom>
                <a:avLst/>
                <a:gdLst>
                  <a:gd name="T0" fmla="*/ 165 w 201"/>
                  <a:gd name="T1" fmla="*/ 448 h 483"/>
                  <a:gd name="T2" fmla="*/ 36 w 201"/>
                  <a:gd name="T3" fmla="*/ 448 h 483"/>
                  <a:gd name="T4" fmla="*/ 36 w 201"/>
                  <a:gd name="T5" fmla="*/ 114 h 483"/>
                  <a:gd name="T6" fmla="*/ 98 w 201"/>
                  <a:gd name="T7" fmla="*/ 115 h 483"/>
                  <a:gd name="T8" fmla="*/ 110 w 201"/>
                  <a:gd name="T9" fmla="*/ 110 h 483"/>
                  <a:gd name="T10" fmla="*/ 165 w 201"/>
                  <a:gd name="T11" fmla="*/ 59 h 483"/>
                  <a:gd name="T12" fmla="*/ 165 w 201"/>
                  <a:gd name="T13" fmla="*/ 448 h 483"/>
                  <a:gd name="T14" fmla="*/ 185 w 201"/>
                  <a:gd name="T15" fmla="*/ 1 h 483"/>
                  <a:gd name="T16" fmla="*/ 185 w 201"/>
                  <a:gd name="T17" fmla="*/ 1 h 483"/>
                  <a:gd name="T18" fmla="*/ 170 w 201"/>
                  <a:gd name="T19" fmla="*/ 5 h 483"/>
                  <a:gd name="T20" fmla="*/ 91 w 201"/>
                  <a:gd name="T21" fmla="*/ 79 h 483"/>
                  <a:gd name="T22" fmla="*/ 18 w 201"/>
                  <a:gd name="T23" fmla="*/ 78 h 483"/>
                  <a:gd name="T24" fmla="*/ 5 w 201"/>
                  <a:gd name="T25" fmla="*/ 84 h 483"/>
                  <a:gd name="T26" fmla="*/ 0 w 201"/>
                  <a:gd name="T27" fmla="*/ 96 h 483"/>
                  <a:gd name="T28" fmla="*/ 0 w 201"/>
                  <a:gd name="T29" fmla="*/ 466 h 483"/>
                  <a:gd name="T30" fmla="*/ 18 w 201"/>
                  <a:gd name="T31" fmla="*/ 483 h 483"/>
                  <a:gd name="T32" fmla="*/ 183 w 201"/>
                  <a:gd name="T33" fmla="*/ 483 h 483"/>
                  <a:gd name="T34" fmla="*/ 201 w 201"/>
                  <a:gd name="T35" fmla="*/ 466 h 483"/>
                  <a:gd name="T36" fmla="*/ 201 w 201"/>
                  <a:gd name="T37" fmla="*/ 19 h 483"/>
                  <a:gd name="T38" fmla="*/ 185 w 201"/>
                  <a:gd name="T39" fmla="*/ 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1" h="483">
                    <a:moveTo>
                      <a:pt x="165" y="448"/>
                    </a:moveTo>
                    <a:lnTo>
                      <a:pt x="36" y="448"/>
                    </a:lnTo>
                    <a:lnTo>
                      <a:pt x="36" y="114"/>
                    </a:lnTo>
                    <a:lnTo>
                      <a:pt x="98" y="115"/>
                    </a:lnTo>
                    <a:cubicBezTo>
                      <a:pt x="102" y="115"/>
                      <a:pt x="107" y="113"/>
                      <a:pt x="110" y="110"/>
                    </a:cubicBezTo>
                    <a:lnTo>
                      <a:pt x="165" y="59"/>
                    </a:lnTo>
                    <a:lnTo>
                      <a:pt x="165" y="448"/>
                    </a:lnTo>
                    <a:close/>
                    <a:moveTo>
                      <a:pt x="185" y="1"/>
                    </a:moveTo>
                    <a:lnTo>
                      <a:pt x="185" y="1"/>
                    </a:lnTo>
                    <a:cubicBezTo>
                      <a:pt x="179" y="0"/>
                      <a:pt x="174" y="2"/>
                      <a:pt x="170" y="5"/>
                    </a:cubicBezTo>
                    <a:lnTo>
                      <a:pt x="91" y="79"/>
                    </a:lnTo>
                    <a:lnTo>
                      <a:pt x="18" y="78"/>
                    </a:lnTo>
                    <a:cubicBezTo>
                      <a:pt x="13" y="78"/>
                      <a:pt x="9" y="80"/>
                      <a:pt x="5" y="84"/>
                    </a:cubicBezTo>
                    <a:cubicBezTo>
                      <a:pt x="2" y="87"/>
                      <a:pt x="0" y="92"/>
                      <a:pt x="0" y="96"/>
                    </a:cubicBezTo>
                    <a:lnTo>
                      <a:pt x="0" y="466"/>
                    </a:lnTo>
                    <a:cubicBezTo>
                      <a:pt x="0" y="475"/>
                      <a:pt x="8" y="483"/>
                      <a:pt x="18" y="483"/>
                    </a:cubicBezTo>
                    <a:lnTo>
                      <a:pt x="183" y="483"/>
                    </a:lnTo>
                    <a:cubicBezTo>
                      <a:pt x="193" y="483"/>
                      <a:pt x="201" y="475"/>
                      <a:pt x="201" y="466"/>
                    </a:cubicBezTo>
                    <a:lnTo>
                      <a:pt x="201" y="19"/>
                    </a:lnTo>
                    <a:cubicBezTo>
                      <a:pt x="201" y="10"/>
                      <a:pt x="194" y="2"/>
                      <a:pt x="185" y="1"/>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97" name="Freeform 83">
                <a:extLst>
                  <a:ext uri="{FF2B5EF4-FFF2-40B4-BE49-F238E27FC236}">
                    <a16:creationId xmlns:a16="http://schemas.microsoft.com/office/drawing/2014/main" id="{78F1EE70-E004-CC32-BEFC-68B70D58A9E5}"/>
                  </a:ext>
                </a:extLst>
              </p:cNvPr>
              <p:cNvSpPr>
                <a:spLocks noEditPoints="1"/>
              </p:cNvSpPr>
              <p:nvPr/>
            </p:nvSpPr>
            <p:spPr bwMode="auto">
              <a:xfrm>
                <a:off x="5961064" y="1655763"/>
                <a:ext cx="138113" cy="277813"/>
              </a:xfrm>
              <a:custGeom>
                <a:avLst/>
                <a:gdLst>
                  <a:gd name="T0" fmla="*/ 165 w 201"/>
                  <a:gd name="T1" fmla="*/ 371 h 406"/>
                  <a:gd name="T2" fmla="*/ 36 w 201"/>
                  <a:gd name="T3" fmla="*/ 371 h 406"/>
                  <a:gd name="T4" fmla="*/ 36 w 201"/>
                  <a:gd name="T5" fmla="*/ 74 h 406"/>
                  <a:gd name="T6" fmla="*/ 105 w 201"/>
                  <a:gd name="T7" fmla="*/ 36 h 406"/>
                  <a:gd name="T8" fmla="*/ 165 w 201"/>
                  <a:gd name="T9" fmla="*/ 37 h 406"/>
                  <a:gd name="T10" fmla="*/ 165 w 201"/>
                  <a:gd name="T11" fmla="*/ 371 h 406"/>
                  <a:gd name="T12" fmla="*/ 183 w 201"/>
                  <a:gd name="T13" fmla="*/ 1 h 406"/>
                  <a:gd name="T14" fmla="*/ 101 w 201"/>
                  <a:gd name="T15" fmla="*/ 0 h 406"/>
                  <a:gd name="T16" fmla="*/ 92 w 201"/>
                  <a:gd name="T17" fmla="*/ 3 h 406"/>
                  <a:gd name="T18" fmla="*/ 10 w 201"/>
                  <a:gd name="T19" fmla="*/ 48 h 406"/>
                  <a:gd name="T20" fmla="*/ 0 w 201"/>
                  <a:gd name="T21" fmla="*/ 64 h 406"/>
                  <a:gd name="T22" fmla="*/ 0 w 201"/>
                  <a:gd name="T23" fmla="*/ 389 h 406"/>
                  <a:gd name="T24" fmla="*/ 18 w 201"/>
                  <a:gd name="T25" fmla="*/ 406 h 406"/>
                  <a:gd name="T26" fmla="*/ 183 w 201"/>
                  <a:gd name="T27" fmla="*/ 406 h 406"/>
                  <a:gd name="T28" fmla="*/ 201 w 201"/>
                  <a:gd name="T29" fmla="*/ 389 h 406"/>
                  <a:gd name="T30" fmla="*/ 201 w 201"/>
                  <a:gd name="T31" fmla="*/ 19 h 406"/>
                  <a:gd name="T32" fmla="*/ 183 w 201"/>
                  <a:gd name="T33" fmla="*/ 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406">
                    <a:moveTo>
                      <a:pt x="165" y="371"/>
                    </a:moveTo>
                    <a:lnTo>
                      <a:pt x="36" y="371"/>
                    </a:lnTo>
                    <a:lnTo>
                      <a:pt x="36" y="74"/>
                    </a:lnTo>
                    <a:lnTo>
                      <a:pt x="105" y="36"/>
                    </a:lnTo>
                    <a:lnTo>
                      <a:pt x="165" y="37"/>
                    </a:lnTo>
                    <a:lnTo>
                      <a:pt x="165" y="371"/>
                    </a:lnTo>
                    <a:close/>
                    <a:moveTo>
                      <a:pt x="183" y="1"/>
                    </a:moveTo>
                    <a:lnTo>
                      <a:pt x="101" y="0"/>
                    </a:lnTo>
                    <a:cubicBezTo>
                      <a:pt x="98" y="0"/>
                      <a:pt x="95" y="1"/>
                      <a:pt x="92" y="3"/>
                    </a:cubicBezTo>
                    <a:lnTo>
                      <a:pt x="10" y="48"/>
                    </a:lnTo>
                    <a:cubicBezTo>
                      <a:pt x="4" y="51"/>
                      <a:pt x="0" y="57"/>
                      <a:pt x="0" y="64"/>
                    </a:cubicBezTo>
                    <a:lnTo>
                      <a:pt x="0" y="389"/>
                    </a:lnTo>
                    <a:cubicBezTo>
                      <a:pt x="0" y="398"/>
                      <a:pt x="8" y="406"/>
                      <a:pt x="18" y="406"/>
                    </a:cubicBezTo>
                    <a:lnTo>
                      <a:pt x="183" y="406"/>
                    </a:lnTo>
                    <a:cubicBezTo>
                      <a:pt x="193" y="406"/>
                      <a:pt x="201" y="398"/>
                      <a:pt x="201" y="389"/>
                    </a:cubicBezTo>
                    <a:lnTo>
                      <a:pt x="201" y="19"/>
                    </a:lnTo>
                    <a:cubicBezTo>
                      <a:pt x="201" y="9"/>
                      <a:pt x="193" y="1"/>
                      <a:pt x="183" y="1"/>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98" name="Freeform 84">
                <a:extLst>
                  <a:ext uri="{FF2B5EF4-FFF2-40B4-BE49-F238E27FC236}">
                    <a16:creationId xmlns:a16="http://schemas.microsoft.com/office/drawing/2014/main" id="{6AF12642-672C-083D-FF50-8768B9C26F28}"/>
                  </a:ext>
                </a:extLst>
              </p:cNvPr>
              <p:cNvSpPr>
                <a:spLocks/>
              </p:cNvSpPr>
              <p:nvPr/>
            </p:nvSpPr>
            <p:spPr bwMode="auto">
              <a:xfrm>
                <a:off x="5805489" y="1347788"/>
                <a:ext cx="582613" cy="328613"/>
              </a:xfrm>
              <a:custGeom>
                <a:avLst/>
                <a:gdLst>
                  <a:gd name="T0" fmla="*/ 834 w 852"/>
                  <a:gd name="T1" fmla="*/ 0 h 480"/>
                  <a:gd name="T2" fmla="*/ 722 w 852"/>
                  <a:gd name="T3" fmla="*/ 0 h 480"/>
                  <a:gd name="T4" fmla="*/ 704 w 852"/>
                  <a:gd name="T5" fmla="*/ 18 h 480"/>
                  <a:gd name="T6" fmla="*/ 722 w 852"/>
                  <a:gd name="T7" fmla="*/ 35 h 480"/>
                  <a:gd name="T8" fmla="*/ 787 w 852"/>
                  <a:gd name="T9" fmla="*/ 35 h 480"/>
                  <a:gd name="T10" fmla="*/ 529 w 852"/>
                  <a:gd name="T11" fmla="*/ 276 h 480"/>
                  <a:gd name="T12" fmla="*/ 329 w 852"/>
                  <a:gd name="T13" fmla="*/ 274 h 480"/>
                  <a:gd name="T14" fmla="*/ 320 w 852"/>
                  <a:gd name="T15" fmla="*/ 276 h 480"/>
                  <a:gd name="T16" fmla="*/ 12 w 852"/>
                  <a:gd name="T17" fmla="*/ 447 h 480"/>
                  <a:gd name="T18" fmla="*/ 5 w 852"/>
                  <a:gd name="T19" fmla="*/ 471 h 480"/>
                  <a:gd name="T20" fmla="*/ 20 w 852"/>
                  <a:gd name="T21" fmla="*/ 480 h 480"/>
                  <a:gd name="T22" fmla="*/ 29 w 852"/>
                  <a:gd name="T23" fmla="*/ 478 h 480"/>
                  <a:gd name="T24" fmla="*/ 333 w 852"/>
                  <a:gd name="T25" fmla="*/ 310 h 480"/>
                  <a:gd name="T26" fmla="*/ 536 w 852"/>
                  <a:gd name="T27" fmla="*/ 312 h 480"/>
                  <a:gd name="T28" fmla="*/ 548 w 852"/>
                  <a:gd name="T29" fmla="*/ 307 h 480"/>
                  <a:gd name="T30" fmla="*/ 816 w 852"/>
                  <a:gd name="T31" fmla="*/ 57 h 480"/>
                  <a:gd name="T32" fmla="*/ 816 w 852"/>
                  <a:gd name="T33" fmla="*/ 126 h 480"/>
                  <a:gd name="T34" fmla="*/ 834 w 852"/>
                  <a:gd name="T35" fmla="*/ 143 h 480"/>
                  <a:gd name="T36" fmla="*/ 852 w 852"/>
                  <a:gd name="T37" fmla="*/ 126 h 480"/>
                  <a:gd name="T38" fmla="*/ 852 w 852"/>
                  <a:gd name="T39" fmla="*/ 18 h 480"/>
                  <a:gd name="T40" fmla="*/ 834 w 852"/>
                  <a:gd name="T4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2" h="480">
                    <a:moveTo>
                      <a:pt x="834" y="0"/>
                    </a:moveTo>
                    <a:lnTo>
                      <a:pt x="722" y="0"/>
                    </a:lnTo>
                    <a:cubicBezTo>
                      <a:pt x="712" y="0"/>
                      <a:pt x="704" y="8"/>
                      <a:pt x="704" y="18"/>
                    </a:cubicBezTo>
                    <a:cubicBezTo>
                      <a:pt x="704" y="27"/>
                      <a:pt x="712" y="35"/>
                      <a:pt x="722" y="35"/>
                    </a:cubicBezTo>
                    <a:lnTo>
                      <a:pt x="787" y="35"/>
                    </a:lnTo>
                    <a:lnTo>
                      <a:pt x="529" y="276"/>
                    </a:lnTo>
                    <a:lnTo>
                      <a:pt x="329" y="274"/>
                    </a:lnTo>
                    <a:cubicBezTo>
                      <a:pt x="326" y="274"/>
                      <a:pt x="323" y="275"/>
                      <a:pt x="320" y="276"/>
                    </a:cubicBezTo>
                    <a:lnTo>
                      <a:pt x="12" y="447"/>
                    </a:lnTo>
                    <a:cubicBezTo>
                      <a:pt x="3" y="451"/>
                      <a:pt x="0" y="462"/>
                      <a:pt x="5" y="471"/>
                    </a:cubicBezTo>
                    <a:cubicBezTo>
                      <a:pt x="8" y="477"/>
                      <a:pt x="14" y="480"/>
                      <a:pt x="20" y="480"/>
                    </a:cubicBezTo>
                    <a:cubicBezTo>
                      <a:pt x="23" y="480"/>
                      <a:pt x="26" y="480"/>
                      <a:pt x="29" y="478"/>
                    </a:cubicBezTo>
                    <a:lnTo>
                      <a:pt x="333" y="310"/>
                    </a:lnTo>
                    <a:lnTo>
                      <a:pt x="536" y="312"/>
                    </a:lnTo>
                    <a:cubicBezTo>
                      <a:pt x="540" y="312"/>
                      <a:pt x="545" y="310"/>
                      <a:pt x="548" y="307"/>
                    </a:cubicBezTo>
                    <a:lnTo>
                      <a:pt x="816" y="57"/>
                    </a:lnTo>
                    <a:lnTo>
                      <a:pt x="816" y="126"/>
                    </a:lnTo>
                    <a:cubicBezTo>
                      <a:pt x="816" y="135"/>
                      <a:pt x="824" y="143"/>
                      <a:pt x="834" y="143"/>
                    </a:cubicBezTo>
                    <a:cubicBezTo>
                      <a:pt x="844" y="143"/>
                      <a:pt x="852" y="135"/>
                      <a:pt x="852" y="126"/>
                    </a:cubicBezTo>
                    <a:lnTo>
                      <a:pt x="852" y="18"/>
                    </a:lnTo>
                    <a:cubicBezTo>
                      <a:pt x="852" y="8"/>
                      <a:pt x="844" y="0"/>
                      <a:pt x="834" y="0"/>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sp>
            <p:nvSpPr>
              <p:cNvPr id="99" name="Freeform 85">
                <a:extLst>
                  <a:ext uri="{FF2B5EF4-FFF2-40B4-BE49-F238E27FC236}">
                    <a16:creationId xmlns:a16="http://schemas.microsoft.com/office/drawing/2014/main" id="{A39BA9C6-B426-DF0F-5632-3CFA3F2D2DDF}"/>
                  </a:ext>
                </a:extLst>
              </p:cNvPr>
              <p:cNvSpPr>
                <a:spLocks noEditPoints="1"/>
              </p:cNvSpPr>
              <p:nvPr/>
            </p:nvSpPr>
            <p:spPr bwMode="auto">
              <a:xfrm>
                <a:off x="5818189" y="1703388"/>
                <a:ext cx="136525" cy="230188"/>
              </a:xfrm>
              <a:custGeom>
                <a:avLst/>
                <a:gdLst>
                  <a:gd name="T0" fmla="*/ 165 w 200"/>
                  <a:gd name="T1" fmla="*/ 301 h 336"/>
                  <a:gd name="T2" fmla="*/ 36 w 200"/>
                  <a:gd name="T3" fmla="*/ 301 h 336"/>
                  <a:gd name="T4" fmla="*/ 36 w 200"/>
                  <a:gd name="T5" fmla="*/ 120 h 336"/>
                  <a:gd name="T6" fmla="*/ 165 w 200"/>
                  <a:gd name="T7" fmla="*/ 49 h 336"/>
                  <a:gd name="T8" fmla="*/ 165 w 200"/>
                  <a:gd name="T9" fmla="*/ 301 h 336"/>
                  <a:gd name="T10" fmla="*/ 192 w 200"/>
                  <a:gd name="T11" fmla="*/ 3 h 336"/>
                  <a:gd name="T12" fmla="*/ 174 w 200"/>
                  <a:gd name="T13" fmla="*/ 3 h 336"/>
                  <a:gd name="T14" fmla="*/ 9 w 200"/>
                  <a:gd name="T15" fmla="*/ 94 h 336"/>
                  <a:gd name="T16" fmla="*/ 0 w 200"/>
                  <a:gd name="T17" fmla="*/ 110 h 336"/>
                  <a:gd name="T18" fmla="*/ 0 w 200"/>
                  <a:gd name="T19" fmla="*/ 319 h 336"/>
                  <a:gd name="T20" fmla="*/ 18 w 200"/>
                  <a:gd name="T21" fmla="*/ 336 h 336"/>
                  <a:gd name="T22" fmla="*/ 183 w 200"/>
                  <a:gd name="T23" fmla="*/ 336 h 336"/>
                  <a:gd name="T24" fmla="*/ 200 w 200"/>
                  <a:gd name="T25" fmla="*/ 319 h 336"/>
                  <a:gd name="T26" fmla="*/ 200 w 200"/>
                  <a:gd name="T27" fmla="*/ 19 h 336"/>
                  <a:gd name="T28" fmla="*/ 192 w 200"/>
                  <a:gd name="T29"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336">
                    <a:moveTo>
                      <a:pt x="165" y="301"/>
                    </a:moveTo>
                    <a:lnTo>
                      <a:pt x="36" y="301"/>
                    </a:lnTo>
                    <a:lnTo>
                      <a:pt x="36" y="120"/>
                    </a:lnTo>
                    <a:lnTo>
                      <a:pt x="165" y="49"/>
                    </a:lnTo>
                    <a:lnTo>
                      <a:pt x="165" y="301"/>
                    </a:lnTo>
                    <a:close/>
                    <a:moveTo>
                      <a:pt x="192" y="3"/>
                    </a:moveTo>
                    <a:cubicBezTo>
                      <a:pt x="186" y="0"/>
                      <a:pt x="179" y="0"/>
                      <a:pt x="174" y="3"/>
                    </a:cubicBezTo>
                    <a:lnTo>
                      <a:pt x="9" y="94"/>
                    </a:lnTo>
                    <a:cubicBezTo>
                      <a:pt x="3" y="97"/>
                      <a:pt x="0" y="103"/>
                      <a:pt x="0" y="110"/>
                    </a:cubicBezTo>
                    <a:lnTo>
                      <a:pt x="0" y="319"/>
                    </a:lnTo>
                    <a:cubicBezTo>
                      <a:pt x="0" y="328"/>
                      <a:pt x="8" y="336"/>
                      <a:pt x="18" y="336"/>
                    </a:cubicBezTo>
                    <a:lnTo>
                      <a:pt x="183" y="336"/>
                    </a:lnTo>
                    <a:cubicBezTo>
                      <a:pt x="192" y="336"/>
                      <a:pt x="200" y="328"/>
                      <a:pt x="200" y="319"/>
                    </a:cubicBezTo>
                    <a:lnTo>
                      <a:pt x="200" y="19"/>
                    </a:lnTo>
                    <a:cubicBezTo>
                      <a:pt x="200" y="12"/>
                      <a:pt x="197" y="6"/>
                      <a:pt x="192" y="3"/>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fr-FR"/>
              </a:p>
            </p:txBody>
          </p:sp>
        </p:grpSp>
      </p:grpSp>
      <p:grpSp>
        <p:nvGrpSpPr>
          <p:cNvPr id="100" name="Group 99">
            <a:extLst>
              <a:ext uri="{FF2B5EF4-FFF2-40B4-BE49-F238E27FC236}">
                <a16:creationId xmlns:a16="http://schemas.microsoft.com/office/drawing/2014/main" id="{76EAB4EC-4581-67F5-45C3-35DD53D0287C}"/>
              </a:ext>
            </a:extLst>
          </p:cNvPr>
          <p:cNvGrpSpPr/>
          <p:nvPr/>
        </p:nvGrpSpPr>
        <p:grpSpPr>
          <a:xfrm>
            <a:off x="6282713" y="5140846"/>
            <a:ext cx="548640" cy="548640"/>
            <a:chOff x="9763444" y="3281098"/>
            <a:chExt cx="971141" cy="971140"/>
          </a:xfrm>
        </p:grpSpPr>
        <p:sp>
          <p:nvSpPr>
            <p:cNvPr id="101" name="Oval 100">
              <a:extLst>
                <a:ext uri="{FF2B5EF4-FFF2-40B4-BE49-F238E27FC236}">
                  <a16:creationId xmlns:a16="http://schemas.microsoft.com/office/drawing/2014/main" id="{D9BA9851-5A68-5EE6-F5C1-3B4F68BB6186}"/>
                </a:ext>
              </a:extLst>
            </p:cNvPr>
            <p:cNvSpPr>
              <a:spLocks noChangeAspect="1"/>
            </p:cNvSpPr>
            <p:nvPr/>
          </p:nvSpPr>
          <p:spPr>
            <a:xfrm>
              <a:off x="9763444" y="3281098"/>
              <a:ext cx="971141" cy="971140"/>
            </a:xfrm>
            <a:prstGeom prst="ellipse">
              <a:avLst/>
            </a:prstGeom>
            <a:solidFill>
              <a:schemeClr val="tx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grpSp>
          <p:nvGrpSpPr>
            <p:cNvPr id="102" name="Date_and_Time" descr="{&quot;Key&quot;:&quot;POWER_USER_SHAPE_ICON&quot;,&quot;Value&quot;:&quot;POWER_USER_SHAPE_ICON_STYLE_1&quot;}">
              <a:extLst>
                <a:ext uri="{FF2B5EF4-FFF2-40B4-BE49-F238E27FC236}">
                  <a16:creationId xmlns:a16="http://schemas.microsoft.com/office/drawing/2014/main" id="{30D6EBF3-BA50-E8B3-C511-14337773FA3E}"/>
                </a:ext>
              </a:extLst>
            </p:cNvPr>
            <p:cNvGrpSpPr>
              <a:grpSpLocks noChangeAspect="1"/>
            </p:cNvGrpSpPr>
            <p:nvPr>
              <p:custDataLst>
                <p:tags r:id="rId2"/>
              </p:custDataLst>
            </p:nvPr>
          </p:nvGrpSpPr>
          <p:grpSpPr bwMode="auto">
            <a:xfrm>
              <a:off x="10066939" y="3577261"/>
              <a:ext cx="364149" cy="365760"/>
              <a:chOff x="8" y="10"/>
              <a:chExt cx="452" cy="454"/>
            </a:xfrm>
            <a:solidFill>
              <a:schemeClr val="bg1"/>
            </a:solidFill>
          </p:grpSpPr>
          <p:sp>
            <p:nvSpPr>
              <p:cNvPr id="103" name="Date_and_Time">
                <a:extLst>
                  <a:ext uri="{FF2B5EF4-FFF2-40B4-BE49-F238E27FC236}">
                    <a16:creationId xmlns:a16="http://schemas.microsoft.com/office/drawing/2014/main" id="{D2DA8477-8296-4687-C6BD-A8AFDC56C81F}"/>
                  </a:ext>
                </a:extLst>
              </p:cNvPr>
              <p:cNvSpPr>
                <a:spLocks noEditPoints="1"/>
              </p:cNvSpPr>
              <p:nvPr>
                <p:custDataLst>
                  <p:tags r:id="rId3"/>
                </p:custDataLst>
              </p:nvPr>
            </p:nvSpPr>
            <p:spPr bwMode="auto">
              <a:xfrm>
                <a:off x="233" y="237"/>
                <a:ext cx="227" cy="227"/>
              </a:xfrm>
              <a:custGeom>
                <a:avLst/>
                <a:gdLst>
                  <a:gd name="T0" fmla="*/ 157 w 313"/>
                  <a:gd name="T1" fmla="*/ 25 h 313"/>
                  <a:gd name="T2" fmla="*/ 288 w 313"/>
                  <a:gd name="T3" fmla="*/ 156 h 313"/>
                  <a:gd name="T4" fmla="*/ 157 w 313"/>
                  <a:gd name="T5" fmla="*/ 288 h 313"/>
                  <a:gd name="T6" fmla="*/ 25 w 313"/>
                  <a:gd name="T7" fmla="*/ 156 h 313"/>
                  <a:gd name="T8" fmla="*/ 157 w 313"/>
                  <a:gd name="T9" fmla="*/ 25 h 313"/>
                  <a:gd name="T10" fmla="*/ 157 w 313"/>
                  <a:gd name="T11" fmla="*/ 0 h 313"/>
                  <a:gd name="T12" fmla="*/ 0 w 313"/>
                  <a:gd name="T13" fmla="*/ 156 h 313"/>
                  <a:gd name="T14" fmla="*/ 157 w 313"/>
                  <a:gd name="T15" fmla="*/ 313 h 313"/>
                  <a:gd name="T16" fmla="*/ 313 w 313"/>
                  <a:gd name="T17" fmla="*/ 156 h 313"/>
                  <a:gd name="T18" fmla="*/ 157 w 313"/>
                  <a:gd name="T1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13">
                    <a:moveTo>
                      <a:pt x="157" y="25"/>
                    </a:moveTo>
                    <a:cubicBezTo>
                      <a:pt x="229" y="25"/>
                      <a:pt x="288" y="84"/>
                      <a:pt x="288" y="156"/>
                    </a:cubicBezTo>
                    <a:cubicBezTo>
                      <a:pt x="288" y="229"/>
                      <a:pt x="229" y="288"/>
                      <a:pt x="157" y="288"/>
                    </a:cubicBezTo>
                    <a:cubicBezTo>
                      <a:pt x="84" y="288"/>
                      <a:pt x="25" y="229"/>
                      <a:pt x="25" y="156"/>
                    </a:cubicBezTo>
                    <a:cubicBezTo>
                      <a:pt x="25" y="84"/>
                      <a:pt x="84" y="25"/>
                      <a:pt x="157" y="25"/>
                    </a:cubicBezTo>
                    <a:close/>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Date_and_Time">
                <a:extLst>
                  <a:ext uri="{FF2B5EF4-FFF2-40B4-BE49-F238E27FC236}">
                    <a16:creationId xmlns:a16="http://schemas.microsoft.com/office/drawing/2014/main" id="{FA0CC50E-21CE-5A3D-341F-02D2A73546D2}"/>
                  </a:ext>
                </a:extLst>
              </p:cNvPr>
              <p:cNvSpPr>
                <a:spLocks noChangeArrowheads="1"/>
              </p:cNvSpPr>
              <p:nvPr>
                <p:custDataLst>
                  <p:tags r:id="rId4"/>
                </p:custDataLst>
              </p:nvPr>
            </p:nvSpPr>
            <p:spPr bwMode="auto">
              <a:xfrm>
                <a:off x="17" y="142"/>
                <a:ext cx="385" cy="18"/>
              </a:xfrm>
              <a:prstGeom prst="rect">
                <a:avLst/>
              </a:prstGeom>
              <a:grpFill/>
              <a:ln w="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 name="Date_and_Time">
                <a:extLst>
                  <a:ext uri="{FF2B5EF4-FFF2-40B4-BE49-F238E27FC236}">
                    <a16:creationId xmlns:a16="http://schemas.microsoft.com/office/drawing/2014/main" id="{33EAEB21-7F62-C0E9-F4B3-83609038BEE0}"/>
                  </a:ext>
                </a:extLst>
              </p:cNvPr>
              <p:cNvSpPr>
                <a:spLocks noChangeArrowheads="1"/>
              </p:cNvSpPr>
              <p:nvPr>
                <p:custDataLst>
                  <p:tags r:id="rId5"/>
                </p:custDataLst>
              </p:nvPr>
            </p:nvSpPr>
            <p:spPr bwMode="auto">
              <a:xfrm>
                <a:off x="88" y="10"/>
                <a:ext cx="19" cy="75"/>
              </a:xfrm>
              <a:prstGeom prst="rect">
                <a:avLst/>
              </a:prstGeom>
              <a:grpFill/>
              <a:ln w="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Date_and_Time">
                <a:extLst>
                  <a:ext uri="{FF2B5EF4-FFF2-40B4-BE49-F238E27FC236}">
                    <a16:creationId xmlns:a16="http://schemas.microsoft.com/office/drawing/2014/main" id="{CDB2BF1F-BAF7-D883-959D-7A9B58111323}"/>
                  </a:ext>
                </a:extLst>
              </p:cNvPr>
              <p:cNvSpPr>
                <a:spLocks noChangeArrowheads="1"/>
              </p:cNvSpPr>
              <p:nvPr>
                <p:custDataLst>
                  <p:tags r:id="rId6"/>
                </p:custDataLst>
              </p:nvPr>
            </p:nvSpPr>
            <p:spPr bwMode="auto">
              <a:xfrm>
                <a:off x="196" y="10"/>
                <a:ext cx="19" cy="75"/>
              </a:xfrm>
              <a:prstGeom prst="rect">
                <a:avLst/>
              </a:prstGeom>
              <a:grpFill/>
              <a:ln w="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Date_and_Time">
                <a:extLst>
                  <a:ext uri="{FF2B5EF4-FFF2-40B4-BE49-F238E27FC236}">
                    <a16:creationId xmlns:a16="http://schemas.microsoft.com/office/drawing/2014/main" id="{7F8396D0-2C84-0D1B-BB7F-4D9016FBFC14}"/>
                  </a:ext>
                </a:extLst>
              </p:cNvPr>
              <p:cNvSpPr>
                <a:spLocks noChangeArrowheads="1"/>
              </p:cNvSpPr>
              <p:nvPr>
                <p:custDataLst>
                  <p:tags r:id="rId7"/>
                </p:custDataLst>
              </p:nvPr>
            </p:nvSpPr>
            <p:spPr bwMode="auto">
              <a:xfrm>
                <a:off x="307" y="10"/>
                <a:ext cx="18" cy="75"/>
              </a:xfrm>
              <a:prstGeom prst="rect">
                <a:avLst/>
              </a:prstGeom>
              <a:grpFill/>
              <a:ln w="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8" name="Date_and_Time">
                <a:extLst>
                  <a:ext uri="{FF2B5EF4-FFF2-40B4-BE49-F238E27FC236}">
                    <a16:creationId xmlns:a16="http://schemas.microsoft.com/office/drawing/2014/main" id="{D5EDDAD8-F552-671C-5D3F-EBADA0F8C1C9}"/>
                  </a:ext>
                </a:extLst>
              </p:cNvPr>
              <p:cNvSpPr>
                <a:spLocks/>
              </p:cNvSpPr>
              <p:nvPr>
                <p:custDataLst>
                  <p:tags r:id="rId8"/>
                </p:custDataLst>
              </p:nvPr>
            </p:nvSpPr>
            <p:spPr bwMode="auto">
              <a:xfrm>
                <a:off x="8" y="38"/>
                <a:ext cx="402" cy="398"/>
              </a:xfrm>
              <a:custGeom>
                <a:avLst/>
                <a:gdLst>
                  <a:gd name="T0" fmla="*/ 373 w 555"/>
                  <a:gd name="T1" fmla="*/ 549 h 549"/>
                  <a:gd name="T2" fmla="*/ 0 w 555"/>
                  <a:gd name="T3" fmla="*/ 549 h 549"/>
                  <a:gd name="T4" fmla="*/ 0 w 555"/>
                  <a:gd name="T5" fmla="*/ 0 h 549"/>
                  <a:gd name="T6" fmla="*/ 555 w 555"/>
                  <a:gd name="T7" fmla="*/ 0 h 549"/>
                  <a:gd name="T8" fmla="*/ 555 w 555"/>
                  <a:gd name="T9" fmla="*/ 305 h 549"/>
                  <a:gd name="T10" fmla="*/ 530 w 555"/>
                  <a:gd name="T11" fmla="*/ 305 h 549"/>
                  <a:gd name="T12" fmla="*/ 530 w 555"/>
                  <a:gd name="T13" fmla="*/ 25 h 549"/>
                  <a:gd name="T14" fmla="*/ 25 w 555"/>
                  <a:gd name="T15" fmla="*/ 25 h 549"/>
                  <a:gd name="T16" fmla="*/ 25 w 555"/>
                  <a:gd name="T17" fmla="*/ 524 h 549"/>
                  <a:gd name="T18" fmla="*/ 373 w 555"/>
                  <a:gd name="T19" fmla="*/ 524 h 549"/>
                  <a:gd name="T20" fmla="*/ 373 w 555"/>
                  <a:gd name="T21"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549">
                    <a:moveTo>
                      <a:pt x="373" y="549"/>
                    </a:moveTo>
                    <a:lnTo>
                      <a:pt x="0" y="549"/>
                    </a:lnTo>
                    <a:lnTo>
                      <a:pt x="0" y="0"/>
                    </a:lnTo>
                    <a:lnTo>
                      <a:pt x="555" y="0"/>
                    </a:lnTo>
                    <a:lnTo>
                      <a:pt x="555" y="305"/>
                    </a:lnTo>
                    <a:lnTo>
                      <a:pt x="530" y="305"/>
                    </a:lnTo>
                    <a:lnTo>
                      <a:pt x="530" y="25"/>
                    </a:lnTo>
                    <a:lnTo>
                      <a:pt x="25" y="25"/>
                    </a:lnTo>
                    <a:lnTo>
                      <a:pt x="25" y="524"/>
                    </a:lnTo>
                    <a:lnTo>
                      <a:pt x="373" y="524"/>
                    </a:lnTo>
                    <a:lnTo>
                      <a:pt x="373" y="549"/>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Date_and_Time">
                <a:extLst>
                  <a:ext uri="{FF2B5EF4-FFF2-40B4-BE49-F238E27FC236}">
                    <a16:creationId xmlns:a16="http://schemas.microsoft.com/office/drawing/2014/main" id="{F4ADDBD5-98D9-4255-30C4-967933A4C686}"/>
                  </a:ext>
                </a:extLst>
              </p:cNvPr>
              <p:cNvSpPr>
                <a:spLocks/>
              </p:cNvSpPr>
              <p:nvPr>
                <p:custDataLst>
                  <p:tags r:id="rId9"/>
                </p:custDataLst>
              </p:nvPr>
            </p:nvSpPr>
            <p:spPr bwMode="auto">
              <a:xfrm>
                <a:off x="338" y="279"/>
                <a:ext cx="79" cy="86"/>
              </a:xfrm>
              <a:custGeom>
                <a:avLst/>
                <a:gdLst>
                  <a:gd name="T0" fmla="*/ 109 w 109"/>
                  <a:gd name="T1" fmla="*/ 118 h 118"/>
                  <a:gd name="T2" fmla="*/ 0 w 109"/>
                  <a:gd name="T3" fmla="*/ 118 h 118"/>
                  <a:gd name="T4" fmla="*/ 0 w 109"/>
                  <a:gd name="T5" fmla="*/ 0 h 118"/>
                  <a:gd name="T6" fmla="*/ 25 w 109"/>
                  <a:gd name="T7" fmla="*/ 0 h 118"/>
                  <a:gd name="T8" fmla="*/ 25 w 109"/>
                  <a:gd name="T9" fmla="*/ 93 h 118"/>
                  <a:gd name="T10" fmla="*/ 109 w 109"/>
                  <a:gd name="T11" fmla="*/ 93 h 118"/>
                  <a:gd name="T12" fmla="*/ 109 w 10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09" h="118">
                    <a:moveTo>
                      <a:pt x="109" y="118"/>
                    </a:moveTo>
                    <a:lnTo>
                      <a:pt x="0" y="118"/>
                    </a:lnTo>
                    <a:lnTo>
                      <a:pt x="0" y="0"/>
                    </a:lnTo>
                    <a:lnTo>
                      <a:pt x="25" y="0"/>
                    </a:lnTo>
                    <a:lnTo>
                      <a:pt x="25" y="93"/>
                    </a:lnTo>
                    <a:lnTo>
                      <a:pt x="109" y="93"/>
                    </a:lnTo>
                    <a:lnTo>
                      <a:pt x="109" y="118"/>
                    </a:ln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10" name="Group 109">
            <a:extLst>
              <a:ext uri="{FF2B5EF4-FFF2-40B4-BE49-F238E27FC236}">
                <a16:creationId xmlns:a16="http://schemas.microsoft.com/office/drawing/2014/main" id="{75523054-D60C-49B0-7B90-CC5881350858}"/>
              </a:ext>
            </a:extLst>
          </p:cNvPr>
          <p:cNvGrpSpPr/>
          <p:nvPr/>
        </p:nvGrpSpPr>
        <p:grpSpPr>
          <a:xfrm>
            <a:off x="6282713" y="3529941"/>
            <a:ext cx="548640" cy="548640"/>
            <a:chOff x="7011732" y="3281098"/>
            <a:chExt cx="971141" cy="971140"/>
          </a:xfrm>
        </p:grpSpPr>
        <p:sp>
          <p:nvSpPr>
            <p:cNvPr id="111" name="Oval 110">
              <a:extLst>
                <a:ext uri="{FF2B5EF4-FFF2-40B4-BE49-F238E27FC236}">
                  <a16:creationId xmlns:a16="http://schemas.microsoft.com/office/drawing/2014/main" id="{B80F237C-A136-11D0-82A4-44BE70F755A0}"/>
                </a:ext>
              </a:extLst>
            </p:cNvPr>
            <p:cNvSpPr>
              <a:spLocks noChangeAspect="1"/>
            </p:cNvSpPr>
            <p:nvPr/>
          </p:nvSpPr>
          <p:spPr>
            <a:xfrm>
              <a:off x="7011732" y="3281098"/>
              <a:ext cx="971141" cy="971140"/>
            </a:xfrm>
            <a:prstGeom prst="ellipse">
              <a:avLst/>
            </a:prstGeom>
            <a:solidFill>
              <a:schemeClr val="accent5"/>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sp>
          <p:nvSpPr>
            <p:cNvPr id="112" name="Frame" descr="{&quot;Key&quot;:&quot;POWER_USER_SHAPE_ICON&quot;,&quot;Value&quot;:&quot;POWER_USER_SHAPE_ICON_STYLE_1&quot;}">
              <a:extLst>
                <a:ext uri="{FF2B5EF4-FFF2-40B4-BE49-F238E27FC236}">
                  <a16:creationId xmlns:a16="http://schemas.microsoft.com/office/drawing/2014/main" id="{C0F29D8E-618B-D857-1801-0FB71F26A09D}"/>
                </a:ext>
              </a:extLst>
            </p:cNvPr>
            <p:cNvSpPr>
              <a:spLocks noChangeAspect="1" noChangeArrowheads="1"/>
            </p:cNvSpPr>
            <p:nvPr>
              <p:custDataLst>
                <p:tags r:id="rId1"/>
              </p:custDataLst>
            </p:nvPr>
          </p:nvSpPr>
          <p:spPr bwMode="auto">
            <a:xfrm>
              <a:off x="7315768" y="3577261"/>
              <a:ext cx="365761" cy="365760"/>
            </a:xfrm>
            <a:custGeom>
              <a:avLst/>
              <a:gdLst>
                <a:gd name="T0" fmla="*/ 0 w 403"/>
                <a:gd name="T1" fmla="*/ 47 h 403"/>
                <a:gd name="T2" fmla="*/ 0 w 403"/>
                <a:gd name="T3" fmla="*/ 137 h 403"/>
                <a:gd name="T4" fmla="*/ 42 w 403"/>
                <a:gd name="T5" fmla="*/ 137 h 403"/>
                <a:gd name="T6" fmla="*/ 42 w 403"/>
                <a:gd name="T7" fmla="*/ 47 h 403"/>
                <a:gd name="T8" fmla="*/ 132 w 403"/>
                <a:gd name="T9" fmla="*/ 47 h 403"/>
                <a:gd name="T10" fmla="*/ 132 w 403"/>
                <a:gd name="T11" fmla="*/ 0 h 403"/>
                <a:gd name="T12" fmla="*/ 42 w 403"/>
                <a:gd name="T13" fmla="*/ 0 h 403"/>
                <a:gd name="T14" fmla="*/ 0 w 403"/>
                <a:gd name="T15" fmla="*/ 47 h 403"/>
                <a:gd name="T16" fmla="*/ 42 w 403"/>
                <a:gd name="T17" fmla="*/ 270 h 403"/>
                <a:gd name="T18" fmla="*/ 0 w 403"/>
                <a:gd name="T19" fmla="*/ 270 h 403"/>
                <a:gd name="T20" fmla="*/ 0 w 403"/>
                <a:gd name="T21" fmla="*/ 360 h 403"/>
                <a:gd name="T22" fmla="*/ 42 w 403"/>
                <a:gd name="T23" fmla="*/ 402 h 403"/>
                <a:gd name="T24" fmla="*/ 132 w 403"/>
                <a:gd name="T25" fmla="*/ 402 h 403"/>
                <a:gd name="T26" fmla="*/ 132 w 403"/>
                <a:gd name="T27" fmla="*/ 360 h 403"/>
                <a:gd name="T28" fmla="*/ 42 w 403"/>
                <a:gd name="T29" fmla="*/ 360 h 403"/>
                <a:gd name="T30" fmla="*/ 42 w 403"/>
                <a:gd name="T31" fmla="*/ 270 h 403"/>
                <a:gd name="T32" fmla="*/ 355 w 403"/>
                <a:gd name="T33" fmla="*/ 360 h 403"/>
                <a:gd name="T34" fmla="*/ 265 w 403"/>
                <a:gd name="T35" fmla="*/ 360 h 403"/>
                <a:gd name="T36" fmla="*/ 265 w 403"/>
                <a:gd name="T37" fmla="*/ 402 h 403"/>
                <a:gd name="T38" fmla="*/ 355 w 403"/>
                <a:gd name="T39" fmla="*/ 402 h 403"/>
                <a:gd name="T40" fmla="*/ 402 w 403"/>
                <a:gd name="T41" fmla="*/ 360 h 403"/>
                <a:gd name="T42" fmla="*/ 402 w 403"/>
                <a:gd name="T43" fmla="*/ 270 h 403"/>
                <a:gd name="T44" fmla="*/ 355 w 403"/>
                <a:gd name="T45" fmla="*/ 270 h 403"/>
                <a:gd name="T46" fmla="*/ 355 w 403"/>
                <a:gd name="T47" fmla="*/ 360 h 403"/>
                <a:gd name="T48" fmla="*/ 355 w 403"/>
                <a:gd name="T49" fmla="*/ 0 h 403"/>
                <a:gd name="T50" fmla="*/ 265 w 403"/>
                <a:gd name="T51" fmla="*/ 0 h 403"/>
                <a:gd name="T52" fmla="*/ 265 w 403"/>
                <a:gd name="T53" fmla="*/ 47 h 403"/>
                <a:gd name="T54" fmla="*/ 355 w 403"/>
                <a:gd name="T55" fmla="*/ 47 h 403"/>
                <a:gd name="T56" fmla="*/ 355 w 403"/>
                <a:gd name="T57" fmla="*/ 137 h 403"/>
                <a:gd name="T58" fmla="*/ 402 w 403"/>
                <a:gd name="T59" fmla="*/ 137 h 403"/>
                <a:gd name="T60" fmla="*/ 402 w 403"/>
                <a:gd name="T61" fmla="*/ 47 h 403"/>
                <a:gd name="T62" fmla="*/ 355 w 403"/>
                <a:gd name="T63"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3" h="403">
                  <a:moveTo>
                    <a:pt x="0" y="47"/>
                  </a:moveTo>
                  <a:lnTo>
                    <a:pt x="0" y="137"/>
                  </a:lnTo>
                  <a:lnTo>
                    <a:pt x="42" y="137"/>
                  </a:lnTo>
                  <a:lnTo>
                    <a:pt x="42" y="47"/>
                  </a:lnTo>
                  <a:lnTo>
                    <a:pt x="132" y="47"/>
                  </a:lnTo>
                  <a:lnTo>
                    <a:pt x="132" y="0"/>
                  </a:lnTo>
                  <a:lnTo>
                    <a:pt x="42" y="0"/>
                  </a:lnTo>
                  <a:cubicBezTo>
                    <a:pt x="17" y="0"/>
                    <a:pt x="0" y="21"/>
                    <a:pt x="0" y="47"/>
                  </a:cubicBezTo>
                  <a:close/>
                  <a:moveTo>
                    <a:pt x="42" y="270"/>
                  </a:moveTo>
                  <a:lnTo>
                    <a:pt x="0" y="270"/>
                  </a:lnTo>
                  <a:lnTo>
                    <a:pt x="0" y="360"/>
                  </a:lnTo>
                  <a:cubicBezTo>
                    <a:pt x="0" y="385"/>
                    <a:pt x="17" y="402"/>
                    <a:pt x="42" y="402"/>
                  </a:cubicBezTo>
                  <a:lnTo>
                    <a:pt x="132" y="402"/>
                  </a:lnTo>
                  <a:lnTo>
                    <a:pt x="132" y="360"/>
                  </a:lnTo>
                  <a:lnTo>
                    <a:pt x="42" y="360"/>
                  </a:lnTo>
                  <a:lnTo>
                    <a:pt x="42" y="270"/>
                  </a:lnTo>
                  <a:close/>
                  <a:moveTo>
                    <a:pt x="355" y="360"/>
                  </a:moveTo>
                  <a:lnTo>
                    <a:pt x="265" y="360"/>
                  </a:lnTo>
                  <a:lnTo>
                    <a:pt x="265" y="402"/>
                  </a:lnTo>
                  <a:lnTo>
                    <a:pt x="355" y="402"/>
                  </a:lnTo>
                  <a:cubicBezTo>
                    <a:pt x="381" y="402"/>
                    <a:pt x="402" y="385"/>
                    <a:pt x="402" y="360"/>
                  </a:cubicBezTo>
                  <a:lnTo>
                    <a:pt x="402" y="270"/>
                  </a:lnTo>
                  <a:lnTo>
                    <a:pt x="355" y="270"/>
                  </a:lnTo>
                  <a:lnTo>
                    <a:pt x="355" y="360"/>
                  </a:lnTo>
                  <a:close/>
                  <a:moveTo>
                    <a:pt x="355" y="0"/>
                  </a:moveTo>
                  <a:lnTo>
                    <a:pt x="265" y="0"/>
                  </a:lnTo>
                  <a:lnTo>
                    <a:pt x="265" y="47"/>
                  </a:lnTo>
                  <a:lnTo>
                    <a:pt x="355" y="47"/>
                  </a:lnTo>
                  <a:lnTo>
                    <a:pt x="355" y="137"/>
                  </a:lnTo>
                  <a:lnTo>
                    <a:pt x="402" y="137"/>
                  </a:lnTo>
                  <a:lnTo>
                    <a:pt x="402" y="47"/>
                  </a:lnTo>
                  <a:cubicBezTo>
                    <a:pt x="402" y="21"/>
                    <a:pt x="381" y="0"/>
                    <a:pt x="355" y="0"/>
                  </a:cubicBezTo>
                  <a:close/>
                </a:path>
              </a:pathLst>
            </a:custGeom>
            <a:solidFill>
              <a:schemeClr val="bg1"/>
            </a:solidFill>
            <a:ln>
              <a:solidFill>
                <a:schemeClr val="bg1"/>
              </a:solidFill>
            </a:ln>
            <a:effectLst/>
          </p:spPr>
          <p:txBody>
            <a:bodyPr wrap="none" anchor="ctr"/>
            <a:lstStyle/>
            <a:p>
              <a:endParaRPr lang="en-US"/>
            </a:p>
          </p:txBody>
        </p:sp>
      </p:grpSp>
      <p:grpSp>
        <p:nvGrpSpPr>
          <p:cNvPr id="113" name="Group 112">
            <a:extLst>
              <a:ext uri="{FF2B5EF4-FFF2-40B4-BE49-F238E27FC236}">
                <a16:creationId xmlns:a16="http://schemas.microsoft.com/office/drawing/2014/main" id="{B546E1C5-1EF9-574E-281B-275F028BE1A7}"/>
              </a:ext>
            </a:extLst>
          </p:cNvPr>
          <p:cNvGrpSpPr/>
          <p:nvPr/>
        </p:nvGrpSpPr>
        <p:grpSpPr>
          <a:xfrm>
            <a:off x="752766" y="5140846"/>
            <a:ext cx="548640" cy="548640"/>
            <a:chOff x="5634683" y="3281098"/>
            <a:chExt cx="971141" cy="971140"/>
          </a:xfrm>
        </p:grpSpPr>
        <p:sp>
          <p:nvSpPr>
            <p:cNvPr id="114" name="Oval 113">
              <a:extLst>
                <a:ext uri="{FF2B5EF4-FFF2-40B4-BE49-F238E27FC236}">
                  <a16:creationId xmlns:a16="http://schemas.microsoft.com/office/drawing/2014/main" id="{84AC67D6-13C8-FF53-1695-6C6B456D6E6C}"/>
                </a:ext>
              </a:extLst>
            </p:cNvPr>
            <p:cNvSpPr>
              <a:spLocks noChangeAspect="1"/>
            </p:cNvSpPr>
            <p:nvPr/>
          </p:nvSpPr>
          <p:spPr>
            <a:xfrm>
              <a:off x="5634683" y="3281098"/>
              <a:ext cx="971141" cy="971140"/>
            </a:xfrm>
            <a:prstGeom prst="ellipse">
              <a:avLst/>
            </a:prstGeom>
            <a:solidFill>
              <a:schemeClr val="accent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chemeClr val="bg1"/>
                </a:solidFill>
                <a:effectLst/>
                <a:uLnTx/>
                <a:uFillTx/>
              </a:endParaRPr>
            </a:p>
          </p:txBody>
        </p:sp>
        <p:pic>
          <p:nvPicPr>
            <p:cNvPr id="115" name="Graphic 114" descr="Badge Tick1 outline">
              <a:extLst>
                <a:ext uri="{FF2B5EF4-FFF2-40B4-BE49-F238E27FC236}">
                  <a16:creationId xmlns:a16="http://schemas.microsoft.com/office/drawing/2014/main" id="{CD7AFB1B-DF1C-C5E6-0424-C0903A7B32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00559" y="3542490"/>
              <a:ext cx="457200" cy="457200"/>
            </a:xfrm>
            <a:prstGeom prst="rect">
              <a:avLst/>
            </a:prstGeom>
          </p:spPr>
        </p:pic>
      </p:grpSp>
    </p:spTree>
    <p:extLst>
      <p:ext uri="{BB962C8B-B14F-4D97-AF65-F5344CB8AC3E}">
        <p14:creationId xmlns:p14="http://schemas.microsoft.com/office/powerpoint/2010/main" val="3597524070"/>
      </p:ext>
    </p:extLst>
  </p:cSld>
  <p:clrMapOvr>
    <a:masterClrMapping/>
  </p:clrMapOvr>
  <p:extLst>
    <p:ext uri="{6950BFC3-D8DA-4A85-94F7-54DA5524770B}">
      <p188:commentRel xmlns:p188="http://schemas.microsoft.com/office/powerpoint/2018/8/main" r:id="rId1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4DE54-CCDD-73CA-A7C9-67B164EDE84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A40FE6-9852-41AD-69CB-E13507009F3E}"/>
              </a:ext>
            </a:extLst>
          </p:cNvPr>
          <p:cNvSpPr>
            <a:spLocks noGrp="1"/>
          </p:cNvSpPr>
          <p:nvPr>
            <p:ph sz="quarter" idx="11"/>
          </p:nvPr>
        </p:nvSpPr>
        <p:spPr>
          <a:xfrm>
            <a:off x="515233" y="838200"/>
            <a:ext cx="10053376" cy="1022131"/>
          </a:xfrm>
        </p:spPr>
        <p:txBody>
          <a:bodyPr/>
          <a:lstStyle/>
          <a:p>
            <a:r>
              <a:rPr lang="en-US" b="1"/>
              <a:t>Problem Statement</a:t>
            </a:r>
          </a:p>
          <a:p>
            <a:pPr marL="514350" lvl="1" indent="-171450"/>
            <a:r>
              <a:rPr lang="en-US"/>
              <a:t>An initial problem statement can be derived from early conversations about the issue to be addressed</a:t>
            </a:r>
          </a:p>
          <a:p>
            <a:pPr marL="514350" lvl="1" indent="-171450"/>
            <a:r>
              <a:rPr lang="en-US"/>
              <a:t>This draft version can be used as input to render a “first pass” data request</a:t>
            </a:r>
          </a:p>
          <a:p>
            <a:pPr lvl="1" indent="0">
              <a:spcBef>
                <a:spcPts val="1800"/>
              </a:spcBef>
              <a:buNone/>
            </a:pPr>
            <a:endParaRPr lang="en-US" b="1"/>
          </a:p>
        </p:txBody>
      </p:sp>
      <p:sp>
        <p:nvSpPr>
          <p:cNvPr id="3" name="Title 2">
            <a:extLst>
              <a:ext uri="{FF2B5EF4-FFF2-40B4-BE49-F238E27FC236}">
                <a16:creationId xmlns:a16="http://schemas.microsoft.com/office/drawing/2014/main" id="{97B977D1-4DD8-0816-A468-C85499F58734}"/>
              </a:ext>
            </a:extLst>
          </p:cNvPr>
          <p:cNvSpPr>
            <a:spLocks noGrp="1"/>
          </p:cNvSpPr>
          <p:nvPr>
            <p:ph type="title"/>
          </p:nvPr>
        </p:nvSpPr>
        <p:spPr/>
        <p:txBody>
          <a:bodyPr/>
          <a:lstStyle/>
          <a:p>
            <a:r>
              <a:rPr lang="en-US"/>
              <a:t>Phase 1: Diagnosis | Problem Statement Evolution</a:t>
            </a:r>
          </a:p>
        </p:txBody>
      </p:sp>
      <p:sp>
        <p:nvSpPr>
          <p:cNvPr id="4" name="Footer Placeholder 3">
            <a:extLst>
              <a:ext uri="{FF2B5EF4-FFF2-40B4-BE49-F238E27FC236}">
                <a16:creationId xmlns:a16="http://schemas.microsoft.com/office/drawing/2014/main" id="{09BA3D72-1B51-0A70-C322-2F037990CE57}"/>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TextBox 4">
            <a:extLst>
              <a:ext uri="{FF2B5EF4-FFF2-40B4-BE49-F238E27FC236}">
                <a16:creationId xmlns:a16="http://schemas.microsoft.com/office/drawing/2014/main" id="{E64BCA8D-3D00-C048-8E29-9E1FC4F44AC9}"/>
              </a:ext>
            </a:extLst>
          </p:cNvPr>
          <p:cNvSpPr txBox="1"/>
          <p:nvPr/>
        </p:nvSpPr>
        <p:spPr>
          <a:xfrm>
            <a:off x="588579" y="1995583"/>
            <a:ext cx="11300471" cy="461665"/>
          </a:xfrm>
          <a:prstGeom prst="rect">
            <a:avLst/>
          </a:prstGeom>
          <a:solidFill>
            <a:schemeClr val="bg1">
              <a:lumMod val="95000"/>
            </a:schemeClr>
          </a:solidFill>
          <a:ln>
            <a:solidFill>
              <a:schemeClr val="bg1">
                <a:lumMod val="65000"/>
              </a:schemeClr>
            </a:solidFill>
          </a:ln>
        </p:spPr>
        <p:txBody>
          <a:bodyPr wrap="square" rtlCol="0">
            <a:spAutoFit/>
          </a:bodyPr>
          <a:lstStyle/>
          <a:p>
            <a:pPr indent="-114300">
              <a:spcBef>
                <a:spcPts val="1800"/>
              </a:spcBef>
              <a:buClr>
                <a:schemeClr val="tx1"/>
              </a:buClr>
            </a:pPr>
            <a:r>
              <a:rPr lang="en-US" sz="1200" b="1" i="1">
                <a:latin typeface="Avenir Next LT Pro" panose="020B0504020202020204" pitchFamily="34" charset="77"/>
              </a:rPr>
              <a:t>Note: </a:t>
            </a:r>
            <a:r>
              <a:rPr lang="en-US" sz="1200">
                <a:latin typeface="Avenir Next LT Pro" panose="020B0504020202020204" pitchFamily="34" charset="77"/>
              </a:rPr>
              <a:t>The process of defining the problem and compiling data is an iterative process. Subsequent slides will focus on creating an Issues Tree to further focus improvement efforts. Based on the completed Issues Tree, problem statement and data request revisions are likely.</a:t>
            </a:r>
          </a:p>
        </p:txBody>
      </p:sp>
      <p:sp>
        <p:nvSpPr>
          <p:cNvPr id="8" name="Rectangle: Rounded Corners 7">
            <a:extLst>
              <a:ext uri="{FF2B5EF4-FFF2-40B4-BE49-F238E27FC236}">
                <a16:creationId xmlns:a16="http://schemas.microsoft.com/office/drawing/2014/main" id="{DA2D5318-83F9-374A-0ABF-B4E25071F21E}"/>
              </a:ext>
            </a:extLst>
          </p:cNvPr>
          <p:cNvSpPr/>
          <p:nvPr/>
        </p:nvSpPr>
        <p:spPr>
          <a:xfrm>
            <a:off x="1641367" y="3316784"/>
            <a:ext cx="1182414" cy="320315"/>
          </a:xfrm>
          <a:prstGeom prst="roundRect">
            <a:avLst/>
          </a:prstGeom>
          <a:no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rgbClr val="003399"/>
                </a:solidFill>
                <a:latin typeface="Avenir Next" panose="020B0503020202020204" pitchFamily="34" charset="0"/>
              </a:rPr>
              <a:t>Initial Problem Statement</a:t>
            </a:r>
          </a:p>
        </p:txBody>
      </p:sp>
      <p:sp>
        <p:nvSpPr>
          <p:cNvPr id="9" name="Rectangle: Rounded Corners 8">
            <a:extLst>
              <a:ext uri="{FF2B5EF4-FFF2-40B4-BE49-F238E27FC236}">
                <a16:creationId xmlns:a16="http://schemas.microsoft.com/office/drawing/2014/main" id="{7CBAAFF5-4CA8-1682-C050-5415832D94D7}"/>
              </a:ext>
            </a:extLst>
          </p:cNvPr>
          <p:cNvSpPr/>
          <p:nvPr/>
        </p:nvSpPr>
        <p:spPr>
          <a:xfrm>
            <a:off x="3497477" y="3316784"/>
            <a:ext cx="1182414" cy="320315"/>
          </a:xfrm>
          <a:prstGeom prst="roundRect">
            <a:avLst/>
          </a:prstGeom>
          <a:no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rgbClr val="003399"/>
                </a:solidFill>
                <a:latin typeface="Avenir Next" panose="020B0503020202020204" pitchFamily="34" charset="0"/>
              </a:rPr>
              <a:t>Initial Data Request</a:t>
            </a:r>
          </a:p>
        </p:txBody>
      </p:sp>
      <p:sp>
        <p:nvSpPr>
          <p:cNvPr id="10" name="Rectangle: Diagonal Corners Snipped 9">
            <a:extLst>
              <a:ext uri="{FF2B5EF4-FFF2-40B4-BE49-F238E27FC236}">
                <a16:creationId xmlns:a16="http://schemas.microsoft.com/office/drawing/2014/main" id="{95570338-F439-A829-8210-77BB9BE34883}"/>
              </a:ext>
            </a:extLst>
          </p:cNvPr>
          <p:cNvSpPr/>
          <p:nvPr/>
        </p:nvSpPr>
        <p:spPr>
          <a:xfrm>
            <a:off x="2558392" y="3800811"/>
            <a:ext cx="1182414" cy="298961"/>
          </a:xfrm>
          <a:prstGeom prst="snip2DiagRect">
            <a:avLst/>
          </a:prstGeom>
          <a:solidFill>
            <a:schemeClr val="bg1">
              <a:lumMod val="95000"/>
            </a:schemeClr>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rgbClr val="003399"/>
                </a:solidFill>
                <a:latin typeface="Avenir Next" panose="020B0503020202020204" pitchFamily="34" charset="0"/>
              </a:rPr>
              <a:t>Analysis + Data Interrogation</a:t>
            </a:r>
          </a:p>
        </p:txBody>
      </p:sp>
      <p:sp>
        <p:nvSpPr>
          <p:cNvPr id="11" name="Rectangle: Rounded Corners 10">
            <a:extLst>
              <a:ext uri="{FF2B5EF4-FFF2-40B4-BE49-F238E27FC236}">
                <a16:creationId xmlns:a16="http://schemas.microsoft.com/office/drawing/2014/main" id="{ED8734D1-B87A-69E9-4BAC-24BFE8062CB9}"/>
              </a:ext>
            </a:extLst>
          </p:cNvPr>
          <p:cNvSpPr/>
          <p:nvPr/>
        </p:nvSpPr>
        <p:spPr>
          <a:xfrm>
            <a:off x="3497477" y="4430288"/>
            <a:ext cx="1182414" cy="320315"/>
          </a:xfrm>
          <a:prstGeom prst="roundRect">
            <a:avLst/>
          </a:prstGeom>
          <a:no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rgbClr val="003399"/>
                </a:solidFill>
                <a:latin typeface="Avenir Next" panose="020B0503020202020204" pitchFamily="34" charset="0"/>
              </a:rPr>
              <a:t>Refined Problem Statement</a:t>
            </a:r>
          </a:p>
        </p:txBody>
      </p:sp>
      <p:sp>
        <p:nvSpPr>
          <p:cNvPr id="12" name="Rectangle: Rounded Corners 11">
            <a:extLst>
              <a:ext uri="{FF2B5EF4-FFF2-40B4-BE49-F238E27FC236}">
                <a16:creationId xmlns:a16="http://schemas.microsoft.com/office/drawing/2014/main" id="{88EB27F9-4A8C-54E9-2DA1-70ECDF9FF408}"/>
              </a:ext>
            </a:extLst>
          </p:cNvPr>
          <p:cNvSpPr/>
          <p:nvPr/>
        </p:nvSpPr>
        <p:spPr>
          <a:xfrm>
            <a:off x="1641367" y="4430288"/>
            <a:ext cx="1182414" cy="320315"/>
          </a:xfrm>
          <a:prstGeom prst="roundRect">
            <a:avLst/>
          </a:prstGeom>
          <a:no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rgbClr val="003399"/>
                </a:solidFill>
                <a:latin typeface="Avenir Next" panose="020B0503020202020204" pitchFamily="34" charset="0"/>
              </a:rPr>
              <a:t>Request for Additional Data</a:t>
            </a:r>
          </a:p>
        </p:txBody>
      </p:sp>
      <p:sp>
        <p:nvSpPr>
          <p:cNvPr id="13" name="Rectangle: Diagonal Corners Snipped 12">
            <a:extLst>
              <a:ext uri="{FF2B5EF4-FFF2-40B4-BE49-F238E27FC236}">
                <a16:creationId xmlns:a16="http://schemas.microsoft.com/office/drawing/2014/main" id="{C8742274-87A4-53BD-61A7-BDF1061CF732}"/>
              </a:ext>
            </a:extLst>
          </p:cNvPr>
          <p:cNvSpPr/>
          <p:nvPr/>
        </p:nvSpPr>
        <p:spPr>
          <a:xfrm>
            <a:off x="2558392" y="4907172"/>
            <a:ext cx="1182414" cy="298961"/>
          </a:xfrm>
          <a:prstGeom prst="snip2DiagRect">
            <a:avLst/>
          </a:prstGeom>
          <a:solidFill>
            <a:schemeClr val="bg1">
              <a:lumMod val="95000"/>
            </a:schemeClr>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rgbClr val="003399"/>
                </a:solidFill>
                <a:latin typeface="Avenir Next" panose="020B0503020202020204" pitchFamily="34" charset="0"/>
              </a:rPr>
              <a:t>Analysis + Data Interrogation</a:t>
            </a:r>
          </a:p>
        </p:txBody>
      </p:sp>
      <p:sp>
        <p:nvSpPr>
          <p:cNvPr id="16" name="Rectangle: Rounded Corners 15">
            <a:extLst>
              <a:ext uri="{FF2B5EF4-FFF2-40B4-BE49-F238E27FC236}">
                <a16:creationId xmlns:a16="http://schemas.microsoft.com/office/drawing/2014/main" id="{431CF1DE-6510-F701-3BE1-01C27048FEB4}"/>
              </a:ext>
            </a:extLst>
          </p:cNvPr>
          <p:cNvSpPr/>
          <p:nvPr/>
        </p:nvSpPr>
        <p:spPr>
          <a:xfrm>
            <a:off x="4437143" y="5354121"/>
            <a:ext cx="1182414" cy="320315"/>
          </a:xfrm>
          <a:prstGeom prst="roundRect">
            <a:avLst/>
          </a:prstGeom>
          <a:no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rgbClr val="003399"/>
                </a:solidFill>
                <a:latin typeface="Avenir Next" panose="020B0503020202020204" pitchFamily="34" charset="0"/>
              </a:rPr>
              <a:t>Working Problem Statement</a:t>
            </a:r>
          </a:p>
        </p:txBody>
      </p:sp>
      <p:sp>
        <p:nvSpPr>
          <p:cNvPr id="18" name="Rectangle: Rounded Corners 17">
            <a:extLst>
              <a:ext uri="{FF2B5EF4-FFF2-40B4-BE49-F238E27FC236}">
                <a16:creationId xmlns:a16="http://schemas.microsoft.com/office/drawing/2014/main" id="{FB6A00E5-F96B-B96D-9C32-C7561BFA73D3}"/>
              </a:ext>
            </a:extLst>
          </p:cNvPr>
          <p:cNvSpPr/>
          <p:nvPr/>
        </p:nvSpPr>
        <p:spPr>
          <a:xfrm>
            <a:off x="5293881" y="4142938"/>
            <a:ext cx="1182414" cy="390392"/>
          </a:xfrm>
          <a:prstGeom prst="roundRect">
            <a:avLst/>
          </a:prstGeom>
          <a:no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rgbClr val="003399"/>
                </a:solidFill>
                <a:latin typeface="Avenir Next" panose="020B0503020202020204" pitchFamily="34" charset="0"/>
              </a:rPr>
              <a:t>List of Opportunities</a:t>
            </a:r>
          </a:p>
        </p:txBody>
      </p:sp>
      <p:cxnSp>
        <p:nvCxnSpPr>
          <p:cNvPr id="22" name="Straight Arrow Connector 21">
            <a:extLst>
              <a:ext uri="{FF2B5EF4-FFF2-40B4-BE49-F238E27FC236}">
                <a16:creationId xmlns:a16="http://schemas.microsoft.com/office/drawing/2014/main" id="{D2DE1469-7AC4-BA78-BD60-00A01A69CDA8}"/>
              </a:ext>
            </a:extLst>
          </p:cNvPr>
          <p:cNvCxnSpPr>
            <a:stCxn id="8" idx="3"/>
            <a:endCxn id="9" idx="1"/>
          </p:cNvCxnSpPr>
          <p:nvPr/>
        </p:nvCxnSpPr>
        <p:spPr>
          <a:xfrm>
            <a:off x="2823781" y="3476942"/>
            <a:ext cx="6736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1F6A87C-97D7-E20D-50B6-9AC0F1AF4236}"/>
              </a:ext>
            </a:extLst>
          </p:cNvPr>
          <p:cNvCxnSpPr>
            <a:stCxn id="8" idx="2"/>
            <a:endCxn id="10" idx="2"/>
          </p:cNvCxnSpPr>
          <p:nvPr/>
        </p:nvCxnSpPr>
        <p:spPr>
          <a:xfrm rot="16200000" flipH="1">
            <a:off x="2238887" y="3630786"/>
            <a:ext cx="313193" cy="325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D7715A7-8718-7357-393A-93FEDD2AB75D}"/>
              </a:ext>
            </a:extLst>
          </p:cNvPr>
          <p:cNvCxnSpPr>
            <a:stCxn id="9" idx="2"/>
            <a:endCxn id="10" idx="0"/>
          </p:cNvCxnSpPr>
          <p:nvPr/>
        </p:nvCxnSpPr>
        <p:spPr>
          <a:xfrm rot="5400000">
            <a:off x="3758149" y="3619756"/>
            <a:ext cx="313193" cy="3478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A312B931-C71C-48B6-9C50-66730949B5E7}"/>
              </a:ext>
            </a:extLst>
          </p:cNvPr>
          <p:cNvCxnSpPr>
            <a:stCxn id="10" idx="1"/>
            <a:endCxn id="12" idx="0"/>
          </p:cNvCxnSpPr>
          <p:nvPr/>
        </p:nvCxnSpPr>
        <p:spPr>
          <a:xfrm rot="5400000">
            <a:off x="2525829" y="3806518"/>
            <a:ext cx="330516" cy="9170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4C0B988-36A1-9B35-13CA-BABCE4158BD6}"/>
              </a:ext>
            </a:extLst>
          </p:cNvPr>
          <p:cNvCxnSpPr>
            <a:stCxn id="10" idx="1"/>
            <a:endCxn id="11" idx="0"/>
          </p:cNvCxnSpPr>
          <p:nvPr/>
        </p:nvCxnSpPr>
        <p:spPr>
          <a:xfrm rot="16200000" flipH="1">
            <a:off x="3453883" y="3795487"/>
            <a:ext cx="330516" cy="9390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F9B6DA9-6B10-DD85-78F2-929C5243C443}"/>
              </a:ext>
            </a:extLst>
          </p:cNvPr>
          <p:cNvCxnSpPr>
            <a:stCxn id="12" idx="2"/>
            <a:endCxn id="13" idx="2"/>
          </p:cNvCxnSpPr>
          <p:nvPr/>
        </p:nvCxnSpPr>
        <p:spPr>
          <a:xfrm rot="16200000" flipH="1">
            <a:off x="2242458" y="4740719"/>
            <a:ext cx="306050" cy="325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9754911B-B62A-E8B7-E8A6-C2F6E35AF46D}"/>
              </a:ext>
            </a:extLst>
          </p:cNvPr>
          <p:cNvCxnSpPr>
            <a:stCxn id="11" idx="2"/>
            <a:endCxn id="13" idx="0"/>
          </p:cNvCxnSpPr>
          <p:nvPr/>
        </p:nvCxnSpPr>
        <p:spPr>
          <a:xfrm rot="5400000">
            <a:off x="3761720" y="4729689"/>
            <a:ext cx="306050" cy="3478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6479AA8-BE07-4FBB-D0EC-EF5D71D2DEA0}"/>
              </a:ext>
            </a:extLst>
          </p:cNvPr>
          <p:cNvCxnSpPr>
            <a:stCxn id="13" idx="1"/>
            <a:endCxn id="16" idx="1"/>
          </p:cNvCxnSpPr>
          <p:nvPr/>
        </p:nvCxnSpPr>
        <p:spPr>
          <a:xfrm rot="16200000" flipH="1">
            <a:off x="3639298" y="4716434"/>
            <a:ext cx="308146" cy="12875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6E3F804-F12E-B237-1C12-12A28124413F}"/>
              </a:ext>
            </a:extLst>
          </p:cNvPr>
          <p:cNvCxnSpPr>
            <a:cxnSpLocks/>
            <a:stCxn id="16" idx="3"/>
            <a:endCxn id="18" idx="2"/>
          </p:cNvCxnSpPr>
          <p:nvPr/>
        </p:nvCxnSpPr>
        <p:spPr>
          <a:xfrm flipV="1">
            <a:off x="5619557" y="4533330"/>
            <a:ext cx="265531" cy="980949"/>
          </a:xfrm>
          <a:prstGeom prst="bentConnector2">
            <a:avLst/>
          </a:prstGeom>
          <a:ln w="15875" cmpd="tri">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1315720-E4F5-0E9A-8DD8-8C96F21D7E45}"/>
              </a:ext>
            </a:extLst>
          </p:cNvPr>
          <p:cNvSpPr txBox="1"/>
          <p:nvPr/>
        </p:nvSpPr>
        <p:spPr>
          <a:xfrm>
            <a:off x="7525265" y="3150630"/>
            <a:ext cx="3475156" cy="2375009"/>
          </a:xfrm>
          <a:prstGeom prst="rect">
            <a:avLst/>
          </a:prstGeom>
          <a:noFill/>
        </p:spPr>
        <p:txBody>
          <a:bodyPr wrap="square" rtlCol="0">
            <a:spAutoFit/>
          </a:bodyPr>
          <a:lstStyle/>
          <a:p>
            <a:pPr algn="l">
              <a:spcBef>
                <a:spcPts val="1000"/>
              </a:spcBef>
            </a:pPr>
            <a:r>
              <a:rPr lang="en-US" sz="1400">
                <a:latin typeface="Avenir Next LT Pro" panose="020B0504020202020204" pitchFamily="34" charset="77"/>
              </a:rPr>
              <a:t>There is no “magic” number of cycles needed to refine initial Problem Statements; however, it is unlikely that the initial Problem Statement will remain unrevised once data is fully reviewed.</a:t>
            </a:r>
          </a:p>
          <a:p>
            <a:pPr algn="l">
              <a:spcBef>
                <a:spcPts val="1000"/>
              </a:spcBef>
            </a:pPr>
            <a:r>
              <a:rPr lang="en-US" sz="1400">
                <a:latin typeface="Avenir Next LT Pro" panose="020B0504020202020204" pitchFamily="34" charset="77"/>
              </a:rPr>
              <a:t>Teams should challenge the Working Problem Statement along will all assumptions and Hypotheses throughout the improvement effort and solution prototyping.</a:t>
            </a:r>
          </a:p>
        </p:txBody>
      </p:sp>
      <p:cxnSp>
        <p:nvCxnSpPr>
          <p:cNvPr id="15" name="Connector: Elbow 14">
            <a:extLst>
              <a:ext uri="{FF2B5EF4-FFF2-40B4-BE49-F238E27FC236}">
                <a16:creationId xmlns:a16="http://schemas.microsoft.com/office/drawing/2014/main" id="{8BDB7BC8-3AB9-C7B6-4D63-6AC3AFE8C7B7}"/>
              </a:ext>
            </a:extLst>
          </p:cNvPr>
          <p:cNvCxnSpPr>
            <a:cxnSpLocks/>
            <a:stCxn id="13" idx="1"/>
            <a:endCxn id="12" idx="1"/>
          </p:cNvCxnSpPr>
          <p:nvPr/>
        </p:nvCxnSpPr>
        <p:spPr>
          <a:xfrm rot="5400000" flipH="1">
            <a:off x="2087639" y="4144174"/>
            <a:ext cx="615687" cy="1508232"/>
          </a:xfrm>
          <a:prstGeom prst="bentConnector4">
            <a:avLst>
              <a:gd name="adj1" fmla="val -37129"/>
              <a:gd name="adj2" fmla="val 115157"/>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1E67A23-B4E9-029A-C082-C6A4863E55AC}"/>
              </a:ext>
            </a:extLst>
          </p:cNvPr>
          <p:cNvSpPr txBox="1"/>
          <p:nvPr/>
        </p:nvSpPr>
        <p:spPr>
          <a:xfrm>
            <a:off x="2122955" y="5533536"/>
            <a:ext cx="746743" cy="369332"/>
          </a:xfrm>
          <a:prstGeom prst="rect">
            <a:avLst/>
          </a:prstGeom>
          <a:noFill/>
        </p:spPr>
        <p:txBody>
          <a:bodyPr wrap="square" rtlCol="0">
            <a:spAutoFit/>
          </a:bodyPr>
          <a:lstStyle/>
          <a:p>
            <a:pPr algn="ctr">
              <a:spcBef>
                <a:spcPts val="1000"/>
              </a:spcBef>
            </a:pPr>
            <a:r>
              <a:rPr lang="en-US" sz="900" i="1">
                <a:latin typeface="Avenir Next LT Pro" panose="020B0504020202020204" pitchFamily="34" charset="77"/>
              </a:rPr>
              <a:t>Additional Questions</a:t>
            </a:r>
          </a:p>
        </p:txBody>
      </p:sp>
      <p:sp>
        <p:nvSpPr>
          <p:cNvPr id="29" name="TextBox 28">
            <a:extLst>
              <a:ext uri="{FF2B5EF4-FFF2-40B4-BE49-F238E27FC236}">
                <a16:creationId xmlns:a16="http://schemas.microsoft.com/office/drawing/2014/main" id="{E2AABCF9-0596-27E2-9A4C-A0DD1DF99C65}"/>
              </a:ext>
            </a:extLst>
          </p:cNvPr>
          <p:cNvSpPr txBox="1"/>
          <p:nvPr/>
        </p:nvSpPr>
        <p:spPr>
          <a:xfrm>
            <a:off x="3282195" y="5522859"/>
            <a:ext cx="927079" cy="369332"/>
          </a:xfrm>
          <a:prstGeom prst="rect">
            <a:avLst/>
          </a:prstGeom>
          <a:noFill/>
        </p:spPr>
        <p:txBody>
          <a:bodyPr wrap="square" rtlCol="0">
            <a:spAutoFit/>
          </a:bodyPr>
          <a:lstStyle/>
          <a:p>
            <a:pPr algn="ctr">
              <a:spcBef>
                <a:spcPts val="1000"/>
              </a:spcBef>
            </a:pPr>
            <a:r>
              <a:rPr lang="en-US" sz="900" i="1">
                <a:latin typeface="Avenir Next LT Pro" panose="020B0504020202020204" pitchFamily="34" charset="77"/>
              </a:rPr>
              <a:t>Opportunities Identified</a:t>
            </a:r>
          </a:p>
        </p:txBody>
      </p:sp>
      <p:sp>
        <p:nvSpPr>
          <p:cNvPr id="14" name="Rectangle 13">
            <a:extLst>
              <a:ext uri="{FF2B5EF4-FFF2-40B4-BE49-F238E27FC236}">
                <a16:creationId xmlns:a16="http://schemas.microsoft.com/office/drawing/2014/main" id="{A2F548E2-BACE-AB05-0FE3-1EA2A8F1811C}"/>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17" name="Rectangle 16">
            <a:extLst>
              <a:ext uri="{FF2B5EF4-FFF2-40B4-BE49-F238E27FC236}">
                <a16:creationId xmlns:a16="http://schemas.microsoft.com/office/drawing/2014/main" id="{3484FF00-1AA6-D33E-1842-C8781C7A86F8}"/>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9" name="Rectangle 18">
            <a:extLst>
              <a:ext uri="{FF2B5EF4-FFF2-40B4-BE49-F238E27FC236}">
                <a16:creationId xmlns:a16="http://schemas.microsoft.com/office/drawing/2014/main" id="{7133F17A-3DD0-0224-B922-67926A1209BE}"/>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6" name="Rectangle 5">
            <a:extLst>
              <a:ext uri="{FF2B5EF4-FFF2-40B4-BE49-F238E27FC236}">
                <a16:creationId xmlns:a16="http://schemas.microsoft.com/office/drawing/2014/main" id="{21DD062D-66BF-B375-7274-6D64E485111F}"/>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1. Problem Statement</a:t>
            </a:r>
          </a:p>
        </p:txBody>
      </p:sp>
      <p:grpSp>
        <p:nvGrpSpPr>
          <p:cNvPr id="21" name="Group 20">
            <a:extLst>
              <a:ext uri="{FF2B5EF4-FFF2-40B4-BE49-F238E27FC236}">
                <a16:creationId xmlns:a16="http://schemas.microsoft.com/office/drawing/2014/main" id="{81F5DCA0-AD7E-F5BD-75C6-864B3B83A04C}"/>
              </a:ext>
            </a:extLst>
          </p:cNvPr>
          <p:cNvGrpSpPr/>
          <p:nvPr/>
        </p:nvGrpSpPr>
        <p:grpSpPr>
          <a:xfrm>
            <a:off x="11465415" y="182012"/>
            <a:ext cx="560540" cy="599978"/>
            <a:chOff x="3962400" y="1404361"/>
            <a:chExt cx="4267200" cy="4567438"/>
          </a:xfrm>
          <a:solidFill>
            <a:schemeClr val="bg1">
              <a:lumMod val="85000"/>
            </a:schemeClr>
          </a:solidFill>
        </p:grpSpPr>
        <p:grpSp>
          <p:nvGrpSpPr>
            <p:cNvPr id="23" name="Groupe 160">
              <a:extLst>
                <a:ext uri="{FF2B5EF4-FFF2-40B4-BE49-F238E27FC236}">
                  <a16:creationId xmlns:a16="http://schemas.microsoft.com/office/drawing/2014/main" id="{305D7944-3BDA-E688-4236-908F448C8E3F}"/>
                </a:ext>
              </a:extLst>
            </p:cNvPr>
            <p:cNvGrpSpPr/>
            <p:nvPr/>
          </p:nvGrpSpPr>
          <p:grpSpPr>
            <a:xfrm>
              <a:off x="3962400" y="1404361"/>
              <a:ext cx="4267200" cy="4567438"/>
              <a:chOff x="4253501" y="1474601"/>
              <a:chExt cx="4007280" cy="4289230"/>
            </a:xfrm>
            <a:grpFill/>
          </p:grpSpPr>
          <p:sp>
            <p:nvSpPr>
              <p:cNvPr id="41" name="Forme libre : forme 156">
                <a:extLst>
                  <a:ext uri="{FF2B5EF4-FFF2-40B4-BE49-F238E27FC236}">
                    <a16:creationId xmlns:a16="http://schemas.microsoft.com/office/drawing/2014/main" id="{74344496-91F6-725F-3C8B-720BBF5D2937}"/>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42" name="Groupe 159">
                <a:extLst>
                  <a:ext uri="{FF2B5EF4-FFF2-40B4-BE49-F238E27FC236}">
                    <a16:creationId xmlns:a16="http://schemas.microsoft.com/office/drawing/2014/main" id="{DF7818CE-121D-BA22-22CA-773A1B1E7E9A}"/>
                  </a:ext>
                </a:extLst>
              </p:cNvPr>
              <p:cNvGrpSpPr/>
              <p:nvPr/>
            </p:nvGrpSpPr>
            <p:grpSpPr>
              <a:xfrm>
                <a:off x="4253501" y="1474601"/>
                <a:ext cx="4007280" cy="3742303"/>
                <a:chOff x="4253501" y="1474601"/>
                <a:chExt cx="4007280" cy="3742303"/>
              </a:xfrm>
              <a:grpFill/>
            </p:grpSpPr>
            <p:sp>
              <p:nvSpPr>
                <p:cNvPr id="43" name="Forme libre : forme 149">
                  <a:extLst>
                    <a:ext uri="{FF2B5EF4-FFF2-40B4-BE49-F238E27FC236}">
                      <a16:creationId xmlns:a16="http://schemas.microsoft.com/office/drawing/2014/main" id="{2A39A4F4-7B73-BA18-9C60-0C6E5BABBE18}"/>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4" name="Forme libre : forme 148">
                  <a:extLst>
                    <a:ext uri="{FF2B5EF4-FFF2-40B4-BE49-F238E27FC236}">
                      <a16:creationId xmlns:a16="http://schemas.microsoft.com/office/drawing/2014/main" id="{7819EBC8-478C-0785-E309-0C67357CE36E}"/>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5" name="Forme libre : forme 147">
                  <a:extLst>
                    <a:ext uri="{FF2B5EF4-FFF2-40B4-BE49-F238E27FC236}">
                      <a16:creationId xmlns:a16="http://schemas.microsoft.com/office/drawing/2014/main" id="{1E88B6D2-84E7-7CA2-C139-60B465F6D0C0}"/>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6" name="Forme libre : forme 146">
                  <a:extLst>
                    <a:ext uri="{FF2B5EF4-FFF2-40B4-BE49-F238E27FC236}">
                      <a16:creationId xmlns:a16="http://schemas.microsoft.com/office/drawing/2014/main" id="{DEE271B4-C513-1AB8-B693-B2B66F1DDE7E}"/>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7" name="Forme libre : forme 144">
                  <a:extLst>
                    <a:ext uri="{FF2B5EF4-FFF2-40B4-BE49-F238E27FC236}">
                      <a16:creationId xmlns:a16="http://schemas.microsoft.com/office/drawing/2014/main" id="{FE096D09-A0D6-413E-19D3-233ECBC42994}"/>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8" name="Forme libre : forme 142">
                  <a:extLst>
                    <a:ext uri="{FF2B5EF4-FFF2-40B4-BE49-F238E27FC236}">
                      <a16:creationId xmlns:a16="http://schemas.microsoft.com/office/drawing/2014/main" id="{0031AE54-8570-CE12-D8B9-A0BD9A192D80}"/>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9" name="Forme libre : forme 141">
                  <a:extLst>
                    <a:ext uri="{FF2B5EF4-FFF2-40B4-BE49-F238E27FC236}">
                      <a16:creationId xmlns:a16="http://schemas.microsoft.com/office/drawing/2014/main" id="{937604C6-A46A-B517-5B59-D93F56CB6E6D}"/>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0" name="Forme libre : forme 140">
                  <a:extLst>
                    <a:ext uri="{FF2B5EF4-FFF2-40B4-BE49-F238E27FC236}">
                      <a16:creationId xmlns:a16="http://schemas.microsoft.com/office/drawing/2014/main" id="{F12ACE83-0201-D419-E520-E209B8250729}"/>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1" name="Forme libre : forme 139">
                  <a:extLst>
                    <a:ext uri="{FF2B5EF4-FFF2-40B4-BE49-F238E27FC236}">
                      <a16:creationId xmlns:a16="http://schemas.microsoft.com/office/drawing/2014/main" id="{F4CF8107-CD47-3AB8-02A2-9CFEF895F373}"/>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2" name="Forme libre : forme 133">
                  <a:extLst>
                    <a:ext uri="{FF2B5EF4-FFF2-40B4-BE49-F238E27FC236}">
                      <a16:creationId xmlns:a16="http://schemas.microsoft.com/office/drawing/2014/main" id="{2E9119CA-484F-02DC-7776-6ABCA533D93D}"/>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3" name="Forme libre : forme 158">
                  <a:extLst>
                    <a:ext uri="{FF2B5EF4-FFF2-40B4-BE49-F238E27FC236}">
                      <a16:creationId xmlns:a16="http://schemas.microsoft.com/office/drawing/2014/main" id="{776C25E4-DD87-E593-4662-C5DFBE181D09}"/>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4" name="Forme libre : forme 126">
                  <a:extLst>
                    <a:ext uri="{FF2B5EF4-FFF2-40B4-BE49-F238E27FC236}">
                      <a16:creationId xmlns:a16="http://schemas.microsoft.com/office/drawing/2014/main" id="{3CE0F39C-39F1-4E95-5104-B4C2C9D3BC6A}"/>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5" name="Forme libre : forme 154">
                  <a:extLst>
                    <a:ext uri="{FF2B5EF4-FFF2-40B4-BE49-F238E27FC236}">
                      <a16:creationId xmlns:a16="http://schemas.microsoft.com/office/drawing/2014/main" id="{B78195A0-9833-4509-411A-83411CDB2887}"/>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6" name="Forme libre : forme 157">
                  <a:extLst>
                    <a:ext uri="{FF2B5EF4-FFF2-40B4-BE49-F238E27FC236}">
                      <a16:creationId xmlns:a16="http://schemas.microsoft.com/office/drawing/2014/main" id="{8CE3CD82-C793-5120-5438-5E562A196BF2}"/>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7" name="Forme libre : forme 116">
                  <a:extLst>
                    <a:ext uri="{FF2B5EF4-FFF2-40B4-BE49-F238E27FC236}">
                      <a16:creationId xmlns:a16="http://schemas.microsoft.com/office/drawing/2014/main" id="{5203B60A-7993-485F-8352-7E9A80A6DED5}"/>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55">
                  <a:extLst>
                    <a:ext uri="{FF2B5EF4-FFF2-40B4-BE49-F238E27FC236}">
                      <a16:creationId xmlns:a16="http://schemas.microsoft.com/office/drawing/2014/main" id="{B4E7860E-F395-3048-1A00-A5459930C7FC}"/>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12">
                  <a:extLst>
                    <a:ext uri="{FF2B5EF4-FFF2-40B4-BE49-F238E27FC236}">
                      <a16:creationId xmlns:a16="http://schemas.microsoft.com/office/drawing/2014/main" id="{A09DE4BC-0552-C6C3-A4BE-39C29901A1F5}"/>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25" name="Rectangle 24">
              <a:extLst>
                <a:ext uri="{FF2B5EF4-FFF2-40B4-BE49-F238E27FC236}">
                  <a16:creationId xmlns:a16="http://schemas.microsoft.com/office/drawing/2014/main" id="{870139D8-8EBE-AB4E-672F-A64E3444E104}"/>
                </a:ext>
              </a:extLst>
            </p:cNvPr>
            <p:cNvSpPr/>
            <p:nvPr/>
          </p:nvSpPr>
          <p:spPr>
            <a:xfrm flipH="1">
              <a:off x="5495848" y="1695896"/>
              <a:ext cx="423500" cy="820053"/>
            </a:xfrm>
            <a:prstGeom prst="rect">
              <a:avLst/>
            </a:prstGeom>
            <a:solidFill>
              <a:schemeClr val="accent1"/>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1" name="Rectangle 30">
              <a:extLst>
                <a:ext uri="{FF2B5EF4-FFF2-40B4-BE49-F238E27FC236}">
                  <a16:creationId xmlns:a16="http://schemas.microsoft.com/office/drawing/2014/main" id="{2712D090-83A4-9CBF-374F-BC8B6D474089}"/>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3" name="Rectangle 32">
              <a:extLst>
                <a:ext uri="{FF2B5EF4-FFF2-40B4-BE49-F238E27FC236}">
                  <a16:creationId xmlns:a16="http://schemas.microsoft.com/office/drawing/2014/main" id="{8225A2EE-199C-DF61-DC0B-9DB8AA6BA44F}"/>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5" name="Rectangle 34">
              <a:extLst>
                <a:ext uri="{FF2B5EF4-FFF2-40B4-BE49-F238E27FC236}">
                  <a16:creationId xmlns:a16="http://schemas.microsoft.com/office/drawing/2014/main" id="{1C29167F-0819-EDE6-644A-0E982F949DF2}"/>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7" name="Rectangle 36">
              <a:extLst>
                <a:ext uri="{FF2B5EF4-FFF2-40B4-BE49-F238E27FC236}">
                  <a16:creationId xmlns:a16="http://schemas.microsoft.com/office/drawing/2014/main" id="{C90BE1B1-A017-08D3-F745-B3A6C0DEB4F4}"/>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9" name="Rectangle 38">
              <a:extLst>
                <a:ext uri="{FF2B5EF4-FFF2-40B4-BE49-F238E27FC236}">
                  <a16:creationId xmlns:a16="http://schemas.microsoft.com/office/drawing/2014/main" id="{30769172-287A-33A6-0C96-1F349BA86C6F}"/>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60" name="Rectangle: Rounded Corners 59">
            <a:extLst>
              <a:ext uri="{FF2B5EF4-FFF2-40B4-BE49-F238E27FC236}">
                <a16:creationId xmlns:a16="http://schemas.microsoft.com/office/drawing/2014/main" id="{46137C00-3DF9-067E-C5EE-5214181E3CA2}"/>
              </a:ext>
            </a:extLst>
          </p:cNvPr>
          <p:cNvSpPr/>
          <p:nvPr/>
        </p:nvSpPr>
        <p:spPr>
          <a:xfrm>
            <a:off x="706095" y="3316783"/>
            <a:ext cx="640080" cy="320315"/>
          </a:xfrm>
          <a:prstGeom prst="roundRect">
            <a:avLst/>
          </a:prstGeom>
          <a:no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a:solidFill>
                  <a:srgbClr val="003399"/>
                </a:solidFill>
                <a:latin typeface="Avenir Next" panose="020B0503020202020204" pitchFamily="34" charset="0"/>
              </a:rPr>
              <a:t>Start</a:t>
            </a:r>
          </a:p>
        </p:txBody>
      </p:sp>
      <p:cxnSp>
        <p:nvCxnSpPr>
          <p:cNvPr id="62" name="Straight Arrow Connector 61">
            <a:extLst>
              <a:ext uri="{FF2B5EF4-FFF2-40B4-BE49-F238E27FC236}">
                <a16:creationId xmlns:a16="http://schemas.microsoft.com/office/drawing/2014/main" id="{B0C88D33-95D8-320C-BE88-4B140DECA024}"/>
              </a:ext>
            </a:extLst>
          </p:cNvPr>
          <p:cNvCxnSpPr>
            <a:stCxn id="60" idx="3"/>
            <a:endCxn id="8" idx="1"/>
          </p:cNvCxnSpPr>
          <p:nvPr/>
        </p:nvCxnSpPr>
        <p:spPr>
          <a:xfrm>
            <a:off x="1346175" y="3476941"/>
            <a:ext cx="2951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210268"/>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A4B58-08C3-F635-1E8D-FAB0302A849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378A4-0B6E-EF56-5706-F09017CCD3B3}"/>
              </a:ext>
            </a:extLst>
          </p:cNvPr>
          <p:cNvSpPr>
            <a:spLocks noGrp="1"/>
          </p:cNvSpPr>
          <p:nvPr>
            <p:ph sz="quarter" idx="11"/>
          </p:nvPr>
        </p:nvSpPr>
        <p:spPr>
          <a:xfrm>
            <a:off x="515234" y="838200"/>
            <a:ext cx="10067421" cy="1022131"/>
          </a:xfrm>
        </p:spPr>
        <p:txBody>
          <a:bodyPr/>
          <a:lstStyle/>
          <a:p>
            <a:r>
              <a:rPr lang="en-US" b="1"/>
              <a:t>Issues Tree</a:t>
            </a:r>
          </a:p>
          <a:p>
            <a:pPr marL="514350" lvl="1" indent="-171450"/>
            <a:r>
              <a:rPr lang="en-US"/>
              <a:t>An Issues Tree is a structured approach of breakdown an issue into its logical parts.</a:t>
            </a:r>
          </a:p>
          <a:p>
            <a:pPr marL="514350" lvl="1" indent="-171450"/>
            <a:r>
              <a:rPr lang="en-US"/>
              <a:t>Typically depicted horizontally, the trunk of the tree is the Problem Description for the Problem Statement</a:t>
            </a:r>
          </a:p>
          <a:p>
            <a:pPr marL="514350" lvl="1" indent="-171450"/>
            <a:r>
              <a:rPr lang="en-US"/>
              <a:t>Figuratively speaking, branches, sub–branches emerge from the trunk and continue breaking down into twigs and leaves</a:t>
            </a:r>
          </a:p>
        </p:txBody>
      </p:sp>
      <p:sp>
        <p:nvSpPr>
          <p:cNvPr id="3" name="Title 2">
            <a:extLst>
              <a:ext uri="{FF2B5EF4-FFF2-40B4-BE49-F238E27FC236}">
                <a16:creationId xmlns:a16="http://schemas.microsoft.com/office/drawing/2014/main" id="{1EECFFFB-0F66-4552-58E2-93816F4B69D9}"/>
              </a:ext>
            </a:extLst>
          </p:cNvPr>
          <p:cNvSpPr>
            <a:spLocks noGrp="1"/>
          </p:cNvSpPr>
          <p:nvPr>
            <p:ph type="title"/>
          </p:nvPr>
        </p:nvSpPr>
        <p:spPr/>
        <p:txBody>
          <a:bodyPr/>
          <a:lstStyle/>
          <a:p>
            <a:r>
              <a:rPr lang="en-US"/>
              <a:t>Phase 1: Diagnosis | Issues Tree </a:t>
            </a:r>
            <a:r>
              <a:rPr lang="en-US" b="0" i="1"/>
              <a:t>– disaggregation of the issues</a:t>
            </a:r>
          </a:p>
        </p:txBody>
      </p:sp>
      <p:sp>
        <p:nvSpPr>
          <p:cNvPr id="4" name="Footer Placeholder 3">
            <a:extLst>
              <a:ext uri="{FF2B5EF4-FFF2-40B4-BE49-F238E27FC236}">
                <a16:creationId xmlns:a16="http://schemas.microsoft.com/office/drawing/2014/main" id="{194358F2-A596-19D3-1A4B-3FD319E201BB}"/>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grpSp>
        <p:nvGrpSpPr>
          <p:cNvPr id="63" name="Group 62">
            <a:extLst>
              <a:ext uri="{FF2B5EF4-FFF2-40B4-BE49-F238E27FC236}">
                <a16:creationId xmlns:a16="http://schemas.microsoft.com/office/drawing/2014/main" id="{3F9B29E8-F1D9-A402-728E-0F3F517B2437}"/>
              </a:ext>
            </a:extLst>
          </p:cNvPr>
          <p:cNvGrpSpPr/>
          <p:nvPr/>
        </p:nvGrpSpPr>
        <p:grpSpPr>
          <a:xfrm>
            <a:off x="1319048" y="2638430"/>
            <a:ext cx="3289738" cy="1751286"/>
            <a:chOff x="1198179" y="2257097"/>
            <a:chExt cx="3289738" cy="1751286"/>
          </a:xfrm>
        </p:grpSpPr>
        <p:cxnSp>
          <p:nvCxnSpPr>
            <p:cNvPr id="6" name="Straight Connector 5">
              <a:extLst>
                <a:ext uri="{FF2B5EF4-FFF2-40B4-BE49-F238E27FC236}">
                  <a16:creationId xmlns:a16="http://schemas.microsoft.com/office/drawing/2014/main" id="{3ED3D3DE-F1F5-1876-8603-2505F5E02F26}"/>
                </a:ext>
              </a:extLst>
            </p:cNvPr>
            <p:cNvCxnSpPr/>
            <p:nvPr/>
          </p:nvCxnSpPr>
          <p:spPr>
            <a:xfrm>
              <a:off x="1198179" y="3287111"/>
              <a:ext cx="74623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D56DF3-9DEC-397C-5F28-97BB5A6BE5A5}"/>
                </a:ext>
              </a:extLst>
            </p:cNvPr>
            <p:cNvCxnSpPr>
              <a:cxnSpLocks/>
            </p:cNvCxnSpPr>
            <p:nvPr/>
          </p:nvCxnSpPr>
          <p:spPr>
            <a:xfrm flipV="1">
              <a:off x="1886607" y="2610507"/>
              <a:ext cx="1219200" cy="6766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D5A425E-95B4-03AE-381C-5353B73376C4}"/>
                </a:ext>
              </a:extLst>
            </p:cNvPr>
            <p:cNvCxnSpPr>
              <a:cxnSpLocks/>
            </p:cNvCxnSpPr>
            <p:nvPr/>
          </p:nvCxnSpPr>
          <p:spPr>
            <a:xfrm>
              <a:off x="1886607" y="3287111"/>
              <a:ext cx="746235" cy="446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DB6B26-8F67-E238-01B3-558EA25488E0}"/>
                </a:ext>
              </a:extLst>
            </p:cNvPr>
            <p:cNvCxnSpPr>
              <a:cxnSpLocks/>
            </p:cNvCxnSpPr>
            <p:nvPr/>
          </p:nvCxnSpPr>
          <p:spPr>
            <a:xfrm>
              <a:off x="1886607" y="3287111"/>
              <a:ext cx="457200" cy="4598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FF59EA1-1890-9C8B-95BD-79929D07AC38}"/>
                </a:ext>
              </a:extLst>
            </p:cNvPr>
            <p:cNvCxnSpPr>
              <a:cxnSpLocks/>
            </p:cNvCxnSpPr>
            <p:nvPr/>
          </p:nvCxnSpPr>
          <p:spPr>
            <a:xfrm flipV="1">
              <a:off x="3079531" y="2257097"/>
              <a:ext cx="199697" cy="3836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C6ED67-7C34-97FB-23E4-AD27967704F5}"/>
                </a:ext>
              </a:extLst>
            </p:cNvPr>
            <p:cNvCxnSpPr>
              <a:cxnSpLocks/>
            </p:cNvCxnSpPr>
            <p:nvPr/>
          </p:nvCxnSpPr>
          <p:spPr>
            <a:xfrm>
              <a:off x="3105807" y="2640724"/>
              <a:ext cx="71995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201AA59-B605-C825-1751-CC221464EC46}"/>
                </a:ext>
              </a:extLst>
            </p:cNvPr>
            <p:cNvCxnSpPr>
              <a:cxnSpLocks/>
            </p:cNvCxnSpPr>
            <p:nvPr/>
          </p:nvCxnSpPr>
          <p:spPr>
            <a:xfrm flipV="1">
              <a:off x="2632842" y="3142593"/>
              <a:ext cx="698937" cy="1891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AB57D7-C19A-41C7-FEF2-D40BA0395E45}"/>
                </a:ext>
              </a:extLst>
            </p:cNvPr>
            <p:cNvCxnSpPr>
              <a:cxnSpLocks/>
            </p:cNvCxnSpPr>
            <p:nvPr/>
          </p:nvCxnSpPr>
          <p:spPr>
            <a:xfrm>
              <a:off x="2585545" y="3331779"/>
              <a:ext cx="817179" cy="1852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04608EF-77BC-963C-7087-08295C9D978F}"/>
                </a:ext>
              </a:extLst>
            </p:cNvPr>
            <p:cNvCxnSpPr>
              <a:cxnSpLocks/>
            </p:cNvCxnSpPr>
            <p:nvPr/>
          </p:nvCxnSpPr>
          <p:spPr>
            <a:xfrm flipV="1">
              <a:off x="3825766" y="2448910"/>
              <a:ext cx="304799" cy="1918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B115DE-ECDE-E80B-3A6C-DA4B7819DAB1}"/>
                </a:ext>
              </a:extLst>
            </p:cNvPr>
            <p:cNvCxnSpPr>
              <a:cxnSpLocks/>
            </p:cNvCxnSpPr>
            <p:nvPr/>
          </p:nvCxnSpPr>
          <p:spPr>
            <a:xfrm>
              <a:off x="3825766" y="2640724"/>
              <a:ext cx="499241" cy="1865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6C4FE9E-A31C-B605-AFA6-EFEA2DF1C7B9}"/>
                </a:ext>
              </a:extLst>
            </p:cNvPr>
            <p:cNvCxnSpPr>
              <a:cxnSpLocks/>
            </p:cNvCxnSpPr>
            <p:nvPr/>
          </p:nvCxnSpPr>
          <p:spPr>
            <a:xfrm flipV="1">
              <a:off x="3394841" y="3318642"/>
              <a:ext cx="304799" cy="1918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6992071-6EEC-6157-A25E-2F224C02182D}"/>
                </a:ext>
              </a:extLst>
            </p:cNvPr>
            <p:cNvCxnSpPr>
              <a:cxnSpLocks/>
            </p:cNvCxnSpPr>
            <p:nvPr/>
          </p:nvCxnSpPr>
          <p:spPr>
            <a:xfrm>
              <a:off x="3394841" y="3510456"/>
              <a:ext cx="499241" cy="1865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EE2EEB-BB11-79D7-70F5-A4CE252A01FC}"/>
                </a:ext>
              </a:extLst>
            </p:cNvPr>
            <p:cNvCxnSpPr>
              <a:cxnSpLocks/>
            </p:cNvCxnSpPr>
            <p:nvPr/>
          </p:nvCxnSpPr>
          <p:spPr>
            <a:xfrm flipV="1">
              <a:off x="3313386" y="2890345"/>
              <a:ext cx="152400" cy="2548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911481C-D99D-E721-DA5A-CF3AC90885EB}"/>
                </a:ext>
              </a:extLst>
            </p:cNvPr>
            <p:cNvCxnSpPr>
              <a:cxnSpLocks/>
            </p:cNvCxnSpPr>
            <p:nvPr/>
          </p:nvCxnSpPr>
          <p:spPr>
            <a:xfrm>
              <a:off x="2343807" y="3746938"/>
              <a:ext cx="698939" cy="420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3A56D09-0748-11DF-6B5B-712A76271675}"/>
                </a:ext>
              </a:extLst>
            </p:cNvPr>
            <p:cNvCxnSpPr>
              <a:cxnSpLocks/>
            </p:cNvCxnSpPr>
            <p:nvPr/>
          </p:nvCxnSpPr>
          <p:spPr>
            <a:xfrm>
              <a:off x="2343807" y="3760075"/>
              <a:ext cx="462455" cy="2483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AF872DC-9381-68BC-FDB8-B0ABDCEEB52A}"/>
                </a:ext>
              </a:extLst>
            </p:cNvPr>
            <p:cNvCxnSpPr>
              <a:cxnSpLocks/>
            </p:cNvCxnSpPr>
            <p:nvPr/>
          </p:nvCxnSpPr>
          <p:spPr>
            <a:xfrm flipV="1">
              <a:off x="3880944" y="3445750"/>
              <a:ext cx="499241" cy="251264"/>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B400CF4-0E1D-9B53-23BA-C74E828F83E7}"/>
                </a:ext>
              </a:extLst>
            </p:cNvPr>
            <p:cNvCxnSpPr>
              <a:cxnSpLocks/>
            </p:cNvCxnSpPr>
            <p:nvPr/>
          </p:nvCxnSpPr>
          <p:spPr>
            <a:xfrm>
              <a:off x="3887513" y="3697014"/>
              <a:ext cx="600404" cy="49924"/>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8EEB7E8-02B9-9E74-7D4D-53D3E187191D}"/>
                </a:ext>
              </a:extLst>
            </p:cNvPr>
            <p:cNvCxnSpPr>
              <a:cxnSpLocks/>
            </p:cNvCxnSpPr>
            <p:nvPr/>
          </p:nvCxnSpPr>
          <p:spPr>
            <a:xfrm>
              <a:off x="3880944" y="3697013"/>
              <a:ext cx="499241" cy="311370"/>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A83A9F91-E9F1-58E8-54D1-15AC18776D50}"/>
              </a:ext>
            </a:extLst>
          </p:cNvPr>
          <p:cNvSpPr txBox="1"/>
          <p:nvPr/>
        </p:nvSpPr>
        <p:spPr>
          <a:xfrm>
            <a:off x="5686097" y="2388124"/>
            <a:ext cx="4708634" cy="2251899"/>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l">
              <a:spcBef>
                <a:spcPts val="1000"/>
              </a:spcBef>
            </a:pPr>
            <a:r>
              <a:rPr lang="en-US" sz="1400">
                <a:latin typeface="Avenir Next LT Pro" panose="020B0504020202020204" pitchFamily="34" charset="77"/>
              </a:rPr>
              <a:t>Each level of an Issue Tree breaks down a higher–level component into its sub–component parts. </a:t>
            </a:r>
          </a:p>
          <a:p>
            <a:pPr lvl="1">
              <a:spcBef>
                <a:spcPts val="1000"/>
              </a:spcBef>
            </a:pPr>
            <a:r>
              <a:rPr lang="en-US" sz="1200">
                <a:latin typeface="Avenir Next LT Pro" panose="020B0504020202020204" pitchFamily="34" charset="77"/>
              </a:rPr>
              <a:t>For example:</a:t>
            </a:r>
          </a:p>
          <a:p>
            <a:pPr marL="688975" lvl="1">
              <a:spcBef>
                <a:spcPts val="400"/>
              </a:spcBef>
            </a:pPr>
            <a:r>
              <a:rPr lang="en-US" sz="1200">
                <a:latin typeface="Avenir Next LT Pro" panose="020B0504020202020204" pitchFamily="34" charset="77"/>
              </a:rPr>
              <a:t>Inventory Volume is a function of:</a:t>
            </a:r>
          </a:p>
          <a:p>
            <a:pPr marL="971550" lvl="1" indent="-112713">
              <a:spcBef>
                <a:spcPts val="400"/>
              </a:spcBef>
              <a:buFont typeface="Arial" panose="020B0604020202020204" pitchFamily="34" charset="0"/>
              <a:buChar char="•"/>
            </a:pPr>
            <a:r>
              <a:rPr lang="en-US" sz="1200">
                <a:latin typeface="Avenir Next LT Pro" panose="020B0504020202020204" pitchFamily="34" charset="77"/>
              </a:rPr>
              <a:t>Inbound Replenishment </a:t>
            </a:r>
          </a:p>
          <a:p>
            <a:pPr marL="971550" lvl="1" indent="-112713">
              <a:spcBef>
                <a:spcPts val="400"/>
              </a:spcBef>
              <a:buFont typeface="Arial" panose="020B0604020202020204" pitchFamily="34" charset="0"/>
              <a:buChar char="•"/>
            </a:pPr>
            <a:r>
              <a:rPr lang="en-US" sz="1200">
                <a:latin typeface="Avenir Next LT Pro" panose="020B0504020202020204" pitchFamily="34" charset="77"/>
              </a:rPr>
              <a:t>Outbound Fulfillment</a:t>
            </a:r>
          </a:p>
          <a:p>
            <a:pPr marL="630238" lvl="1" indent="58738">
              <a:spcBef>
                <a:spcPts val="400"/>
              </a:spcBef>
            </a:pPr>
            <a:r>
              <a:rPr lang="en-US" sz="1200">
                <a:latin typeface="Avenir Next LT Pro" panose="020B0504020202020204" pitchFamily="34" charset="77"/>
              </a:rPr>
              <a:t>Inbound Replenishment is a function of:</a:t>
            </a:r>
          </a:p>
          <a:p>
            <a:pPr marL="971550" lvl="1" indent="-112713">
              <a:spcBef>
                <a:spcPts val="400"/>
              </a:spcBef>
              <a:buFont typeface="Arial" panose="020B0604020202020204" pitchFamily="34" charset="0"/>
              <a:buChar char="•"/>
            </a:pPr>
            <a:r>
              <a:rPr lang="en-US" sz="1200">
                <a:latin typeface="Avenir Next LT Pro" panose="020B0504020202020204" pitchFamily="34" charset="77"/>
              </a:rPr>
              <a:t>Order Timing</a:t>
            </a:r>
          </a:p>
          <a:p>
            <a:pPr marL="971550" lvl="1" indent="-112713">
              <a:spcBef>
                <a:spcPts val="400"/>
              </a:spcBef>
              <a:buFont typeface="Arial" panose="020B0604020202020204" pitchFamily="34" charset="0"/>
              <a:buChar char="•"/>
            </a:pPr>
            <a:r>
              <a:rPr lang="en-US" sz="1200">
                <a:latin typeface="Avenir Next LT Pro" panose="020B0504020202020204" pitchFamily="34" charset="77"/>
              </a:rPr>
              <a:t>Vendor Shipping</a:t>
            </a:r>
          </a:p>
        </p:txBody>
      </p:sp>
      <p:sp>
        <p:nvSpPr>
          <p:cNvPr id="65" name="TextBox 64">
            <a:extLst>
              <a:ext uri="{FF2B5EF4-FFF2-40B4-BE49-F238E27FC236}">
                <a16:creationId xmlns:a16="http://schemas.microsoft.com/office/drawing/2014/main" id="{53843F3D-453D-F864-4353-C49EA0E2D333}"/>
              </a:ext>
            </a:extLst>
          </p:cNvPr>
          <p:cNvSpPr txBox="1"/>
          <p:nvPr/>
        </p:nvSpPr>
        <p:spPr>
          <a:xfrm>
            <a:off x="609600" y="5270938"/>
            <a:ext cx="11088414" cy="984885"/>
          </a:xfrm>
          <a:prstGeom prst="rect">
            <a:avLst/>
          </a:prstGeom>
          <a:solidFill>
            <a:schemeClr val="bg1"/>
          </a:solidFill>
          <a:ln>
            <a:solidFill>
              <a:schemeClr val="bg1">
                <a:lumMod val="75000"/>
              </a:schemeClr>
            </a:solidFill>
          </a:ln>
        </p:spPr>
        <p:txBody>
          <a:bodyPr wrap="square" rtlCol="0">
            <a:spAutoFit/>
          </a:bodyPr>
          <a:lstStyle/>
          <a:p>
            <a:pPr algn="l">
              <a:spcBef>
                <a:spcPts val="1000"/>
              </a:spcBef>
            </a:pPr>
            <a:r>
              <a:rPr lang="en-US" sz="1200" b="1" i="1">
                <a:latin typeface="Avenir Next LT Pro" panose="020B0504020202020204" pitchFamily="34" charset="77"/>
              </a:rPr>
              <a:t> Notes:</a:t>
            </a:r>
          </a:p>
          <a:p>
            <a:pPr marL="285750" indent="-169863" algn="l">
              <a:spcBef>
                <a:spcPts val="600"/>
              </a:spcBef>
              <a:buFont typeface="Arial" panose="020B0604020202020204" pitchFamily="34" charset="0"/>
              <a:buChar char="•"/>
            </a:pPr>
            <a:r>
              <a:rPr lang="en-US" sz="1200">
                <a:latin typeface="Avenir Next LT Pro" panose="020B0504020202020204" pitchFamily="34" charset="77"/>
              </a:rPr>
              <a:t>Creating an Issues Tree should be a “</a:t>
            </a:r>
            <a:r>
              <a:rPr lang="en-US" sz="1200" b="1">
                <a:latin typeface="Avenir Next LT Pro" panose="020B0504020202020204" pitchFamily="34" charset="77"/>
              </a:rPr>
              <a:t>team exercise</a:t>
            </a:r>
            <a:r>
              <a:rPr lang="en-US" sz="1200">
                <a:latin typeface="Avenir Next LT Pro" panose="020B0504020202020204" pitchFamily="34" charset="77"/>
              </a:rPr>
              <a:t>” so that multiple perspectives are considered and can be captured</a:t>
            </a:r>
          </a:p>
          <a:p>
            <a:pPr marL="285750" indent="-169863" algn="l">
              <a:spcBef>
                <a:spcPts val="600"/>
              </a:spcBef>
              <a:buFont typeface="Arial" panose="020B0604020202020204" pitchFamily="34" charset="0"/>
              <a:buChar char="•"/>
            </a:pPr>
            <a:r>
              <a:rPr lang="en-US" sz="1200">
                <a:latin typeface="Avenir Next LT Pro" panose="020B0504020202020204" pitchFamily="34" charset="77"/>
              </a:rPr>
              <a:t>Constructing an Issues Tree should be an </a:t>
            </a:r>
            <a:r>
              <a:rPr lang="en-US" sz="1200" b="1">
                <a:latin typeface="Avenir Next LT Pro" panose="020B0504020202020204" pitchFamily="34" charset="77"/>
              </a:rPr>
              <a:t>exhaustive and exclusive </a:t>
            </a:r>
            <a:r>
              <a:rPr lang="en-US" sz="1200">
                <a:latin typeface="Avenir Next LT Pro" panose="020B0504020202020204" pitchFamily="34" charset="77"/>
              </a:rPr>
              <a:t>exercise where time is taken to capture all the components of an issue while ensuring that the branches are exclusive (i.e., not overlapping)</a:t>
            </a:r>
          </a:p>
        </p:txBody>
      </p:sp>
      <p:sp>
        <p:nvSpPr>
          <p:cNvPr id="12" name="Rectangle 11">
            <a:extLst>
              <a:ext uri="{FF2B5EF4-FFF2-40B4-BE49-F238E27FC236}">
                <a16:creationId xmlns:a16="http://schemas.microsoft.com/office/drawing/2014/main" id="{009DF86A-08E5-176B-8068-68C7B9BD7404}"/>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13" name="Rectangle 12">
            <a:extLst>
              <a:ext uri="{FF2B5EF4-FFF2-40B4-BE49-F238E27FC236}">
                <a16:creationId xmlns:a16="http://schemas.microsoft.com/office/drawing/2014/main" id="{DA940D04-BC45-1688-B569-D2EAA6DFA919}"/>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4" name="Rectangle 13">
            <a:extLst>
              <a:ext uri="{FF2B5EF4-FFF2-40B4-BE49-F238E27FC236}">
                <a16:creationId xmlns:a16="http://schemas.microsoft.com/office/drawing/2014/main" id="{B4EA65E4-321B-6F0D-E435-F69CCB534F62}"/>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5" name="Rectangle 4">
            <a:extLst>
              <a:ext uri="{FF2B5EF4-FFF2-40B4-BE49-F238E27FC236}">
                <a16:creationId xmlns:a16="http://schemas.microsoft.com/office/drawing/2014/main" id="{45A81987-C96D-0933-2549-72989A232FD4}"/>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2. Issues Tree</a:t>
            </a:r>
          </a:p>
        </p:txBody>
      </p:sp>
      <p:grpSp>
        <p:nvGrpSpPr>
          <p:cNvPr id="15" name="Group 14">
            <a:extLst>
              <a:ext uri="{FF2B5EF4-FFF2-40B4-BE49-F238E27FC236}">
                <a16:creationId xmlns:a16="http://schemas.microsoft.com/office/drawing/2014/main" id="{F02E27C2-FE51-A6B0-6B8F-962EBAC84082}"/>
              </a:ext>
            </a:extLst>
          </p:cNvPr>
          <p:cNvGrpSpPr/>
          <p:nvPr/>
        </p:nvGrpSpPr>
        <p:grpSpPr>
          <a:xfrm>
            <a:off x="11465415" y="182012"/>
            <a:ext cx="560540" cy="599978"/>
            <a:chOff x="3962400" y="1404361"/>
            <a:chExt cx="4267200" cy="4567438"/>
          </a:xfrm>
          <a:solidFill>
            <a:schemeClr val="bg1">
              <a:lumMod val="85000"/>
            </a:schemeClr>
          </a:solidFill>
        </p:grpSpPr>
        <p:grpSp>
          <p:nvGrpSpPr>
            <p:cNvPr id="16" name="Groupe 160">
              <a:extLst>
                <a:ext uri="{FF2B5EF4-FFF2-40B4-BE49-F238E27FC236}">
                  <a16:creationId xmlns:a16="http://schemas.microsoft.com/office/drawing/2014/main" id="{C1A66976-17F9-DFC1-40A8-465A93BA1356}"/>
                </a:ext>
              </a:extLst>
            </p:cNvPr>
            <p:cNvGrpSpPr/>
            <p:nvPr/>
          </p:nvGrpSpPr>
          <p:grpSpPr>
            <a:xfrm>
              <a:off x="3962400" y="1404361"/>
              <a:ext cx="4267200" cy="4567438"/>
              <a:chOff x="4253501" y="1474601"/>
              <a:chExt cx="4007280" cy="4289230"/>
            </a:xfrm>
            <a:grpFill/>
          </p:grpSpPr>
          <p:sp>
            <p:nvSpPr>
              <p:cNvPr id="23" name="Forme libre : forme 156">
                <a:extLst>
                  <a:ext uri="{FF2B5EF4-FFF2-40B4-BE49-F238E27FC236}">
                    <a16:creationId xmlns:a16="http://schemas.microsoft.com/office/drawing/2014/main" id="{D9A8E460-7517-0FAE-D75F-F47629334437}"/>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24" name="Groupe 159">
                <a:extLst>
                  <a:ext uri="{FF2B5EF4-FFF2-40B4-BE49-F238E27FC236}">
                    <a16:creationId xmlns:a16="http://schemas.microsoft.com/office/drawing/2014/main" id="{C57DC8A0-F1C5-9D98-1CEC-5ABC1159E816}"/>
                  </a:ext>
                </a:extLst>
              </p:cNvPr>
              <p:cNvGrpSpPr/>
              <p:nvPr/>
            </p:nvGrpSpPr>
            <p:grpSpPr>
              <a:xfrm>
                <a:off x="4253501" y="1474601"/>
                <a:ext cx="4007280" cy="3742303"/>
                <a:chOff x="4253501" y="1474601"/>
                <a:chExt cx="4007280" cy="3742303"/>
              </a:xfrm>
              <a:grpFill/>
            </p:grpSpPr>
            <p:sp>
              <p:nvSpPr>
                <p:cNvPr id="26" name="Forme libre : forme 149">
                  <a:extLst>
                    <a:ext uri="{FF2B5EF4-FFF2-40B4-BE49-F238E27FC236}">
                      <a16:creationId xmlns:a16="http://schemas.microsoft.com/office/drawing/2014/main" id="{1DFBE95F-5BA8-9CCD-9527-32BD749196A1}"/>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7" name="Forme libre : forme 148">
                  <a:extLst>
                    <a:ext uri="{FF2B5EF4-FFF2-40B4-BE49-F238E27FC236}">
                      <a16:creationId xmlns:a16="http://schemas.microsoft.com/office/drawing/2014/main" id="{81439D97-94B2-CD07-580F-1BE1040A92BF}"/>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8" name="Forme libre : forme 147">
                  <a:extLst>
                    <a:ext uri="{FF2B5EF4-FFF2-40B4-BE49-F238E27FC236}">
                      <a16:creationId xmlns:a16="http://schemas.microsoft.com/office/drawing/2014/main" id="{651FEB9F-24C4-FFBF-0B22-EAFBCFD32CB8}"/>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9" name="Forme libre : forme 146">
                  <a:extLst>
                    <a:ext uri="{FF2B5EF4-FFF2-40B4-BE49-F238E27FC236}">
                      <a16:creationId xmlns:a16="http://schemas.microsoft.com/office/drawing/2014/main" id="{55AFAC3F-2E70-C4A6-7E31-03C9F12E1F18}"/>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44">
                  <a:extLst>
                    <a:ext uri="{FF2B5EF4-FFF2-40B4-BE49-F238E27FC236}">
                      <a16:creationId xmlns:a16="http://schemas.microsoft.com/office/drawing/2014/main" id="{462DC05C-4670-53CF-FA8F-D057838512DA}"/>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42">
                  <a:extLst>
                    <a:ext uri="{FF2B5EF4-FFF2-40B4-BE49-F238E27FC236}">
                      <a16:creationId xmlns:a16="http://schemas.microsoft.com/office/drawing/2014/main" id="{119D2E52-F18C-984E-9CA8-D34AFBDD3F2D}"/>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41">
                  <a:extLst>
                    <a:ext uri="{FF2B5EF4-FFF2-40B4-BE49-F238E27FC236}">
                      <a16:creationId xmlns:a16="http://schemas.microsoft.com/office/drawing/2014/main" id="{C4766CE9-ABEC-9078-1A1F-08BED0C7AE7E}"/>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40">
                  <a:extLst>
                    <a:ext uri="{FF2B5EF4-FFF2-40B4-BE49-F238E27FC236}">
                      <a16:creationId xmlns:a16="http://schemas.microsoft.com/office/drawing/2014/main" id="{DAFEE1E6-3835-FA4B-79B9-2103B6DFFD5C}"/>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39">
                  <a:extLst>
                    <a:ext uri="{FF2B5EF4-FFF2-40B4-BE49-F238E27FC236}">
                      <a16:creationId xmlns:a16="http://schemas.microsoft.com/office/drawing/2014/main" id="{34F77FD3-1771-EBA5-3A2F-5A311C222F8E}"/>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8" name="Forme libre : forme 133">
                  <a:extLst>
                    <a:ext uri="{FF2B5EF4-FFF2-40B4-BE49-F238E27FC236}">
                      <a16:creationId xmlns:a16="http://schemas.microsoft.com/office/drawing/2014/main" id="{E8CBAB18-23F6-FE38-5091-FD391B96E6A8}"/>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9" name="Forme libre : forme 158">
                  <a:extLst>
                    <a:ext uri="{FF2B5EF4-FFF2-40B4-BE49-F238E27FC236}">
                      <a16:creationId xmlns:a16="http://schemas.microsoft.com/office/drawing/2014/main" id="{A6987429-984E-BBCA-C265-1AED8D14DD46}"/>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3" name="Forme libre : forme 126">
                  <a:extLst>
                    <a:ext uri="{FF2B5EF4-FFF2-40B4-BE49-F238E27FC236}">
                      <a16:creationId xmlns:a16="http://schemas.microsoft.com/office/drawing/2014/main" id="{5623AB0C-62B4-F214-2240-FF49E4D7792B}"/>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5" name="Forme libre : forme 154">
                  <a:extLst>
                    <a:ext uri="{FF2B5EF4-FFF2-40B4-BE49-F238E27FC236}">
                      <a16:creationId xmlns:a16="http://schemas.microsoft.com/office/drawing/2014/main" id="{92D72B78-89D5-FD4A-F042-8F33155DAD86}"/>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6" name="Forme libre : forme 157">
                  <a:extLst>
                    <a:ext uri="{FF2B5EF4-FFF2-40B4-BE49-F238E27FC236}">
                      <a16:creationId xmlns:a16="http://schemas.microsoft.com/office/drawing/2014/main" id="{BF7EB944-C9E2-D2C8-5BDF-853FEE305D23}"/>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7" name="Forme libre : forme 116">
                  <a:extLst>
                    <a:ext uri="{FF2B5EF4-FFF2-40B4-BE49-F238E27FC236}">
                      <a16:creationId xmlns:a16="http://schemas.microsoft.com/office/drawing/2014/main" id="{54E1CFD3-7EEF-C5BF-7440-F7DFF758B155}"/>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9" name="Forme libre : forme 155">
                  <a:extLst>
                    <a:ext uri="{FF2B5EF4-FFF2-40B4-BE49-F238E27FC236}">
                      <a16:creationId xmlns:a16="http://schemas.microsoft.com/office/drawing/2014/main" id="{609688B0-52DB-CB6E-2F72-3EE53932A50F}"/>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0" name="Forme libre : forme 112">
                  <a:extLst>
                    <a:ext uri="{FF2B5EF4-FFF2-40B4-BE49-F238E27FC236}">
                      <a16:creationId xmlns:a16="http://schemas.microsoft.com/office/drawing/2014/main" id="{350B751D-C412-5DF8-1622-A232BC5A7760}"/>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7" name="Rectangle 16">
              <a:extLst>
                <a:ext uri="{FF2B5EF4-FFF2-40B4-BE49-F238E27FC236}">
                  <a16:creationId xmlns:a16="http://schemas.microsoft.com/office/drawing/2014/main" id="{10F1223F-CBB1-6D2E-12E5-E1B139AC98CD}"/>
                </a:ext>
              </a:extLst>
            </p:cNvPr>
            <p:cNvSpPr/>
            <p:nvPr/>
          </p:nvSpPr>
          <p:spPr>
            <a:xfrm flipH="1">
              <a:off x="5495848" y="1695896"/>
              <a:ext cx="423500" cy="820053"/>
            </a:xfrm>
            <a:prstGeom prst="rect">
              <a:avLst/>
            </a:prstGeom>
            <a:solidFill>
              <a:schemeClr val="bg1">
                <a:lumMod val="85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8" name="Rectangle 17">
              <a:extLst>
                <a:ext uri="{FF2B5EF4-FFF2-40B4-BE49-F238E27FC236}">
                  <a16:creationId xmlns:a16="http://schemas.microsoft.com/office/drawing/2014/main" id="{F8D6F3EB-1929-1396-20EB-16598F7C82AD}"/>
                </a:ext>
              </a:extLst>
            </p:cNvPr>
            <p:cNvSpPr/>
            <p:nvPr/>
          </p:nvSpPr>
          <p:spPr>
            <a:xfrm flipH="1">
              <a:off x="7011194" y="2123698"/>
              <a:ext cx="423500" cy="820053"/>
            </a:xfrm>
            <a:prstGeom prst="rect">
              <a:avLst/>
            </a:prstGeom>
            <a:solidFill>
              <a:schemeClr val="accent2"/>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9" name="Rectangle 18">
              <a:extLst>
                <a:ext uri="{FF2B5EF4-FFF2-40B4-BE49-F238E27FC236}">
                  <a16:creationId xmlns:a16="http://schemas.microsoft.com/office/drawing/2014/main" id="{ADA120DB-EFCF-70BD-10E5-9FDBA66E96BD}"/>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0" name="Rectangle 19">
              <a:extLst>
                <a:ext uri="{FF2B5EF4-FFF2-40B4-BE49-F238E27FC236}">
                  <a16:creationId xmlns:a16="http://schemas.microsoft.com/office/drawing/2014/main" id="{251C2CE8-62FB-9689-FC74-B7EB3B0A314D}"/>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1" name="Rectangle 20">
              <a:extLst>
                <a:ext uri="{FF2B5EF4-FFF2-40B4-BE49-F238E27FC236}">
                  <a16:creationId xmlns:a16="http://schemas.microsoft.com/office/drawing/2014/main" id="{74A7A6D5-223F-CE98-4F79-F7229226AF89}"/>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2" name="Rectangle 21">
              <a:extLst>
                <a:ext uri="{FF2B5EF4-FFF2-40B4-BE49-F238E27FC236}">
                  <a16:creationId xmlns:a16="http://schemas.microsoft.com/office/drawing/2014/main" id="{5A0A621F-E8D3-BFEF-23D9-CD8230B14A65}"/>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480884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65420-141F-4C73-6A4A-69AF151ABE8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047D71-091F-9A7C-08EC-69D9EAB771D1}"/>
              </a:ext>
            </a:extLst>
          </p:cNvPr>
          <p:cNvSpPr>
            <a:spLocks noGrp="1"/>
          </p:cNvSpPr>
          <p:nvPr>
            <p:ph sz="quarter" idx="11"/>
          </p:nvPr>
        </p:nvSpPr>
        <p:spPr>
          <a:xfrm>
            <a:off x="515234" y="838200"/>
            <a:ext cx="11373817" cy="466344"/>
          </a:xfrm>
        </p:spPr>
        <p:txBody>
          <a:bodyPr/>
          <a:lstStyle/>
          <a:p>
            <a:r>
              <a:rPr lang="en-US"/>
              <a:t>Metro Cable Issues Tree</a:t>
            </a:r>
          </a:p>
        </p:txBody>
      </p:sp>
      <p:sp>
        <p:nvSpPr>
          <p:cNvPr id="3" name="Title 2">
            <a:extLst>
              <a:ext uri="{FF2B5EF4-FFF2-40B4-BE49-F238E27FC236}">
                <a16:creationId xmlns:a16="http://schemas.microsoft.com/office/drawing/2014/main" id="{553E65EC-3FEA-2BED-5BE8-14CBD237E32F}"/>
              </a:ext>
            </a:extLst>
          </p:cNvPr>
          <p:cNvSpPr>
            <a:spLocks noGrp="1"/>
          </p:cNvSpPr>
          <p:nvPr>
            <p:ph type="title"/>
          </p:nvPr>
        </p:nvSpPr>
        <p:spPr>
          <a:xfrm>
            <a:off x="515234" y="214241"/>
            <a:ext cx="11373817" cy="466344"/>
          </a:xfrm>
        </p:spPr>
        <p:txBody>
          <a:bodyPr/>
          <a:lstStyle/>
          <a:p>
            <a:r>
              <a:rPr lang="en-US"/>
              <a:t>Phase 1: Diagnosis | Issues Tree </a:t>
            </a:r>
            <a:r>
              <a:rPr lang="en-US" b="0" i="1"/>
              <a:t>– example</a:t>
            </a:r>
          </a:p>
        </p:txBody>
      </p:sp>
      <p:sp>
        <p:nvSpPr>
          <p:cNvPr id="4" name="Footer Placeholder 3">
            <a:extLst>
              <a:ext uri="{FF2B5EF4-FFF2-40B4-BE49-F238E27FC236}">
                <a16:creationId xmlns:a16="http://schemas.microsoft.com/office/drawing/2014/main" id="{AAB6740B-DE2E-1467-C47A-2BE03D337357}"/>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164" name="TextBox 163">
            <a:extLst>
              <a:ext uri="{FF2B5EF4-FFF2-40B4-BE49-F238E27FC236}">
                <a16:creationId xmlns:a16="http://schemas.microsoft.com/office/drawing/2014/main" id="{500001BB-EFDB-1B51-5DF4-FA0E09DBF8C2}"/>
              </a:ext>
            </a:extLst>
          </p:cNvPr>
          <p:cNvSpPr txBox="1"/>
          <p:nvPr/>
        </p:nvSpPr>
        <p:spPr>
          <a:xfrm>
            <a:off x="8313685" y="1437051"/>
            <a:ext cx="3220810" cy="2590453"/>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rtlCol="0">
            <a:spAutoFit/>
          </a:bodyPr>
          <a:lstStyle/>
          <a:p>
            <a:pPr marL="285750" indent="-285750" algn="l">
              <a:spcBef>
                <a:spcPts val="1000"/>
              </a:spcBef>
              <a:buFont typeface="Arial" panose="020B0604020202020204" pitchFamily="34" charset="0"/>
              <a:buChar char="•"/>
            </a:pPr>
            <a:r>
              <a:rPr lang="en-US" sz="1400">
                <a:latin typeface="Avenir Next LT Pro" panose="020B0504020202020204" pitchFamily="34" charset="77"/>
              </a:rPr>
              <a:t>Customer satisfaction ratings for Metro Cable represent an aggregation of many factors that influence the customer experience. </a:t>
            </a:r>
          </a:p>
          <a:p>
            <a:pPr marL="285750" indent="-285750" algn="l">
              <a:spcBef>
                <a:spcPts val="1000"/>
              </a:spcBef>
              <a:buFont typeface="Arial" panose="020B0604020202020204" pitchFamily="34" charset="0"/>
              <a:buChar char="•"/>
            </a:pPr>
            <a:r>
              <a:rPr lang="en-US" sz="1400">
                <a:latin typeface="Avenir Next LT Pro" panose="020B0504020202020204" pitchFamily="34" charset="77"/>
              </a:rPr>
              <a:t>Breaking down the issue into its component parts using an Issue Tree to capture all aspects of the problem will helps ensure that Data Requests are both well– focused and comprehensive.</a:t>
            </a:r>
          </a:p>
        </p:txBody>
      </p:sp>
      <p:grpSp>
        <p:nvGrpSpPr>
          <p:cNvPr id="6" name="Group 5">
            <a:extLst>
              <a:ext uri="{FF2B5EF4-FFF2-40B4-BE49-F238E27FC236}">
                <a16:creationId xmlns:a16="http://schemas.microsoft.com/office/drawing/2014/main" id="{CD2B0C38-85BB-CE8D-13DD-58259682C94A}"/>
              </a:ext>
            </a:extLst>
          </p:cNvPr>
          <p:cNvGrpSpPr/>
          <p:nvPr/>
        </p:nvGrpSpPr>
        <p:grpSpPr>
          <a:xfrm>
            <a:off x="746232" y="1166345"/>
            <a:ext cx="7035826" cy="4853455"/>
            <a:chOff x="746232" y="1166345"/>
            <a:chExt cx="7035826" cy="4853455"/>
          </a:xfrm>
        </p:grpSpPr>
        <p:grpSp>
          <p:nvGrpSpPr>
            <p:cNvPr id="31" name="Group 30">
              <a:extLst>
                <a:ext uri="{FF2B5EF4-FFF2-40B4-BE49-F238E27FC236}">
                  <a16:creationId xmlns:a16="http://schemas.microsoft.com/office/drawing/2014/main" id="{890312F0-CEEE-8BE4-D41C-C3E1EA27B239}"/>
                </a:ext>
              </a:extLst>
            </p:cNvPr>
            <p:cNvGrpSpPr/>
            <p:nvPr/>
          </p:nvGrpSpPr>
          <p:grpSpPr>
            <a:xfrm>
              <a:off x="746232" y="1992339"/>
              <a:ext cx="2969172" cy="2868696"/>
              <a:chOff x="667407" y="1598201"/>
              <a:chExt cx="2969172" cy="2868696"/>
            </a:xfrm>
          </p:grpSpPr>
          <p:cxnSp>
            <p:nvCxnSpPr>
              <p:cNvPr id="12" name="Straight Connector 11">
                <a:extLst>
                  <a:ext uri="{FF2B5EF4-FFF2-40B4-BE49-F238E27FC236}">
                    <a16:creationId xmlns:a16="http://schemas.microsoft.com/office/drawing/2014/main" id="{3D349FE7-A77E-CA02-ED60-9D7FCCC3ADAC}"/>
                  </a:ext>
                </a:extLst>
              </p:cNvPr>
              <p:cNvCxnSpPr/>
              <p:nvPr/>
            </p:nvCxnSpPr>
            <p:spPr>
              <a:xfrm>
                <a:off x="667407" y="3058510"/>
                <a:ext cx="140313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D271C29-71F9-DC4A-E48B-BD41028DBE92}"/>
                  </a:ext>
                </a:extLst>
              </p:cNvPr>
              <p:cNvSpPr txBox="1"/>
              <p:nvPr/>
            </p:nvSpPr>
            <p:spPr>
              <a:xfrm>
                <a:off x="740979" y="2643351"/>
                <a:ext cx="1166649" cy="369332"/>
              </a:xfrm>
              <a:prstGeom prst="rect">
                <a:avLst/>
              </a:prstGeom>
              <a:noFill/>
            </p:spPr>
            <p:txBody>
              <a:bodyPr wrap="square" rtlCol="0">
                <a:spAutoFit/>
              </a:bodyPr>
              <a:lstStyle/>
              <a:p>
                <a:pPr algn="l">
                  <a:spcBef>
                    <a:spcPts val="1000"/>
                  </a:spcBef>
                </a:pPr>
                <a:r>
                  <a:rPr lang="en-US" sz="900">
                    <a:latin typeface="Avenir Next LT Pro" panose="020B0504020202020204" pitchFamily="34" charset="77"/>
                  </a:rPr>
                  <a:t>Low Customer Satisfaction Rating</a:t>
                </a:r>
              </a:p>
            </p:txBody>
          </p:sp>
          <p:cxnSp>
            <p:nvCxnSpPr>
              <p:cNvPr id="15" name="Straight Connector 14">
                <a:extLst>
                  <a:ext uri="{FF2B5EF4-FFF2-40B4-BE49-F238E27FC236}">
                    <a16:creationId xmlns:a16="http://schemas.microsoft.com/office/drawing/2014/main" id="{AA62C4AE-15AF-3C2E-6DD7-DB8994421A08}"/>
                  </a:ext>
                </a:extLst>
              </p:cNvPr>
              <p:cNvCxnSpPr>
                <a:cxnSpLocks/>
              </p:cNvCxnSpPr>
              <p:nvPr/>
            </p:nvCxnSpPr>
            <p:spPr>
              <a:xfrm>
                <a:off x="2033752" y="3058510"/>
                <a:ext cx="160282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7AC335-6872-933C-DE4B-3FDD2094B26C}"/>
                  </a:ext>
                </a:extLst>
              </p:cNvPr>
              <p:cNvCxnSpPr>
                <a:cxnSpLocks/>
              </p:cNvCxnSpPr>
              <p:nvPr/>
            </p:nvCxnSpPr>
            <p:spPr>
              <a:xfrm>
                <a:off x="2033752" y="3058509"/>
                <a:ext cx="719958" cy="140838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EF8A1D0-4623-A147-063D-CE5607BFEF2C}"/>
                  </a:ext>
                </a:extLst>
              </p:cNvPr>
              <p:cNvCxnSpPr>
                <a:cxnSpLocks/>
              </p:cNvCxnSpPr>
              <p:nvPr/>
            </p:nvCxnSpPr>
            <p:spPr>
              <a:xfrm flipH="1">
                <a:off x="2060028" y="1728952"/>
                <a:ext cx="956441" cy="132955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F200CCE-2F98-21F4-7D47-5958AE6ED34A}"/>
                  </a:ext>
                </a:extLst>
              </p:cNvPr>
              <p:cNvSpPr txBox="1"/>
              <p:nvPr/>
            </p:nvSpPr>
            <p:spPr>
              <a:xfrm rot="18369868">
                <a:off x="1843888" y="1996860"/>
                <a:ext cx="1166649" cy="3693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Product/Service Offerings</a:t>
                </a:r>
              </a:p>
            </p:txBody>
          </p:sp>
          <p:sp>
            <p:nvSpPr>
              <p:cNvPr id="29" name="TextBox 28">
                <a:extLst>
                  <a:ext uri="{FF2B5EF4-FFF2-40B4-BE49-F238E27FC236}">
                    <a16:creationId xmlns:a16="http://schemas.microsoft.com/office/drawing/2014/main" id="{6DF4F0D9-A67B-57FA-A3D3-0F03F7107F96}"/>
                  </a:ext>
                </a:extLst>
              </p:cNvPr>
              <p:cNvSpPr txBox="1"/>
              <p:nvPr/>
            </p:nvSpPr>
            <p:spPr>
              <a:xfrm>
                <a:off x="2251840" y="2781851"/>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Pricing </a:t>
                </a:r>
              </a:p>
            </p:txBody>
          </p:sp>
          <p:sp>
            <p:nvSpPr>
              <p:cNvPr id="30" name="TextBox 29">
                <a:extLst>
                  <a:ext uri="{FF2B5EF4-FFF2-40B4-BE49-F238E27FC236}">
                    <a16:creationId xmlns:a16="http://schemas.microsoft.com/office/drawing/2014/main" id="{35CF3174-7DB0-22BE-FFEA-DC8E54946BC2}"/>
                  </a:ext>
                </a:extLst>
              </p:cNvPr>
              <p:cNvSpPr txBox="1"/>
              <p:nvPr/>
            </p:nvSpPr>
            <p:spPr>
              <a:xfrm rot="3737824">
                <a:off x="1579855" y="3752862"/>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Customer Support</a:t>
                </a:r>
              </a:p>
            </p:txBody>
          </p:sp>
        </p:grpSp>
        <p:cxnSp>
          <p:nvCxnSpPr>
            <p:cNvPr id="34" name="Straight Connector 33">
              <a:extLst>
                <a:ext uri="{FF2B5EF4-FFF2-40B4-BE49-F238E27FC236}">
                  <a16:creationId xmlns:a16="http://schemas.microsoft.com/office/drawing/2014/main" id="{2DBE9574-190C-302A-7517-20B2B51B934B}"/>
                </a:ext>
              </a:extLst>
            </p:cNvPr>
            <p:cNvCxnSpPr>
              <a:cxnSpLocks/>
            </p:cNvCxnSpPr>
            <p:nvPr/>
          </p:nvCxnSpPr>
          <p:spPr>
            <a:xfrm flipV="1">
              <a:off x="3095294" y="1706564"/>
              <a:ext cx="993230" cy="4165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69FCF13-7BCA-05BE-79A3-CE9BF2E11A22}"/>
                </a:ext>
              </a:extLst>
            </p:cNvPr>
            <p:cNvCxnSpPr>
              <a:cxnSpLocks/>
            </p:cNvCxnSpPr>
            <p:nvPr/>
          </p:nvCxnSpPr>
          <p:spPr>
            <a:xfrm>
              <a:off x="3121570" y="2123090"/>
              <a:ext cx="112460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7CE3D6-ED3C-ED4F-8E2E-8C7B37341799}"/>
                </a:ext>
              </a:extLst>
            </p:cNvPr>
            <p:cNvCxnSpPr>
              <a:cxnSpLocks/>
            </p:cNvCxnSpPr>
            <p:nvPr/>
          </p:nvCxnSpPr>
          <p:spPr>
            <a:xfrm>
              <a:off x="3052542" y="2137596"/>
              <a:ext cx="1131216" cy="40202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B17AA6E-5BB0-73FB-16FB-AE63BC1C762B}"/>
                </a:ext>
              </a:extLst>
            </p:cNvPr>
            <p:cNvSpPr txBox="1"/>
            <p:nvPr/>
          </p:nvSpPr>
          <p:spPr>
            <a:xfrm rot="20098801">
              <a:off x="2960612" y="1662066"/>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Cable TV</a:t>
              </a:r>
            </a:p>
          </p:txBody>
        </p:sp>
        <p:sp>
          <p:nvSpPr>
            <p:cNvPr id="55" name="TextBox 54">
              <a:extLst>
                <a:ext uri="{FF2B5EF4-FFF2-40B4-BE49-F238E27FC236}">
                  <a16:creationId xmlns:a16="http://schemas.microsoft.com/office/drawing/2014/main" id="{36ADF569-CB92-F6D2-EDE2-67B63510F22C}"/>
                </a:ext>
              </a:extLst>
            </p:cNvPr>
            <p:cNvSpPr txBox="1"/>
            <p:nvPr/>
          </p:nvSpPr>
          <p:spPr>
            <a:xfrm>
              <a:off x="3260341" y="1912449"/>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Internet</a:t>
              </a:r>
            </a:p>
          </p:txBody>
        </p:sp>
        <p:sp>
          <p:nvSpPr>
            <p:cNvPr id="57" name="TextBox 56">
              <a:extLst>
                <a:ext uri="{FF2B5EF4-FFF2-40B4-BE49-F238E27FC236}">
                  <a16:creationId xmlns:a16="http://schemas.microsoft.com/office/drawing/2014/main" id="{8184ECCD-39FF-7E09-427C-28CCCB6458A9}"/>
                </a:ext>
              </a:extLst>
            </p:cNvPr>
            <p:cNvSpPr txBox="1"/>
            <p:nvPr/>
          </p:nvSpPr>
          <p:spPr>
            <a:xfrm rot="1094453">
              <a:off x="3243705" y="2200615"/>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Phone Service</a:t>
              </a:r>
            </a:p>
          </p:txBody>
        </p:sp>
        <p:cxnSp>
          <p:nvCxnSpPr>
            <p:cNvPr id="58" name="Straight Connector 57">
              <a:extLst>
                <a:ext uri="{FF2B5EF4-FFF2-40B4-BE49-F238E27FC236}">
                  <a16:creationId xmlns:a16="http://schemas.microsoft.com/office/drawing/2014/main" id="{BF85C5F7-C949-FC44-91B3-C81BF43C5382}"/>
                </a:ext>
              </a:extLst>
            </p:cNvPr>
            <p:cNvCxnSpPr>
              <a:cxnSpLocks/>
            </p:cNvCxnSpPr>
            <p:nvPr/>
          </p:nvCxnSpPr>
          <p:spPr>
            <a:xfrm flipV="1">
              <a:off x="3715404" y="3024762"/>
              <a:ext cx="993230" cy="41652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9E6CE96-BAAC-21D0-2CE7-106395E8E7FA}"/>
                </a:ext>
              </a:extLst>
            </p:cNvPr>
            <p:cNvCxnSpPr>
              <a:cxnSpLocks/>
            </p:cNvCxnSpPr>
            <p:nvPr/>
          </p:nvCxnSpPr>
          <p:spPr>
            <a:xfrm>
              <a:off x="3683874" y="3452647"/>
              <a:ext cx="1114098" cy="10932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8FC75C4-7FC4-6011-394D-793AE22C1E1E}"/>
                </a:ext>
              </a:extLst>
            </p:cNvPr>
            <p:cNvSpPr txBox="1"/>
            <p:nvPr/>
          </p:nvSpPr>
          <p:spPr>
            <a:xfrm rot="20114962">
              <a:off x="3534437" y="3003390"/>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Basic Service</a:t>
              </a:r>
            </a:p>
          </p:txBody>
        </p:sp>
        <p:sp>
          <p:nvSpPr>
            <p:cNvPr id="67" name="TextBox 66">
              <a:extLst>
                <a:ext uri="{FF2B5EF4-FFF2-40B4-BE49-F238E27FC236}">
                  <a16:creationId xmlns:a16="http://schemas.microsoft.com/office/drawing/2014/main" id="{E7478A0B-F0B0-F10E-D33C-6905369FC7BD}"/>
                </a:ext>
              </a:extLst>
            </p:cNvPr>
            <p:cNvSpPr txBox="1"/>
            <p:nvPr/>
          </p:nvSpPr>
          <p:spPr>
            <a:xfrm rot="287416">
              <a:off x="3799425" y="3299332"/>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Packages</a:t>
              </a:r>
            </a:p>
          </p:txBody>
        </p:sp>
        <p:cxnSp>
          <p:nvCxnSpPr>
            <p:cNvPr id="68" name="Straight Connector 67">
              <a:extLst>
                <a:ext uri="{FF2B5EF4-FFF2-40B4-BE49-F238E27FC236}">
                  <a16:creationId xmlns:a16="http://schemas.microsoft.com/office/drawing/2014/main" id="{82E5D17F-B712-F93B-08E8-F96DD0AFF95C}"/>
                </a:ext>
              </a:extLst>
            </p:cNvPr>
            <p:cNvCxnSpPr>
              <a:cxnSpLocks/>
            </p:cNvCxnSpPr>
            <p:nvPr/>
          </p:nvCxnSpPr>
          <p:spPr>
            <a:xfrm flipV="1">
              <a:off x="4088524" y="1166345"/>
              <a:ext cx="756078" cy="53453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5912E18-7230-78D4-FD4F-61EBEC468A6B}"/>
                </a:ext>
              </a:extLst>
            </p:cNvPr>
            <p:cNvSpPr txBox="1"/>
            <p:nvPr/>
          </p:nvSpPr>
          <p:spPr>
            <a:xfrm rot="19382004">
              <a:off x="3756718" y="1190354"/>
              <a:ext cx="1038625" cy="3693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Channel Availability </a:t>
              </a:r>
            </a:p>
          </p:txBody>
        </p:sp>
        <p:sp>
          <p:nvSpPr>
            <p:cNvPr id="72" name="TextBox 71">
              <a:extLst>
                <a:ext uri="{FF2B5EF4-FFF2-40B4-BE49-F238E27FC236}">
                  <a16:creationId xmlns:a16="http://schemas.microsoft.com/office/drawing/2014/main" id="{D1829DC5-B196-1544-0921-A03E16E837F9}"/>
                </a:ext>
              </a:extLst>
            </p:cNvPr>
            <p:cNvSpPr txBox="1"/>
            <p:nvPr/>
          </p:nvSpPr>
          <p:spPr>
            <a:xfrm rot="20967523">
              <a:off x="4223290" y="1376643"/>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Video Quality</a:t>
              </a:r>
            </a:p>
          </p:txBody>
        </p:sp>
        <p:cxnSp>
          <p:nvCxnSpPr>
            <p:cNvPr id="73" name="Straight Connector 72">
              <a:extLst>
                <a:ext uri="{FF2B5EF4-FFF2-40B4-BE49-F238E27FC236}">
                  <a16:creationId xmlns:a16="http://schemas.microsoft.com/office/drawing/2014/main" id="{75BD0172-6068-5A8F-86EB-2409B1165866}"/>
                </a:ext>
              </a:extLst>
            </p:cNvPr>
            <p:cNvCxnSpPr>
              <a:cxnSpLocks/>
            </p:cNvCxnSpPr>
            <p:nvPr/>
          </p:nvCxnSpPr>
          <p:spPr>
            <a:xfrm flipV="1">
              <a:off x="4088524" y="1501223"/>
              <a:ext cx="1368243" cy="21589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652751-65D3-18FA-CF94-477E92F2F6FD}"/>
                </a:ext>
              </a:extLst>
            </p:cNvPr>
            <p:cNvCxnSpPr>
              <a:cxnSpLocks/>
            </p:cNvCxnSpPr>
            <p:nvPr/>
          </p:nvCxnSpPr>
          <p:spPr>
            <a:xfrm flipV="1">
              <a:off x="4212019" y="1906616"/>
              <a:ext cx="1368243" cy="21589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06B8C122-9EF4-5CD8-BD2B-327E32948A66}"/>
                </a:ext>
              </a:extLst>
            </p:cNvPr>
            <p:cNvSpPr txBox="1"/>
            <p:nvPr/>
          </p:nvSpPr>
          <p:spPr>
            <a:xfrm rot="20967523">
              <a:off x="4313974" y="1782730"/>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Speed</a:t>
              </a:r>
            </a:p>
          </p:txBody>
        </p:sp>
        <p:cxnSp>
          <p:nvCxnSpPr>
            <p:cNvPr id="79" name="Straight Connector 78">
              <a:extLst>
                <a:ext uri="{FF2B5EF4-FFF2-40B4-BE49-F238E27FC236}">
                  <a16:creationId xmlns:a16="http://schemas.microsoft.com/office/drawing/2014/main" id="{954055F6-9612-CE2F-C8A2-70A272570B9C}"/>
                </a:ext>
              </a:extLst>
            </p:cNvPr>
            <p:cNvCxnSpPr>
              <a:cxnSpLocks/>
            </p:cNvCxnSpPr>
            <p:nvPr/>
          </p:nvCxnSpPr>
          <p:spPr>
            <a:xfrm>
              <a:off x="4223961" y="2144130"/>
              <a:ext cx="1514687" cy="2159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EF35634-53BC-D920-BE06-28CEDF557D0B}"/>
                </a:ext>
              </a:extLst>
            </p:cNvPr>
            <p:cNvSpPr txBox="1"/>
            <p:nvPr/>
          </p:nvSpPr>
          <p:spPr>
            <a:xfrm>
              <a:off x="4738208" y="1970245"/>
              <a:ext cx="1357792"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Reliability / Uptime</a:t>
              </a:r>
            </a:p>
          </p:txBody>
        </p:sp>
        <p:cxnSp>
          <p:nvCxnSpPr>
            <p:cNvPr id="83" name="Straight Connector 82">
              <a:extLst>
                <a:ext uri="{FF2B5EF4-FFF2-40B4-BE49-F238E27FC236}">
                  <a16:creationId xmlns:a16="http://schemas.microsoft.com/office/drawing/2014/main" id="{51E88959-BAA8-CB16-7645-10D798F0B248}"/>
                </a:ext>
              </a:extLst>
            </p:cNvPr>
            <p:cNvCxnSpPr>
              <a:cxnSpLocks/>
            </p:cNvCxnSpPr>
            <p:nvPr/>
          </p:nvCxnSpPr>
          <p:spPr>
            <a:xfrm flipV="1">
              <a:off x="4183758" y="2409554"/>
              <a:ext cx="1476063" cy="134337"/>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FF99383-63C6-A944-7AB6-3941A368D898}"/>
                </a:ext>
              </a:extLst>
            </p:cNvPr>
            <p:cNvCxnSpPr>
              <a:cxnSpLocks/>
            </p:cNvCxnSpPr>
            <p:nvPr/>
          </p:nvCxnSpPr>
          <p:spPr>
            <a:xfrm>
              <a:off x="4183758" y="2566358"/>
              <a:ext cx="1659991" cy="20847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4841D15-CA1D-78FE-30D6-AF67C6BBBAD7}"/>
                </a:ext>
              </a:extLst>
            </p:cNvPr>
            <p:cNvSpPr txBox="1"/>
            <p:nvPr/>
          </p:nvSpPr>
          <p:spPr>
            <a:xfrm rot="21237100">
              <a:off x="4334858" y="2264634"/>
              <a:ext cx="1357792"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Audio Quality</a:t>
              </a:r>
            </a:p>
          </p:txBody>
        </p:sp>
        <p:sp>
          <p:nvSpPr>
            <p:cNvPr id="89" name="TextBox 88">
              <a:extLst>
                <a:ext uri="{FF2B5EF4-FFF2-40B4-BE49-F238E27FC236}">
                  <a16:creationId xmlns:a16="http://schemas.microsoft.com/office/drawing/2014/main" id="{65DDE251-FE18-53BF-456C-5C3E6B2C4F83}"/>
                </a:ext>
              </a:extLst>
            </p:cNvPr>
            <p:cNvSpPr txBox="1"/>
            <p:nvPr/>
          </p:nvSpPr>
          <p:spPr>
            <a:xfrm rot="328897">
              <a:off x="4676400" y="2514816"/>
              <a:ext cx="1357792"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Emergency Calls</a:t>
              </a:r>
            </a:p>
          </p:txBody>
        </p:sp>
        <p:cxnSp>
          <p:nvCxnSpPr>
            <p:cNvPr id="94" name="Straight Connector 93">
              <a:extLst>
                <a:ext uri="{FF2B5EF4-FFF2-40B4-BE49-F238E27FC236}">
                  <a16:creationId xmlns:a16="http://schemas.microsoft.com/office/drawing/2014/main" id="{FCC36C70-3265-41FD-3D27-B5D41AB5AF16}"/>
                </a:ext>
              </a:extLst>
            </p:cNvPr>
            <p:cNvCxnSpPr>
              <a:cxnSpLocks/>
            </p:cNvCxnSpPr>
            <p:nvPr/>
          </p:nvCxnSpPr>
          <p:spPr>
            <a:xfrm flipV="1">
              <a:off x="2815565" y="4251233"/>
              <a:ext cx="1115304" cy="58129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020F890-A265-3D8B-74EC-0E9F8D145C3E}"/>
                </a:ext>
              </a:extLst>
            </p:cNvPr>
            <p:cNvCxnSpPr>
              <a:cxnSpLocks/>
            </p:cNvCxnSpPr>
            <p:nvPr/>
          </p:nvCxnSpPr>
          <p:spPr>
            <a:xfrm flipV="1">
              <a:off x="2819403" y="4805172"/>
              <a:ext cx="1024262" cy="701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2D0EE84-357D-F46E-F602-13E96FCC04FF}"/>
                </a:ext>
              </a:extLst>
            </p:cNvPr>
            <p:cNvCxnSpPr>
              <a:cxnSpLocks/>
            </p:cNvCxnSpPr>
            <p:nvPr/>
          </p:nvCxnSpPr>
          <p:spPr>
            <a:xfrm>
              <a:off x="2815565" y="4878243"/>
              <a:ext cx="802585" cy="55356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8342401-3F6F-4585-AFDE-2B9BCB83BF32}"/>
                </a:ext>
              </a:extLst>
            </p:cNvPr>
            <p:cNvSpPr txBox="1"/>
            <p:nvPr/>
          </p:nvSpPr>
          <p:spPr>
            <a:xfrm rot="19993937">
              <a:off x="2779948" y="4315389"/>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Web–page</a:t>
              </a:r>
            </a:p>
          </p:txBody>
        </p:sp>
        <p:sp>
          <p:nvSpPr>
            <p:cNvPr id="104" name="TextBox 103">
              <a:extLst>
                <a:ext uri="{FF2B5EF4-FFF2-40B4-BE49-F238E27FC236}">
                  <a16:creationId xmlns:a16="http://schemas.microsoft.com/office/drawing/2014/main" id="{8240D85F-9FA5-DD84-8305-C832B6B393B5}"/>
                </a:ext>
              </a:extLst>
            </p:cNvPr>
            <p:cNvSpPr txBox="1"/>
            <p:nvPr/>
          </p:nvSpPr>
          <p:spPr>
            <a:xfrm rot="21351630">
              <a:off x="2889109" y="4600165"/>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Telephone</a:t>
              </a:r>
            </a:p>
          </p:txBody>
        </p:sp>
        <p:sp>
          <p:nvSpPr>
            <p:cNvPr id="105" name="TextBox 104">
              <a:extLst>
                <a:ext uri="{FF2B5EF4-FFF2-40B4-BE49-F238E27FC236}">
                  <a16:creationId xmlns:a16="http://schemas.microsoft.com/office/drawing/2014/main" id="{DBB1345A-81D3-34EB-19AB-6B3CEED7F031}"/>
                </a:ext>
              </a:extLst>
            </p:cNvPr>
            <p:cNvSpPr txBox="1"/>
            <p:nvPr/>
          </p:nvSpPr>
          <p:spPr>
            <a:xfrm rot="2033015">
              <a:off x="2801540" y="5021188"/>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On–Site</a:t>
              </a:r>
            </a:p>
          </p:txBody>
        </p:sp>
        <p:cxnSp>
          <p:nvCxnSpPr>
            <p:cNvPr id="106" name="Straight Connector 105">
              <a:extLst>
                <a:ext uri="{FF2B5EF4-FFF2-40B4-BE49-F238E27FC236}">
                  <a16:creationId xmlns:a16="http://schemas.microsoft.com/office/drawing/2014/main" id="{9D8BA63A-2EF1-B73E-B358-68115BD97AEB}"/>
                </a:ext>
              </a:extLst>
            </p:cNvPr>
            <p:cNvCxnSpPr>
              <a:cxnSpLocks/>
            </p:cNvCxnSpPr>
            <p:nvPr/>
          </p:nvCxnSpPr>
          <p:spPr>
            <a:xfrm flipV="1">
              <a:off x="3930869" y="3774966"/>
              <a:ext cx="1240221" cy="4725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FB154A3-D743-2D87-29D3-F9FFC9D73035}"/>
                </a:ext>
              </a:extLst>
            </p:cNvPr>
            <p:cNvSpPr txBox="1"/>
            <p:nvPr/>
          </p:nvSpPr>
          <p:spPr>
            <a:xfrm rot="20304410">
              <a:off x="3873018" y="3818505"/>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Account Log–in</a:t>
              </a:r>
            </a:p>
          </p:txBody>
        </p:sp>
        <p:cxnSp>
          <p:nvCxnSpPr>
            <p:cNvPr id="112" name="Straight Connector 111">
              <a:extLst>
                <a:ext uri="{FF2B5EF4-FFF2-40B4-BE49-F238E27FC236}">
                  <a16:creationId xmlns:a16="http://schemas.microsoft.com/office/drawing/2014/main" id="{6B2E2A1B-B8FF-84F0-C1D7-08ED97B31BB8}"/>
                </a:ext>
              </a:extLst>
            </p:cNvPr>
            <p:cNvCxnSpPr>
              <a:cxnSpLocks/>
            </p:cNvCxnSpPr>
            <p:nvPr/>
          </p:nvCxnSpPr>
          <p:spPr>
            <a:xfrm flipV="1">
              <a:off x="3955958" y="3985785"/>
              <a:ext cx="1399338" cy="28081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314EF1E-13B0-2C17-C08B-FF5E2F338720}"/>
                </a:ext>
              </a:extLst>
            </p:cNvPr>
            <p:cNvCxnSpPr>
              <a:cxnSpLocks/>
            </p:cNvCxnSpPr>
            <p:nvPr/>
          </p:nvCxnSpPr>
          <p:spPr>
            <a:xfrm>
              <a:off x="3812844" y="4815983"/>
              <a:ext cx="1463348" cy="2735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1ECA61D-1B05-3C06-3716-8620F58C47A5}"/>
                </a:ext>
              </a:extLst>
            </p:cNvPr>
            <p:cNvCxnSpPr>
              <a:cxnSpLocks/>
            </p:cNvCxnSpPr>
            <p:nvPr/>
          </p:nvCxnSpPr>
          <p:spPr>
            <a:xfrm flipV="1">
              <a:off x="3843665" y="4423826"/>
              <a:ext cx="1327425" cy="37596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62BF2255-B23E-C81B-83E1-3BD3A4FA1371}"/>
                </a:ext>
              </a:extLst>
            </p:cNvPr>
            <p:cNvSpPr txBox="1"/>
            <p:nvPr/>
          </p:nvSpPr>
          <p:spPr>
            <a:xfrm rot="20814420">
              <a:off x="4251904" y="3886705"/>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Search Function</a:t>
              </a:r>
            </a:p>
          </p:txBody>
        </p:sp>
        <p:cxnSp>
          <p:nvCxnSpPr>
            <p:cNvPr id="120" name="Straight Connector 119">
              <a:extLst>
                <a:ext uri="{FF2B5EF4-FFF2-40B4-BE49-F238E27FC236}">
                  <a16:creationId xmlns:a16="http://schemas.microsoft.com/office/drawing/2014/main" id="{56C22F07-6FCD-C242-274F-C89DBB0DF9AE}"/>
                </a:ext>
              </a:extLst>
            </p:cNvPr>
            <p:cNvCxnSpPr>
              <a:cxnSpLocks/>
            </p:cNvCxnSpPr>
            <p:nvPr/>
          </p:nvCxnSpPr>
          <p:spPr>
            <a:xfrm flipV="1">
              <a:off x="3930869" y="4208476"/>
              <a:ext cx="1649393" cy="6483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DD2FCBFD-7411-24DB-BF28-EBFB838870D9}"/>
                </a:ext>
              </a:extLst>
            </p:cNvPr>
            <p:cNvSpPr txBox="1"/>
            <p:nvPr/>
          </p:nvSpPr>
          <p:spPr>
            <a:xfrm rot="21399685">
              <a:off x="4472294" y="4044844"/>
              <a:ext cx="116664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Confirmation</a:t>
              </a:r>
            </a:p>
          </p:txBody>
        </p:sp>
        <p:sp>
          <p:nvSpPr>
            <p:cNvPr id="127" name="TextBox 126">
              <a:extLst>
                <a:ext uri="{FF2B5EF4-FFF2-40B4-BE49-F238E27FC236}">
                  <a16:creationId xmlns:a16="http://schemas.microsoft.com/office/drawing/2014/main" id="{5B664C4A-F34E-FAC0-6048-91213D95771D}"/>
                </a:ext>
              </a:extLst>
            </p:cNvPr>
            <p:cNvSpPr txBox="1"/>
            <p:nvPr/>
          </p:nvSpPr>
          <p:spPr>
            <a:xfrm rot="20583863">
              <a:off x="3877405" y="4380471"/>
              <a:ext cx="1241978"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Automated Prompts</a:t>
              </a:r>
            </a:p>
          </p:txBody>
        </p:sp>
        <p:sp>
          <p:nvSpPr>
            <p:cNvPr id="130" name="TextBox 129">
              <a:extLst>
                <a:ext uri="{FF2B5EF4-FFF2-40B4-BE49-F238E27FC236}">
                  <a16:creationId xmlns:a16="http://schemas.microsoft.com/office/drawing/2014/main" id="{51A48DB2-84AB-7965-7D75-41CE17E6C0F3}"/>
                </a:ext>
              </a:extLst>
            </p:cNvPr>
            <p:cNvSpPr txBox="1"/>
            <p:nvPr/>
          </p:nvSpPr>
          <p:spPr>
            <a:xfrm>
              <a:off x="4123016" y="4631615"/>
              <a:ext cx="1241978"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Representative </a:t>
              </a:r>
            </a:p>
          </p:txBody>
        </p:sp>
        <p:cxnSp>
          <p:nvCxnSpPr>
            <p:cNvPr id="131" name="Straight Connector 130">
              <a:extLst>
                <a:ext uri="{FF2B5EF4-FFF2-40B4-BE49-F238E27FC236}">
                  <a16:creationId xmlns:a16="http://schemas.microsoft.com/office/drawing/2014/main" id="{A652DDAE-2104-7626-8393-3C8B267AF1E1}"/>
                </a:ext>
              </a:extLst>
            </p:cNvPr>
            <p:cNvCxnSpPr>
              <a:cxnSpLocks/>
            </p:cNvCxnSpPr>
            <p:nvPr/>
          </p:nvCxnSpPr>
          <p:spPr>
            <a:xfrm flipV="1">
              <a:off x="3629751" y="5178913"/>
              <a:ext cx="1394008" cy="2570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017DD509-7F57-AD7A-9DFB-7EA32DEC7B14}"/>
                </a:ext>
              </a:extLst>
            </p:cNvPr>
            <p:cNvSpPr txBox="1"/>
            <p:nvPr/>
          </p:nvSpPr>
          <p:spPr>
            <a:xfrm rot="20993716">
              <a:off x="3616686" y="5085579"/>
              <a:ext cx="144459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New Service Installation</a:t>
              </a:r>
            </a:p>
          </p:txBody>
        </p:sp>
        <p:cxnSp>
          <p:nvCxnSpPr>
            <p:cNvPr id="135" name="Straight Connector 134">
              <a:extLst>
                <a:ext uri="{FF2B5EF4-FFF2-40B4-BE49-F238E27FC236}">
                  <a16:creationId xmlns:a16="http://schemas.microsoft.com/office/drawing/2014/main" id="{4856B5BD-EBEF-2378-53ED-97EC9D0B8931}"/>
                </a:ext>
              </a:extLst>
            </p:cNvPr>
            <p:cNvCxnSpPr>
              <a:cxnSpLocks/>
            </p:cNvCxnSpPr>
            <p:nvPr/>
          </p:nvCxnSpPr>
          <p:spPr>
            <a:xfrm>
              <a:off x="3591909" y="5441347"/>
              <a:ext cx="1914448" cy="11295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A692633-AED7-C6DA-5648-0D4F18480A43}"/>
                </a:ext>
              </a:extLst>
            </p:cNvPr>
            <p:cNvSpPr txBox="1"/>
            <p:nvPr/>
          </p:nvSpPr>
          <p:spPr>
            <a:xfrm rot="152562">
              <a:off x="3963899" y="5302551"/>
              <a:ext cx="144459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Repair Service Calls</a:t>
              </a:r>
            </a:p>
          </p:txBody>
        </p:sp>
        <p:cxnSp>
          <p:nvCxnSpPr>
            <p:cNvPr id="139" name="Straight Connector 138">
              <a:extLst>
                <a:ext uri="{FF2B5EF4-FFF2-40B4-BE49-F238E27FC236}">
                  <a16:creationId xmlns:a16="http://schemas.microsoft.com/office/drawing/2014/main" id="{BE4E0BF7-17B1-0685-EB64-F9D13070E867}"/>
                </a:ext>
              </a:extLst>
            </p:cNvPr>
            <p:cNvCxnSpPr>
              <a:cxnSpLocks/>
            </p:cNvCxnSpPr>
            <p:nvPr/>
          </p:nvCxnSpPr>
          <p:spPr>
            <a:xfrm>
              <a:off x="3591909" y="5451798"/>
              <a:ext cx="1864858" cy="43177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E1B725CA-D067-01E1-0246-DE73F8B47465}"/>
                </a:ext>
              </a:extLst>
            </p:cNvPr>
            <p:cNvSpPr txBox="1"/>
            <p:nvPr/>
          </p:nvSpPr>
          <p:spPr>
            <a:xfrm rot="748108">
              <a:off x="4037470" y="5523267"/>
              <a:ext cx="1444599"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Disconnections</a:t>
              </a:r>
            </a:p>
          </p:txBody>
        </p:sp>
        <p:cxnSp>
          <p:nvCxnSpPr>
            <p:cNvPr id="144" name="Straight Connector 143">
              <a:extLst>
                <a:ext uri="{FF2B5EF4-FFF2-40B4-BE49-F238E27FC236}">
                  <a16:creationId xmlns:a16="http://schemas.microsoft.com/office/drawing/2014/main" id="{FFE7C9AC-CBBD-79C4-2A54-5BA35552E61A}"/>
                </a:ext>
              </a:extLst>
            </p:cNvPr>
            <p:cNvCxnSpPr>
              <a:cxnSpLocks/>
            </p:cNvCxnSpPr>
            <p:nvPr/>
          </p:nvCxnSpPr>
          <p:spPr>
            <a:xfrm flipV="1">
              <a:off x="4981304" y="4464010"/>
              <a:ext cx="1792613" cy="71490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9A9C0D49-77F0-6A16-8E1B-DAC4D1429E2E}"/>
                </a:ext>
              </a:extLst>
            </p:cNvPr>
            <p:cNvSpPr txBox="1"/>
            <p:nvPr/>
          </p:nvSpPr>
          <p:spPr>
            <a:xfrm rot="20231917">
              <a:off x="5248090" y="4576113"/>
              <a:ext cx="1498701"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Appointment Availability</a:t>
              </a:r>
            </a:p>
          </p:txBody>
        </p:sp>
        <p:cxnSp>
          <p:nvCxnSpPr>
            <p:cNvPr id="149" name="Straight Connector 148">
              <a:extLst>
                <a:ext uri="{FF2B5EF4-FFF2-40B4-BE49-F238E27FC236}">
                  <a16:creationId xmlns:a16="http://schemas.microsoft.com/office/drawing/2014/main" id="{6E939EA7-32FB-9C97-8159-FA9F6FFA7CBA}"/>
                </a:ext>
              </a:extLst>
            </p:cNvPr>
            <p:cNvCxnSpPr>
              <a:cxnSpLocks/>
            </p:cNvCxnSpPr>
            <p:nvPr/>
          </p:nvCxnSpPr>
          <p:spPr>
            <a:xfrm flipV="1">
              <a:off x="4983903" y="4661734"/>
              <a:ext cx="2010731" cy="537282"/>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6103C45A-A41D-8957-FCBE-4B8A4CC903D7}"/>
                </a:ext>
              </a:extLst>
            </p:cNvPr>
            <p:cNvSpPr txBox="1"/>
            <p:nvPr/>
          </p:nvSpPr>
          <p:spPr>
            <a:xfrm rot="20759526">
              <a:off x="5519908" y="4664153"/>
              <a:ext cx="1596280"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Length of Installation Call</a:t>
              </a:r>
            </a:p>
          </p:txBody>
        </p:sp>
        <p:cxnSp>
          <p:nvCxnSpPr>
            <p:cNvPr id="153" name="Straight Connector 152">
              <a:extLst>
                <a:ext uri="{FF2B5EF4-FFF2-40B4-BE49-F238E27FC236}">
                  <a16:creationId xmlns:a16="http://schemas.microsoft.com/office/drawing/2014/main" id="{3C9D04B6-8AA7-9B11-A135-8B9F6AF67FF0}"/>
                </a:ext>
              </a:extLst>
            </p:cNvPr>
            <p:cNvCxnSpPr>
              <a:cxnSpLocks/>
            </p:cNvCxnSpPr>
            <p:nvPr/>
          </p:nvCxnSpPr>
          <p:spPr>
            <a:xfrm flipV="1">
              <a:off x="5467240" y="4868488"/>
              <a:ext cx="1884746" cy="688384"/>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2BF892C4-3D52-1FB9-7C2E-D253884CA014}"/>
                </a:ext>
              </a:extLst>
            </p:cNvPr>
            <p:cNvSpPr txBox="1"/>
            <p:nvPr/>
          </p:nvSpPr>
          <p:spPr>
            <a:xfrm rot="20329986">
              <a:off x="5547634" y="5038565"/>
              <a:ext cx="1498701"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Service Scheduling</a:t>
              </a:r>
            </a:p>
          </p:txBody>
        </p:sp>
        <p:cxnSp>
          <p:nvCxnSpPr>
            <p:cNvPr id="156" name="Straight Connector 155">
              <a:extLst>
                <a:ext uri="{FF2B5EF4-FFF2-40B4-BE49-F238E27FC236}">
                  <a16:creationId xmlns:a16="http://schemas.microsoft.com/office/drawing/2014/main" id="{40FD2D48-0F6A-6D46-8C96-4BFA88D68691}"/>
                </a:ext>
              </a:extLst>
            </p:cNvPr>
            <p:cNvCxnSpPr>
              <a:cxnSpLocks/>
            </p:cNvCxnSpPr>
            <p:nvPr/>
          </p:nvCxnSpPr>
          <p:spPr>
            <a:xfrm flipV="1">
              <a:off x="5502183" y="5153981"/>
              <a:ext cx="2055123" cy="400323"/>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3008B436-D695-B34B-246B-ECD130F41E14}"/>
                </a:ext>
              </a:extLst>
            </p:cNvPr>
            <p:cNvSpPr txBox="1"/>
            <p:nvPr/>
          </p:nvSpPr>
          <p:spPr>
            <a:xfrm rot="20864439">
              <a:off x="5941773" y="5133160"/>
              <a:ext cx="1498701"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At–home Wait Times</a:t>
              </a:r>
            </a:p>
          </p:txBody>
        </p:sp>
        <p:cxnSp>
          <p:nvCxnSpPr>
            <p:cNvPr id="160" name="Straight Connector 159">
              <a:extLst>
                <a:ext uri="{FF2B5EF4-FFF2-40B4-BE49-F238E27FC236}">
                  <a16:creationId xmlns:a16="http://schemas.microsoft.com/office/drawing/2014/main" id="{546FD79A-EFFA-0385-15AD-5F31CD586C5B}"/>
                </a:ext>
              </a:extLst>
            </p:cNvPr>
            <p:cNvCxnSpPr>
              <a:cxnSpLocks/>
            </p:cNvCxnSpPr>
            <p:nvPr/>
          </p:nvCxnSpPr>
          <p:spPr>
            <a:xfrm flipV="1">
              <a:off x="5515154" y="5476777"/>
              <a:ext cx="2188929" cy="77527"/>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99539508-8B7A-5A4E-41CC-802327DED821}"/>
                </a:ext>
              </a:extLst>
            </p:cNvPr>
            <p:cNvSpPr txBox="1"/>
            <p:nvPr/>
          </p:nvSpPr>
          <p:spPr>
            <a:xfrm rot="21441923">
              <a:off x="6283357" y="5317090"/>
              <a:ext cx="1498701"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Issue Resolution</a:t>
              </a:r>
            </a:p>
          </p:txBody>
        </p:sp>
        <p:pic>
          <p:nvPicPr>
            <p:cNvPr id="166" name="Picture 165" descr="A red and white sign&#10;&#10;AI-generated content may be incorrect.">
              <a:extLst>
                <a:ext uri="{FF2B5EF4-FFF2-40B4-BE49-F238E27FC236}">
                  <a16:creationId xmlns:a16="http://schemas.microsoft.com/office/drawing/2014/main" id="{BD18A76E-5B3F-7036-62E5-E0AC3F2FAC68}"/>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4587439" y="2901680"/>
              <a:ext cx="257163" cy="257163"/>
            </a:xfrm>
            <a:prstGeom prst="rect">
              <a:avLst/>
            </a:prstGeom>
          </p:spPr>
        </p:pic>
        <p:pic>
          <p:nvPicPr>
            <p:cNvPr id="167" name="Picture 166" descr="A red and white sign&#10;&#10;AI-generated content may be incorrect.">
              <a:extLst>
                <a:ext uri="{FF2B5EF4-FFF2-40B4-BE49-F238E27FC236}">
                  <a16:creationId xmlns:a16="http://schemas.microsoft.com/office/drawing/2014/main" id="{88051AF7-130E-E5BC-54C1-167FA193D997}"/>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5323099" y="5762637"/>
              <a:ext cx="257163" cy="257163"/>
            </a:xfrm>
            <a:prstGeom prst="rect">
              <a:avLst/>
            </a:prstGeom>
          </p:spPr>
        </p:pic>
        <p:cxnSp>
          <p:nvCxnSpPr>
            <p:cNvPr id="168" name="Straight Connector 167">
              <a:extLst>
                <a:ext uri="{FF2B5EF4-FFF2-40B4-BE49-F238E27FC236}">
                  <a16:creationId xmlns:a16="http://schemas.microsoft.com/office/drawing/2014/main" id="{0C059B5E-9BC6-1597-99D6-8B8D99592792}"/>
                </a:ext>
              </a:extLst>
            </p:cNvPr>
            <p:cNvCxnSpPr>
              <a:cxnSpLocks/>
            </p:cNvCxnSpPr>
            <p:nvPr/>
          </p:nvCxnSpPr>
          <p:spPr>
            <a:xfrm flipV="1">
              <a:off x="4783118" y="3345480"/>
              <a:ext cx="1368243" cy="21589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C552A312-9AFE-9282-EC5B-5A7BB51AD3C6}"/>
                </a:ext>
              </a:extLst>
            </p:cNvPr>
            <p:cNvSpPr txBox="1"/>
            <p:nvPr/>
          </p:nvSpPr>
          <p:spPr>
            <a:xfrm rot="21077861">
              <a:off x="4826232" y="3228117"/>
              <a:ext cx="1357792"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Entertainment</a:t>
              </a:r>
            </a:p>
          </p:txBody>
        </p:sp>
        <p:sp>
          <p:nvSpPr>
            <p:cNvPr id="170" name="TextBox 169">
              <a:extLst>
                <a:ext uri="{FF2B5EF4-FFF2-40B4-BE49-F238E27FC236}">
                  <a16:creationId xmlns:a16="http://schemas.microsoft.com/office/drawing/2014/main" id="{580162CA-9465-1879-9768-170E273EA2CD}"/>
                </a:ext>
              </a:extLst>
            </p:cNvPr>
            <p:cNvSpPr txBox="1"/>
            <p:nvPr/>
          </p:nvSpPr>
          <p:spPr>
            <a:xfrm>
              <a:off x="5017797" y="3405236"/>
              <a:ext cx="1357792" cy="230832"/>
            </a:xfrm>
            <a:prstGeom prst="rect">
              <a:avLst/>
            </a:prstGeom>
            <a:noFill/>
          </p:spPr>
          <p:txBody>
            <a:bodyPr wrap="square" rtlCol="0">
              <a:spAutoFit/>
            </a:bodyPr>
            <a:lstStyle/>
            <a:p>
              <a:pPr algn="ctr">
                <a:spcBef>
                  <a:spcPts val="1000"/>
                </a:spcBef>
              </a:pPr>
              <a:r>
                <a:rPr lang="en-US" sz="900">
                  <a:latin typeface="Avenir Next LT Pro" panose="020B0504020202020204" pitchFamily="34" charset="77"/>
                </a:rPr>
                <a:t>Digital</a:t>
              </a:r>
            </a:p>
          </p:txBody>
        </p:sp>
        <p:cxnSp>
          <p:nvCxnSpPr>
            <p:cNvPr id="171" name="Straight Connector 170">
              <a:extLst>
                <a:ext uri="{FF2B5EF4-FFF2-40B4-BE49-F238E27FC236}">
                  <a16:creationId xmlns:a16="http://schemas.microsoft.com/office/drawing/2014/main" id="{56F05B8F-52D5-1889-1CAD-6D8D8A66EDB2}"/>
                </a:ext>
              </a:extLst>
            </p:cNvPr>
            <p:cNvCxnSpPr>
              <a:cxnSpLocks/>
            </p:cNvCxnSpPr>
            <p:nvPr/>
          </p:nvCxnSpPr>
          <p:spPr>
            <a:xfrm>
              <a:off x="4770200" y="3576533"/>
              <a:ext cx="1431942" cy="57204"/>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92555FAA-6B77-86AF-FBF7-4B3EF3DE200A}"/>
              </a:ext>
            </a:extLst>
          </p:cNvPr>
          <p:cNvGrpSpPr/>
          <p:nvPr/>
        </p:nvGrpSpPr>
        <p:grpSpPr>
          <a:xfrm>
            <a:off x="8313684" y="4490919"/>
            <a:ext cx="3189889" cy="1559401"/>
            <a:chOff x="8313684" y="4474489"/>
            <a:chExt cx="3189889" cy="1559401"/>
          </a:xfrm>
        </p:grpSpPr>
        <p:sp>
          <p:nvSpPr>
            <p:cNvPr id="175" name="TextBox 174">
              <a:extLst>
                <a:ext uri="{FF2B5EF4-FFF2-40B4-BE49-F238E27FC236}">
                  <a16:creationId xmlns:a16="http://schemas.microsoft.com/office/drawing/2014/main" id="{84434343-D338-FA8F-FF15-74F1B64190E7}"/>
                </a:ext>
              </a:extLst>
            </p:cNvPr>
            <p:cNvSpPr txBox="1"/>
            <p:nvPr/>
          </p:nvSpPr>
          <p:spPr>
            <a:xfrm>
              <a:off x="8313684" y="4474489"/>
              <a:ext cx="3189889" cy="1559401"/>
            </a:xfrm>
            <a:prstGeom prst="rect">
              <a:avLst/>
            </a:prstGeom>
            <a:noFill/>
            <a:ln>
              <a:solidFill>
                <a:schemeClr val="bg1">
                  <a:lumMod val="75000"/>
                </a:schemeClr>
              </a:solidFill>
            </a:ln>
          </p:spPr>
          <p:txBody>
            <a:bodyPr wrap="square" rtlCol="0">
              <a:spAutoFit/>
            </a:bodyPr>
            <a:lstStyle/>
            <a:p>
              <a:pPr algn="l">
                <a:spcBef>
                  <a:spcPts val="1000"/>
                </a:spcBef>
              </a:pPr>
              <a:r>
                <a:rPr lang="en-US" sz="1200" b="1" i="1">
                  <a:latin typeface="Avenir Next LT Pro" panose="020B0504020202020204" pitchFamily="34" charset="77"/>
                </a:rPr>
                <a:t>Note:</a:t>
              </a:r>
              <a:r>
                <a:rPr lang="en-US" sz="1200">
                  <a:latin typeface="Avenir Next LT Pro" panose="020B0504020202020204" pitchFamily="34" charset="77"/>
                </a:rPr>
                <a:t> </a:t>
              </a:r>
            </a:p>
            <a:p>
              <a:pPr algn="l">
                <a:spcBef>
                  <a:spcPts val="400"/>
                </a:spcBef>
              </a:pPr>
              <a:r>
                <a:rPr lang="en-US" sz="1000">
                  <a:latin typeface="Avenir Next LT Pro" panose="020B0504020202020204" pitchFamily="34" charset="77"/>
                </a:rPr>
                <a:t>Boundaries listed in the Problem Statement cite Basic Service Fees are not to be considered, and that efforts should focus on Current Customers. Therefore, those branches are not broken down further in this initial version of the Issues Tree. Subsequent information may suggest that these branches be reconsidered with Metro Cable leadership approval. </a:t>
              </a:r>
            </a:p>
          </p:txBody>
        </p:sp>
        <p:pic>
          <p:nvPicPr>
            <p:cNvPr id="176" name="Picture 175" descr="A red and white sign&#10;&#10;AI-generated content may be incorrect.">
              <a:extLst>
                <a:ext uri="{FF2B5EF4-FFF2-40B4-BE49-F238E27FC236}">
                  <a16:creationId xmlns:a16="http://schemas.microsoft.com/office/drawing/2014/main" id="{AA07D854-71B9-698B-1F91-AD6D2762E89F}"/>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flipH="1">
              <a:off x="8836312" y="4489868"/>
              <a:ext cx="257163" cy="257163"/>
            </a:xfrm>
            <a:prstGeom prst="rect">
              <a:avLst/>
            </a:prstGeom>
            <a:ln>
              <a:noFill/>
            </a:ln>
          </p:spPr>
        </p:pic>
      </p:grpSp>
      <p:sp>
        <p:nvSpPr>
          <p:cNvPr id="7" name="Rectangle 6">
            <a:extLst>
              <a:ext uri="{FF2B5EF4-FFF2-40B4-BE49-F238E27FC236}">
                <a16:creationId xmlns:a16="http://schemas.microsoft.com/office/drawing/2014/main" id="{7F652359-4B71-8957-32C9-005F786AEF32}"/>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8" name="Rectangle 7">
            <a:extLst>
              <a:ext uri="{FF2B5EF4-FFF2-40B4-BE49-F238E27FC236}">
                <a16:creationId xmlns:a16="http://schemas.microsoft.com/office/drawing/2014/main" id="{6A6272E9-C62F-55C3-2853-9472E7998658}"/>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9" name="Rectangle 8">
            <a:extLst>
              <a:ext uri="{FF2B5EF4-FFF2-40B4-BE49-F238E27FC236}">
                <a16:creationId xmlns:a16="http://schemas.microsoft.com/office/drawing/2014/main" id="{B3796C08-EBD2-C43C-52BC-B756B22C7AC7}"/>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5" name="Rectangle 4">
            <a:extLst>
              <a:ext uri="{FF2B5EF4-FFF2-40B4-BE49-F238E27FC236}">
                <a16:creationId xmlns:a16="http://schemas.microsoft.com/office/drawing/2014/main" id="{9CC37A03-29C7-999C-0A96-0024DC6E513A}"/>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2. Issues Tree</a:t>
            </a:r>
          </a:p>
        </p:txBody>
      </p:sp>
      <p:grpSp>
        <p:nvGrpSpPr>
          <p:cNvPr id="48" name="Group 47">
            <a:extLst>
              <a:ext uri="{FF2B5EF4-FFF2-40B4-BE49-F238E27FC236}">
                <a16:creationId xmlns:a16="http://schemas.microsoft.com/office/drawing/2014/main" id="{52E1FB4B-F435-25CA-C50C-F094851E2F1D}"/>
              </a:ext>
            </a:extLst>
          </p:cNvPr>
          <p:cNvGrpSpPr/>
          <p:nvPr/>
        </p:nvGrpSpPr>
        <p:grpSpPr>
          <a:xfrm>
            <a:off x="11465415" y="182012"/>
            <a:ext cx="560540" cy="599978"/>
            <a:chOff x="3962400" y="1404361"/>
            <a:chExt cx="4267200" cy="4567438"/>
          </a:xfrm>
          <a:solidFill>
            <a:schemeClr val="bg1">
              <a:lumMod val="85000"/>
            </a:schemeClr>
          </a:solidFill>
        </p:grpSpPr>
        <p:grpSp>
          <p:nvGrpSpPr>
            <p:cNvPr id="50" name="Groupe 160">
              <a:extLst>
                <a:ext uri="{FF2B5EF4-FFF2-40B4-BE49-F238E27FC236}">
                  <a16:creationId xmlns:a16="http://schemas.microsoft.com/office/drawing/2014/main" id="{35373647-BA47-EEC4-542B-928C5D6093BB}"/>
                </a:ext>
              </a:extLst>
            </p:cNvPr>
            <p:cNvGrpSpPr/>
            <p:nvPr/>
          </p:nvGrpSpPr>
          <p:grpSpPr>
            <a:xfrm>
              <a:off x="3962400" y="1404361"/>
              <a:ext cx="4267200" cy="4567438"/>
              <a:chOff x="4253501" y="1474601"/>
              <a:chExt cx="4007280" cy="4289230"/>
            </a:xfrm>
            <a:grpFill/>
          </p:grpSpPr>
          <p:sp>
            <p:nvSpPr>
              <p:cNvPr id="62" name="Forme libre : forme 156">
                <a:extLst>
                  <a:ext uri="{FF2B5EF4-FFF2-40B4-BE49-F238E27FC236}">
                    <a16:creationId xmlns:a16="http://schemas.microsoft.com/office/drawing/2014/main" id="{23763A84-ACF1-3893-B357-EE7A352AD43D}"/>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63" name="Groupe 159">
                <a:extLst>
                  <a:ext uri="{FF2B5EF4-FFF2-40B4-BE49-F238E27FC236}">
                    <a16:creationId xmlns:a16="http://schemas.microsoft.com/office/drawing/2014/main" id="{F011D64E-82B8-D5B0-49E9-6FE3336E8AA2}"/>
                  </a:ext>
                </a:extLst>
              </p:cNvPr>
              <p:cNvGrpSpPr/>
              <p:nvPr/>
            </p:nvGrpSpPr>
            <p:grpSpPr>
              <a:xfrm>
                <a:off x="4253501" y="1474601"/>
                <a:ext cx="4007280" cy="3742303"/>
                <a:chOff x="4253501" y="1474601"/>
                <a:chExt cx="4007280" cy="3742303"/>
              </a:xfrm>
              <a:grpFill/>
            </p:grpSpPr>
            <p:sp>
              <p:nvSpPr>
                <p:cNvPr id="64" name="Forme libre : forme 149">
                  <a:extLst>
                    <a:ext uri="{FF2B5EF4-FFF2-40B4-BE49-F238E27FC236}">
                      <a16:creationId xmlns:a16="http://schemas.microsoft.com/office/drawing/2014/main" id="{8D0C4DBF-784A-8367-DD5D-BCF395B028E0}"/>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5" name="Forme libre : forme 148">
                  <a:extLst>
                    <a:ext uri="{FF2B5EF4-FFF2-40B4-BE49-F238E27FC236}">
                      <a16:creationId xmlns:a16="http://schemas.microsoft.com/office/drawing/2014/main" id="{83D8C59E-B39E-6F33-7F0C-DA6517E24B66}"/>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9" name="Forme libre : forme 147">
                  <a:extLst>
                    <a:ext uri="{FF2B5EF4-FFF2-40B4-BE49-F238E27FC236}">
                      <a16:creationId xmlns:a16="http://schemas.microsoft.com/office/drawing/2014/main" id="{61D31650-09C3-282D-3A7F-0A1B0D8ECB8E}"/>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0" name="Forme libre : forme 146">
                  <a:extLst>
                    <a:ext uri="{FF2B5EF4-FFF2-40B4-BE49-F238E27FC236}">
                      <a16:creationId xmlns:a16="http://schemas.microsoft.com/office/drawing/2014/main" id="{AB9C61E2-9D73-4125-9680-93AEE6E5D384}"/>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4" name="Forme libre : forme 144">
                  <a:extLst>
                    <a:ext uri="{FF2B5EF4-FFF2-40B4-BE49-F238E27FC236}">
                      <a16:creationId xmlns:a16="http://schemas.microsoft.com/office/drawing/2014/main" id="{4BDD829B-59BA-ACDE-2F22-D7B03D3BB200}"/>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5" name="Forme libre : forme 142">
                  <a:extLst>
                    <a:ext uri="{FF2B5EF4-FFF2-40B4-BE49-F238E27FC236}">
                      <a16:creationId xmlns:a16="http://schemas.microsoft.com/office/drawing/2014/main" id="{087C8D15-2981-B37E-AE38-579ADC20F8BF}"/>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6" name="Forme libre : forme 141">
                  <a:extLst>
                    <a:ext uri="{FF2B5EF4-FFF2-40B4-BE49-F238E27FC236}">
                      <a16:creationId xmlns:a16="http://schemas.microsoft.com/office/drawing/2014/main" id="{D47E286B-B9DF-5CAC-185D-646B9EF3D5D6}"/>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0" name="Forme libre : forme 140">
                  <a:extLst>
                    <a:ext uri="{FF2B5EF4-FFF2-40B4-BE49-F238E27FC236}">
                      <a16:creationId xmlns:a16="http://schemas.microsoft.com/office/drawing/2014/main" id="{ADEB8F79-633E-0807-103B-8A6ED7296852}"/>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1" name="Forme libre : forme 139">
                  <a:extLst>
                    <a:ext uri="{FF2B5EF4-FFF2-40B4-BE49-F238E27FC236}">
                      <a16:creationId xmlns:a16="http://schemas.microsoft.com/office/drawing/2014/main" id="{AED5BEEE-D405-EB37-751E-873D46B649F8}"/>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4" name="Forme libre : forme 133">
                  <a:extLst>
                    <a:ext uri="{FF2B5EF4-FFF2-40B4-BE49-F238E27FC236}">
                      <a16:creationId xmlns:a16="http://schemas.microsoft.com/office/drawing/2014/main" id="{86BEDE4D-F23A-D0C1-8326-3AF0D2DE7852}"/>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6" name="Forme libre : forme 158">
                  <a:extLst>
                    <a:ext uri="{FF2B5EF4-FFF2-40B4-BE49-F238E27FC236}">
                      <a16:creationId xmlns:a16="http://schemas.microsoft.com/office/drawing/2014/main" id="{7EE28589-F708-5AE2-1497-94633B2EFF9C}"/>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7" name="Forme libre : forme 126">
                  <a:extLst>
                    <a:ext uri="{FF2B5EF4-FFF2-40B4-BE49-F238E27FC236}">
                      <a16:creationId xmlns:a16="http://schemas.microsoft.com/office/drawing/2014/main" id="{4D537B4A-C4B6-CC3B-7837-5CA8A7ECA9F3}"/>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90" name="Forme libre : forme 154">
                  <a:extLst>
                    <a:ext uri="{FF2B5EF4-FFF2-40B4-BE49-F238E27FC236}">
                      <a16:creationId xmlns:a16="http://schemas.microsoft.com/office/drawing/2014/main" id="{144815B6-4F17-2D06-5B84-88B9AE43E967}"/>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91" name="Forme libre : forme 157">
                  <a:extLst>
                    <a:ext uri="{FF2B5EF4-FFF2-40B4-BE49-F238E27FC236}">
                      <a16:creationId xmlns:a16="http://schemas.microsoft.com/office/drawing/2014/main" id="{0929D0D0-7EFE-8A39-4BA8-AE755B74E58F}"/>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92" name="Forme libre : forme 116">
                  <a:extLst>
                    <a:ext uri="{FF2B5EF4-FFF2-40B4-BE49-F238E27FC236}">
                      <a16:creationId xmlns:a16="http://schemas.microsoft.com/office/drawing/2014/main" id="{CA85B371-2308-0C90-2DF3-A75395ED7EFA}"/>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93" name="Forme libre : forme 155">
                  <a:extLst>
                    <a:ext uri="{FF2B5EF4-FFF2-40B4-BE49-F238E27FC236}">
                      <a16:creationId xmlns:a16="http://schemas.microsoft.com/office/drawing/2014/main" id="{896DCDE9-9556-5549-FE4C-5C2BC175B77E}"/>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97" name="Forme libre : forme 112">
                  <a:extLst>
                    <a:ext uri="{FF2B5EF4-FFF2-40B4-BE49-F238E27FC236}">
                      <a16:creationId xmlns:a16="http://schemas.microsoft.com/office/drawing/2014/main" id="{B4764AFE-6B1B-68A9-98AB-25F6BD43EB90}"/>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51" name="Rectangle 50">
              <a:extLst>
                <a:ext uri="{FF2B5EF4-FFF2-40B4-BE49-F238E27FC236}">
                  <a16:creationId xmlns:a16="http://schemas.microsoft.com/office/drawing/2014/main" id="{A598CB81-A244-B9ED-4412-142C833E6471}"/>
                </a:ext>
              </a:extLst>
            </p:cNvPr>
            <p:cNvSpPr/>
            <p:nvPr/>
          </p:nvSpPr>
          <p:spPr>
            <a:xfrm flipH="1">
              <a:off x="5495848" y="1695896"/>
              <a:ext cx="423500" cy="820053"/>
            </a:xfrm>
            <a:prstGeom prst="rect">
              <a:avLst/>
            </a:prstGeom>
            <a:solidFill>
              <a:schemeClr val="bg1">
                <a:lumMod val="85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2" name="Rectangle 51">
              <a:extLst>
                <a:ext uri="{FF2B5EF4-FFF2-40B4-BE49-F238E27FC236}">
                  <a16:creationId xmlns:a16="http://schemas.microsoft.com/office/drawing/2014/main" id="{D8A6B899-743F-5557-B4D0-FB0F9C765F99}"/>
                </a:ext>
              </a:extLst>
            </p:cNvPr>
            <p:cNvSpPr/>
            <p:nvPr/>
          </p:nvSpPr>
          <p:spPr>
            <a:xfrm flipH="1">
              <a:off x="7011194" y="2123698"/>
              <a:ext cx="423500" cy="820053"/>
            </a:xfrm>
            <a:prstGeom prst="rect">
              <a:avLst/>
            </a:prstGeom>
            <a:solidFill>
              <a:schemeClr val="accent2"/>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3" name="Rectangle 52">
              <a:extLst>
                <a:ext uri="{FF2B5EF4-FFF2-40B4-BE49-F238E27FC236}">
                  <a16:creationId xmlns:a16="http://schemas.microsoft.com/office/drawing/2014/main" id="{615C9DB1-7969-EF1A-7489-740A7ABD15DC}"/>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6" name="Rectangle 55">
              <a:extLst>
                <a:ext uri="{FF2B5EF4-FFF2-40B4-BE49-F238E27FC236}">
                  <a16:creationId xmlns:a16="http://schemas.microsoft.com/office/drawing/2014/main" id="{9C788DFB-6F71-3704-5DCD-A6B6FA8829ED}"/>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9" name="Rectangle 58">
              <a:extLst>
                <a:ext uri="{FF2B5EF4-FFF2-40B4-BE49-F238E27FC236}">
                  <a16:creationId xmlns:a16="http://schemas.microsoft.com/office/drawing/2014/main" id="{C3609195-9F49-FDE4-8C42-A0922085ADE5}"/>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1" name="Rectangle 60">
              <a:extLst>
                <a:ext uri="{FF2B5EF4-FFF2-40B4-BE49-F238E27FC236}">
                  <a16:creationId xmlns:a16="http://schemas.microsoft.com/office/drawing/2014/main" id="{972119DD-5CA5-FBDA-F6D4-F682F3DA6FA8}"/>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933712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8A9D6-316D-C31E-FE0B-5213D3A93CD3}"/>
            </a:ext>
          </a:extLst>
        </p:cNvPr>
        <p:cNvGrpSpPr/>
        <p:nvPr/>
      </p:nvGrpSpPr>
      <p:grpSpPr>
        <a:xfrm>
          <a:off x="0" y="0"/>
          <a:ext cx="0" cy="0"/>
          <a:chOff x="0" y="0"/>
          <a:chExt cx="0" cy="0"/>
        </a:xfrm>
      </p:grpSpPr>
      <p:sp>
        <p:nvSpPr>
          <p:cNvPr id="85" name="Rectangle 84">
            <a:extLst>
              <a:ext uri="{FF2B5EF4-FFF2-40B4-BE49-F238E27FC236}">
                <a16:creationId xmlns:a16="http://schemas.microsoft.com/office/drawing/2014/main" id="{7C8C6FE6-4D1F-3AAE-10C9-61A93C6138EB}"/>
              </a:ext>
            </a:extLst>
          </p:cNvPr>
          <p:cNvSpPr/>
          <p:nvPr/>
        </p:nvSpPr>
        <p:spPr>
          <a:xfrm>
            <a:off x="-15070" y="1821916"/>
            <a:ext cx="12207069" cy="3283484"/>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3" name="Title 2">
            <a:extLst>
              <a:ext uri="{FF2B5EF4-FFF2-40B4-BE49-F238E27FC236}">
                <a16:creationId xmlns:a16="http://schemas.microsoft.com/office/drawing/2014/main" id="{CC812AA4-6821-5C01-7547-E2D80B1980F4}"/>
              </a:ext>
            </a:extLst>
          </p:cNvPr>
          <p:cNvSpPr>
            <a:spLocks noGrp="1"/>
          </p:cNvSpPr>
          <p:nvPr>
            <p:ph type="title"/>
          </p:nvPr>
        </p:nvSpPr>
        <p:spPr/>
        <p:txBody>
          <a:bodyPr/>
          <a:lstStyle/>
          <a:p>
            <a:r>
              <a:rPr lang="en-US"/>
              <a:t>Phase 1: Diagnosis | Data Request: Understanding the Data Landscape</a:t>
            </a:r>
          </a:p>
        </p:txBody>
      </p:sp>
      <p:sp>
        <p:nvSpPr>
          <p:cNvPr id="4" name="Footer Placeholder 3">
            <a:extLst>
              <a:ext uri="{FF2B5EF4-FFF2-40B4-BE49-F238E27FC236}">
                <a16:creationId xmlns:a16="http://schemas.microsoft.com/office/drawing/2014/main" id="{C38CCCD4-1F15-6E87-8B06-72AF9DFBD45A}"/>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7" name="TextBox 6">
            <a:extLst>
              <a:ext uri="{FF2B5EF4-FFF2-40B4-BE49-F238E27FC236}">
                <a16:creationId xmlns:a16="http://schemas.microsoft.com/office/drawing/2014/main" id="{0B333D0C-B069-29BE-5AD4-F20331475821}"/>
              </a:ext>
            </a:extLst>
          </p:cNvPr>
          <p:cNvSpPr txBox="1"/>
          <p:nvPr/>
        </p:nvSpPr>
        <p:spPr>
          <a:xfrm>
            <a:off x="540595" y="858827"/>
            <a:ext cx="11479758" cy="584775"/>
          </a:xfrm>
          <a:prstGeom prst="rect">
            <a:avLst/>
          </a:prstGeom>
          <a:noFill/>
        </p:spPr>
        <p:txBody>
          <a:bodyPr wrap="square" rtlCol="0">
            <a:spAutoFit/>
          </a:bodyPr>
          <a:lstStyle/>
          <a:p>
            <a:pPr>
              <a:spcBef>
                <a:spcPts val="1000"/>
              </a:spcBef>
            </a:pPr>
            <a:r>
              <a:rPr lang="en-US" sz="1600"/>
              <a:t>Following the Issues Tree, we aim to understand what data exists, where it lives, and how it can be used to validate, quantify, and target the identified issues, informing a focused data request list and an effective data collection process.</a:t>
            </a:r>
          </a:p>
        </p:txBody>
      </p:sp>
      <p:grpSp>
        <p:nvGrpSpPr>
          <p:cNvPr id="45" name="Group 44">
            <a:extLst>
              <a:ext uri="{FF2B5EF4-FFF2-40B4-BE49-F238E27FC236}">
                <a16:creationId xmlns:a16="http://schemas.microsoft.com/office/drawing/2014/main" id="{7A20D026-E4F8-9A2D-65F4-AA9D623B9E97}"/>
              </a:ext>
            </a:extLst>
          </p:cNvPr>
          <p:cNvGrpSpPr/>
          <p:nvPr/>
        </p:nvGrpSpPr>
        <p:grpSpPr>
          <a:xfrm>
            <a:off x="1159678" y="2047892"/>
            <a:ext cx="2144110" cy="2751126"/>
            <a:chOff x="591207" y="2310893"/>
            <a:chExt cx="2144110" cy="2751126"/>
          </a:xfrm>
        </p:grpSpPr>
        <p:sp>
          <p:nvSpPr>
            <p:cNvPr id="8" name="TextBox 7">
              <a:extLst>
                <a:ext uri="{FF2B5EF4-FFF2-40B4-BE49-F238E27FC236}">
                  <a16:creationId xmlns:a16="http://schemas.microsoft.com/office/drawing/2014/main" id="{74D389F2-CDE3-D1F0-62D5-BD8D8140E19E}"/>
                </a:ext>
              </a:extLst>
            </p:cNvPr>
            <p:cNvSpPr txBox="1"/>
            <p:nvPr/>
          </p:nvSpPr>
          <p:spPr>
            <a:xfrm>
              <a:off x="972207" y="2310893"/>
              <a:ext cx="1382110" cy="307777"/>
            </a:xfrm>
            <a:prstGeom prst="rect">
              <a:avLst/>
            </a:prstGeom>
            <a:noFill/>
          </p:spPr>
          <p:txBody>
            <a:bodyPr wrap="square" rtlCol="0">
              <a:spAutoFit/>
            </a:bodyPr>
            <a:lstStyle/>
            <a:p>
              <a:pPr algn="ctr">
                <a:spcBef>
                  <a:spcPts val="1000"/>
                </a:spcBef>
              </a:pPr>
              <a:r>
                <a:rPr lang="en-US" sz="1400" b="1">
                  <a:solidFill>
                    <a:schemeClr val="accent1"/>
                  </a:solidFill>
                  <a:latin typeface="Avenir Next LT Pro" panose="020B0504020202020204" pitchFamily="34" charset="77"/>
                </a:rPr>
                <a:t>Data Origins</a:t>
              </a:r>
            </a:p>
          </p:txBody>
        </p:sp>
        <p:pic>
          <p:nvPicPr>
            <p:cNvPr id="10" name="Picture 9" descr="A blue and white folder with papers&#10;&#10;AI-generated content may be incorrect.">
              <a:extLst>
                <a:ext uri="{FF2B5EF4-FFF2-40B4-BE49-F238E27FC236}">
                  <a16:creationId xmlns:a16="http://schemas.microsoft.com/office/drawing/2014/main" id="{EC78935C-2E4C-477B-B800-2C283A87A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275" y="2700490"/>
              <a:ext cx="517974" cy="517974"/>
            </a:xfrm>
            <a:prstGeom prst="rect">
              <a:avLst/>
            </a:prstGeom>
          </p:spPr>
        </p:pic>
        <p:pic>
          <p:nvPicPr>
            <p:cNvPr id="12" name="Picture 11" descr="A blue line drawing of a server&#10;&#10;AI-generated content may be incorrect.">
              <a:extLst>
                <a:ext uri="{FF2B5EF4-FFF2-40B4-BE49-F238E27FC236}">
                  <a16:creationId xmlns:a16="http://schemas.microsoft.com/office/drawing/2014/main" id="{182836B0-5CA8-8DFE-BF4D-102AA90DA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295" y="3936102"/>
              <a:ext cx="443934" cy="443934"/>
            </a:xfrm>
            <a:prstGeom prst="rect">
              <a:avLst/>
            </a:prstGeom>
          </p:spPr>
        </p:pic>
        <p:sp>
          <p:nvSpPr>
            <p:cNvPr id="13" name="TextBox 12">
              <a:extLst>
                <a:ext uri="{FF2B5EF4-FFF2-40B4-BE49-F238E27FC236}">
                  <a16:creationId xmlns:a16="http://schemas.microsoft.com/office/drawing/2014/main" id="{02ABD71E-E1A9-0513-59E1-FD6C28837717}"/>
                </a:ext>
              </a:extLst>
            </p:cNvPr>
            <p:cNvSpPr txBox="1"/>
            <p:nvPr/>
          </p:nvSpPr>
          <p:spPr>
            <a:xfrm>
              <a:off x="591207" y="3300284"/>
              <a:ext cx="2144110" cy="600164"/>
            </a:xfrm>
            <a:prstGeom prst="rect">
              <a:avLst/>
            </a:prstGeom>
            <a:noFill/>
          </p:spPr>
          <p:txBody>
            <a:bodyPr wrap="square" rtlCol="0">
              <a:spAutoFit/>
            </a:bodyPr>
            <a:lstStyle/>
            <a:p>
              <a:pPr algn="ctr">
                <a:spcBef>
                  <a:spcPts val="1000"/>
                </a:spcBef>
              </a:pPr>
              <a:r>
                <a:rPr lang="en-US" sz="1100">
                  <a:latin typeface="Avenir Next LT Pro" panose="020B0504020202020204" pitchFamily="34" charset="77"/>
                </a:rPr>
                <a:t>Unstructured data in the form of emails, text messages and physical documentation.</a:t>
              </a:r>
            </a:p>
          </p:txBody>
        </p:sp>
        <p:sp>
          <p:nvSpPr>
            <p:cNvPr id="14" name="TextBox 13">
              <a:extLst>
                <a:ext uri="{FF2B5EF4-FFF2-40B4-BE49-F238E27FC236}">
                  <a16:creationId xmlns:a16="http://schemas.microsoft.com/office/drawing/2014/main" id="{7ED1048E-E0EE-7C5F-CBA6-0D23ACEF075B}"/>
                </a:ext>
              </a:extLst>
            </p:cNvPr>
            <p:cNvSpPr txBox="1"/>
            <p:nvPr/>
          </p:nvSpPr>
          <p:spPr>
            <a:xfrm>
              <a:off x="591207" y="4461855"/>
              <a:ext cx="2144110" cy="600164"/>
            </a:xfrm>
            <a:prstGeom prst="rect">
              <a:avLst/>
            </a:prstGeom>
            <a:noFill/>
          </p:spPr>
          <p:txBody>
            <a:bodyPr wrap="square" rtlCol="0">
              <a:spAutoFit/>
            </a:bodyPr>
            <a:lstStyle/>
            <a:p>
              <a:pPr algn="ctr">
                <a:spcBef>
                  <a:spcPts val="1000"/>
                </a:spcBef>
              </a:pPr>
              <a:r>
                <a:rPr lang="en-US" sz="1100">
                  <a:latin typeface="Avenir Next LT Pro" panose="020B0504020202020204" pitchFamily="34" charset="77"/>
                </a:rPr>
                <a:t>Structured data in the form of data feeds, on–line forms, and downloads.</a:t>
              </a:r>
            </a:p>
          </p:txBody>
        </p:sp>
      </p:grpSp>
      <p:grpSp>
        <p:nvGrpSpPr>
          <p:cNvPr id="44" name="Group 43">
            <a:extLst>
              <a:ext uri="{FF2B5EF4-FFF2-40B4-BE49-F238E27FC236}">
                <a16:creationId xmlns:a16="http://schemas.microsoft.com/office/drawing/2014/main" id="{1F0CD6C3-6C5E-FD45-8F95-898B9948600C}"/>
              </a:ext>
            </a:extLst>
          </p:cNvPr>
          <p:cNvGrpSpPr/>
          <p:nvPr/>
        </p:nvGrpSpPr>
        <p:grpSpPr>
          <a:xfrm>
            <a:off x="3680450" y="2047892"/>
            <a:ext cx="2144110" cy="2187762"/>
            <a:chOff x="3326525" y="2310893"/>
            <a:chExt cx="2144110" cy="2187762"/>
          </a:xfrm>
        </p:grpSpPr>
        <p:sp>
          <p:nvSpPr>
            <p:cNvPr id="15" name="TextBox 14">
              <a:extLst>
                <a:ext uri="{FF2B5EF4-FFF2-40B4-BE49-F238E27FC236}">
                  <a16:creationId xmlns:a16="http://schemas.microsoft.com/office/drawing/2014/main" id="{33961087-BDD6-1DC3-97C3-48FB9DA89DC9}"/>
                </a:ext>
              </a:extLst>
            </p:cNvPr>
            <p:cNvSpPr txBox="1"/>
            <p:nvPr/>
          </p:nvSpPr>
          <p:spPr>
            <a:xfrm>
              <a:off x="3627497" y="2310893"/>
              <a:ext cx="1542166" cy="307777"/>
            </a:xfrm>
            <a:prstGeom prst="rect">
              <a:avLst/>
            </a:prstGeom>
            <a:noFill/>
          </p:spPr>
          <p:txBody>
            <a:bodyPr wrap="square" rtlCol="0">
              <a:spAutoFit/>
            </a:bodyPr>
            <a:lstStyle/>
            <a:p>
              <a:pPr algn="ctr">
                <a:spcBef>
                  <a:spcPts val="1000"/>
                </a:spcBef>
              </a:pPr>
              <a:r>
                <a:rPr lang="en-US" sz="1400" b="1">
                  <a:solidFill>
                    <a:schemeClr val="accent1"/>
                  </a:solidFill>
                  <a:latin typeface="Avenir Next LT Pro" panose="020B0504020202020204" pitchFamily="34" charset="77"/>
                </a:rPr>
                <a:t>Data Platforms</a:t>
              </a:r>
            </a:p>
          </p:txBody>
        </p:sp>
        <p:pic>
          <p:nvPicPr>
            <p:cNvPr id="17" name="Picture 16" descr="A blue diagram with arrows&#10;&#10;AI-generated content may be incorrect.">
              <a:extLst>
                <a:ext uri="{FF2B5EF4-FFF2-40B4-BE49-F238E27FC236}">
                  <a16:creationId xmlns:a16="http://schemas.microsoft.com/office/drawing/2014/main" id="{81A632B1-0555-8C68-F095-80DE36BB4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8235" y="2763597"/>
              <a:ext cx="820690" cy="820690"/>
            </a:xfrm>
            <a:prstGeom prst="rect">
              <a:avLst/>
            </a:prstGeom>
          </p:spPr>
        </p:pic>
        <p:sp>
          <p:nvSpPr>
            <p:cNvPr id="18" name="TextBox 17">
              <a:extLst>
                <a:ext uri="{FF2B5EF4-FFF2-40B4-BE49-F238E27FC236}">
                  <a16:creationId xmlns:a16="http://schemas.microsoft.com/office/drawing/2014/main" id="{A6748993-0144-3B5D-DF24-5123C65E835C}"/>
                </a:ext>
              </a:extLst>
            </p:cNvPr>
            <p:cNvSpPr txBox="1"/>
            <p:nvPr/>
          </p:nvSpPr>
          <p:spPr>
            <a:xfrm>
              <a:off x="3326525" y="3729214"/>
              <a:ext cx="2144110" cy="769441"/>
            </a:xfrm>
            <a:prstGeom prst="rect">
              <a:avLst/>
            </a:prstGeom>
            <a:noFill/>
          </p:spPr>
          <p:txBody>
            <a:bodyPr wrap="square" rtlCol="0">
              <a:spAutoFit/>
            </a:bodyPr>
            <a:lstStyle/>
            <a:p>
              <a:pPr algn="ctr">
                <a:spcBef>
                  <a:spcPts val="1000"/>
                </a:spcBef>
              </a:pPr>
              <a:r>
                <a:rPr lang="en-US" sz="1100">
                  <a:latin typeface="Avenir Next LT Pro" panose="020B0504020202020204" pitchFamily="34" charset="77"/>
                </a:rPr>
                <a:t>Applications, systems, and databases in which data is ingested and store for subsequent use</a:t>
              </a:r>
            </a:p>
          </p:txBody>
        </p:sp>
      </p:grpSp>
      <p:grpSp>
        <p:nvGrpSpPr>
          <p:cNvPr id="43" name="Group 42">
            <a:extLst>
              <a:ext uri="{FF2B5EF4-FFF2-40B4-BE49-F238E27FC236}">
                <a16:creationId xmlns:a16="http://schemas.microsoft.com/office/drawing/2014/main" id="{A24264F0-C0EE-343E-951A-435DE5179B6B}"/>
              </a:ext>
            </a:extLst>
          </p:cNvPr>
          <p:cNvGrpSpPr/>
          <p:nvPr/>
        </p:nvGrpSpPr>
        <p:grpSpPr>
          <a:xfrm>
            <a:off x="6201222" y="2047892"/>
            <a:ext cx="2267604" cy="2266000"/>
            <a:chOff x="5560087" y="2296249"/>
            <a:chExt cx="2267604" cy="2266000"/>
          </a:xfrm>
        </p:grpSpPr>
        <p:sp>
          <p:nvSpPr>
            <p:cNvPr id="21" name="TextBox 20">
              <a:extLst>
                <a:ext uri="{FF2B5EF4-FFF2-40B4-BE49-F238E27FC236}">
                  <a16:creationId xmlns:a16="http://schemas.microsoft.com/office/drawing/2014/main" id="{1ABA7FED-F8B2-86C5-3F1B-957933CBABD1}"/>
                </a:ext>
              </a:extLst>
            </p:cNvPr>
            <p:cNvSpPr txBox="1"/>
            <p:nvPr/>
          </p:nvSpPr>
          <p:spPr>
            <a:xfrm>
              <a:off x="5699463" y="2296249"/>
              <a:ext cx="1988853" cy="307777"/>
            </a:xfrm>
            <a:prstGeom prst="rect">
              <a:avLst/>
            </a:prstGeom>
            <a:noFill/>
          </p:spPr>
          <p:txBody>
            <a:bodyPr wrap="square" rtlCol="0">
              <a:spAutoFit/>
            </a:bodyPr>
            <a:lstStyle/>
            <a:p>
              <a:pPr algn="ctr">
                <a:spcBef>
                  <a:spcPts val="1000"/>
                </a:spcBef>
              </a:pPr>
              <a:r>
                <a:rPr lang="en-US" sz="1400" b="1">
                  <a:solidFill>
                    <a:schemeClr val="accent1"/>
                  </a:solidFill>
                  <a:latin typeface="Avenir Next LT Pro" panose="020B0504020202020204" pitchFamily="34" charset="77"/>
                </a:rPr>
                <a:t>Data Engineering</a:t>
              </a:r>
            </a:p>
          </p:txBody>
        </p:sp>
        <p:pic>
          <p:nvPicPr>
            <p:cNvPr id="25" name="Picture 24" descr="A blue line drawing of a gear and circuit board&#10;&#10;AI-generated content may be incorrect.">
              <a:extLst>
                <a:ext uri="{FF2B5EF4-FFF2-40B4-BE49-F238E27FC236}">
                  <a16:creationId xmlns:a16="http://schemas.microsoft.com/office/drawing/2014/main" id="{51A91A1B-4DEB-081D-4EBE-3873883FAD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2628" y="2752518"/>
              <a:ext cx="722522" cy="722520"/>
            </a:xfrm>
            <a:prstGeom prst="rect">
              <a:avLst/>
            </a:prstGeom>
          </p:spPr>
        </p:pic>
        <p:sp>
          <p:nvSpPr>
            <p:cNvPr id="26" name="TextBox 25">
              <a:extLst>
                <a:ext uri="{FF2B5EF4-FFF2-40B4-BE49-F238E27FC236}">
                  <a16:creationId xmlns:a16="http://schemas.microsoft.com/office/drawing/2014/main" id="{09147F2F-5250-EDA9-3E0A-56D924B77F16}"/>
                </a:ext>
              </a:extLst>
            </p:cNvPr>
            <p:cNvSpPr txBox="1"/>
            <p:nvPr/>
          </p:nvSpPr>
          <p:spPr>
            <a:xfrm>
              <a:off x="5560087" y="3623530"/>
              <a:ext cx="2267604" cy="938719"/>
            </a:xfrm>
            <a:prstGeom prst="rect">
              <a:avLst/>
            </a:prstGeom>
            <a:noFill/>
          </p:spPr>
          <p:txBody>
            <a:bodyPr wrap="square" rtlCol="0">
              <a:spAutoFit/>
            </a:bodyPr>
            <a:lstStyle/>
            <a:p>
              <a:pPr algn="ctr">
                <a:spcBef>
                  <a:spcPts val="1000"/>
                </a:spcBef>
              </a:pPr>
              <a:r>
                <a:rPr lang="en-US" sz="1100">
                  <a:latin typeface="Avenir Next LT Pro" panose="020B0504020202020204" pitchFamily="34" charset="77"/>
                </a:rPr>
                <a:t>Cleansing, editing, deduplication, standardization, integration, aggregation and other activities the render ingested data into usable forms</a:t>
              </a:r>
            </a:p>
          </p:txBody>
        </p:sp>
      </p:grpSp>
      <p:grpSp>
        <p:nvGrpSpPr>
          <p:cNvPr id="42" name="Group 41">
            <a:extLst>
              <a:ext uri="{FF2B5EF4-FFF2-40B4-BE49-F238E27FC236}">
                <a16:creationId xmlns:a16="http://schemas.microsoft.com/office/drawing/2014/main" id="{1FD1926A-B9F2-BEFE-86E9-9043E2A2E76F}"/>
              </a:ext>
            </a:extLst>
          </p:cNvPr>
          <p:cNvGrpSpPr/>
          <p:nvPr/>
        </p:nvGrpSpPr>
        <p:grpSpPr>
          <a:xfrm>
            <a:off x="8845490" y="2047892"/>
            <a:ext cx="2267604" cy="2059935"/>
            <a:chOff x="8277019" y="2296249"/>
            <a:chExt cx="2267604" cy="2059935"/>
          </a:xfrm>
        </p:grpSpPr>
        <p:sp>
          <p:nvSpPr>
            <p:cNvPr id="27" name="TextBox 26">
              <a:extLst>
                <a:ext uri="{FF2B5EF4-FFF2-40B4-BE49-F238E27FC236}">
                  <a16:creationId xmlns:a16="http://schemas.microsoft.com/office/drawing/2014/main" id="{E3807FE9-6CE4-1E8F-1595-BC4F648975E6}"/>
                </a:ext>
              </a:extLst>
            </p:cNvPr>
            <p:cNvSpPr txBox="1"/>
            <p:nvPr/>
          </p:nvSpPr>
          <p:spPr>
            <a:xfrm>
              <a:off x="8416395" y="2296249"/>
              <a:ext cx="1988853" cy="307777"/>
            </a:xfrm>
            <a:prstGeom prst="rect">
              <a:avLst/>
            </a:prstGeom>
            <a:noFill/>
          </p:spPr>
          <p:txBody>
            <a:bodyPr wrap="square" rtlCol="0">
              <a:spAutoFit/>
            </a:bodyPr>
            <a:lstStyle/>
            <a:p>
              <a:pPr algn="ctr">
                <a:spcBef>
                  <a:spcPts val="1000"/>
                </a:spcBef>
              </a:pPr>
              <a:r>
                <a:rPr lang="en-US" sz="1400" b="1">
                  <a:solidFill>
                    <a:schemeClr val="accent1"/>
                  </a:solidFill>
                  <a:latin typeface="Avenir Next LT Pro" panose="020B0504020202020204" pitchFamily="34" charset="77"/>
                </a:rPr>
                <a:t>Data Use</a:t>
              </a:r>
            </a:p>
          </p:txBody>
        </p:sp>
        <p:sp>
          <p:nvSpPr>
            <p:cNvPr id="29" name="TextBox 28">
              <a:extLst>
                <a:ext uri="{FF2B5EF4-FFF2-40B4-BE49-F238E27FC236}">
                  <a16:creationId xmlns:a16="http://schemas.microsoft.com/office/drawing/2014/main" id="{9428C204-E43E-3752-960C-07FF993A3299}"/>
                </a:ext>
              </a:extLst>
            </p:cNvPr>
            <p:cNvSpPr txBox="1"/>
            <p:nvPr/>
          </p:nvSpPr>
          <p:spPr>
            <a:xfrm>
              <a:off x="8277019" y="3586743"/>
              <a:ext cx="2267604" cy="769441"/>
            </a:xfrm>
            <a:prstGeom prst="rect">
              <a:avLst/>
            </a:prstGeom>
            <a:noFill/>
          </p:spPr>
          <p:txBody>
            <a:bodyPr wrap="square" rtlCol="0">
              <a:spAutoFit/>
            </a:bodyPr>
            <a:lstStyle/>
            <a:p>
              <a:pPr algn="ctr">
                <a:spcBef>
                  <a:spcPts val="1000"/>
                </a:spcBef>
              </a:pPr>
              <a:r>
                <a:rPr lang="en-US" sz="1100">
                  <a:latin typeface="Avenir Next LT Pro" panose="020B0504020202020204" pitchFamily="34" charset="77"/>
                </a:rPr>
                <a:t>Business processing, analysis, reporting and other end states of data flowing through the organization</a:t>
              </a:r>
            </a:p>
          </p:txBody>
        </p:sp>
        <p:pic>
          <p:nvPicPr>
            <p:cNvPr id="41" name="Picture 40" descr="A blue line drawing of a graph and a pie chart&#10;&#10;AI-generated content may be incorrect.">
              <a:extLst>
                <a:ext uri="{FF2B5EF4-FFF2-40B4-BE49-F238E27FC236}">
                  <a16:creationId xmlns:a16="http://schemas.microsoft.com/office/drawing/2014/main" id="{EF3C2655-2056-BFC4-F7B6-F3A11AE202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603" y="2733167"/>
              <a:ext cx="724436" cy="724436"/>
            </a:xfrm>
            <a:prstGeom prst="rect">
              <a:avLst/>
            </a:prstGeom>
          </p:spPr>
        </p:pic>
      </p:grpSp>
      <p:sp>
        <p:nvSpPr>
          <p:cNvPr id="48" name="Isosceles Triangle 47">
            <a:extLst>
              <a:ext uri="{FF2B5EF4-FFF2-40B4-BE49-F238E27FC236}">
                <a16:creationId xmlns:a16="http://schemas.microsoft.com/office/drawing/2014/main" id="{596B9453-F964-EC8C-17EC-FE9EC79669AC}"/>
              </a:ext>
            </a:extLst>
          </p:cNvPr>
          <p:cNvSpPr/>
          <p:nvPr/>
        </p:nvSpPr>
        <p:spPr>
          <a:xfrm rot="5400000">
            <a:off x="2234798" y="3194724"/>
            <a:ext cx="2514642" cy="22097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49" name="Isosceles Triangle 48">
            <a:extLst>
              <a:ext uri="{FF2B5EF4-FFF2-40B4-BE49-F238E27FC236}">
                <a16:creationId xmlns:a16="http://schemas.microsoft.com/office/drawing/2014/main" id="{A2C79E27-755D-EFFC-C09F-7A20B4572703}"/>
              </a:ext>
            </a:extLst>
          </p:cNvPr>
          <p:cNvSpPr/>
          <p:nvPr/>
        </p:nvSpPr>
        <p:spPr>
          <a:xfrm rot="5400000">
            <a:off x="4755570" y="3194724"/>
            <a:ext cx="2514642" cy="22097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50" name="Isosceles Triangle 49">
            <a:extLst>
              <a:ext uri="{FF2B5EF4-FFF2-40B4-BE49-F238E27FC236}">
                <a16:creationId xmlns:a16="http://schemas.microsoft.com/office/drawing/2014/main" id="{903D19CE-5E2F-19DE-E6E7-4AC6515CBE44}"/>
              </a:ext>
            </a:extLst>
          </p:cNvPr>
          <p:cNvSpPr/>
          <p:nvPr/>
        </p:nvSpPr>
        <p:spPr>
          <a:xfrm rot="5400000">
            <a:off x="7399836" y="3194724"/>
            <a:ext cx="2514642" cy="220978"/>
          </a:xfrm>
          <a:prstGeom prst="triangl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51" name="TextBox 50">
            <a:extLst>
              <a:ext uri="{FF2B5EF4-FFF2-40B4-BE49-F238E27FC236}">
                <a16:creationId xmlns:a16="http://schemas.microsoft.com/office/drawing/2014/main" id="{33F97421-4A99-E1C4-D038-40E041135EED}"/>
              </a:ext>
            </a:extLst>
          </p:cNvPr>
          <p:cNvSpPr txBox="1"/>
          <p:nvPr/>
        </p:nvSpPr>
        <p:spPr>
          <a:xfrm>
            <a:off x="635875" y="5398996"/>
            <a:ext cx="10683765" cy="461665"/>
          </a:xfrm>
          <a:prstGeom prst="rect">
            <a:avLst/>
          </a:prstGeom>
          <a:solidFill>
            <a:schemeClr val="bg1">
              <a:lumMod val="95000"/>
            </a:schemeClr>
          </a:solidFill>
        </p:spPr>
        <p:txBody>
          <a:bodyPr wrap="square" rtlCol="0">
            <a:spAutoFit/>
          </a:bodyPr>
          <a:lstStyle/>
          <a:p>
            <a:pPr algn="ctr">
              <a:spcBef>
                <a:spcPts val="1000"/>
              </a:spcBef>
            </a:pPr>
            <a:r>
              <a:rPr lang="en-US" sz="1200">
                <a:latin typeface="Avenir Next LT Pro" panose="020B0504020202020204" pitchFamily="34" charset="77"/>
              </a:rPr>
              <a:t>Data First investigations use data logs and system information to follow transactional data through the organization’s systems and processes looking for anomalies and trends that signal inefficiencies and opportunities for improvement.</a:t>
            </a:r>
          </a:p>
        </p:txBody>
      </p:sp>
      <p:sp>
        <p:nvSpPr>
          <p:cNvPr id="5" name="Rectangle 4">
            <a:extLst>
              <a:ext uri="{FF2B5EF4-FFF2-40B4-BE49-F238E27FC236}">
                <a16:creationId xmlns:a16="http://schemas.microsoft.com/office/drawing/2014/main" id="{B0FEC41D-5DB3-667E-7D7E-BAF3D2A61058}"/>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05C81C47-F36C-C36F-C452-E52061DEF9AA}"/>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9" name="Rectangle 8">
            <a:extLst>
              <a:ext uri="{FF2B5EF4-FFF2-40B4-BE49-F238E27FC236}">
                <a16:creationId xmlns:a16="http://schemas.microsoft.com/office/drawing/2014/main" id="{7783CCB4-1D7C-ED22-0252-CB3EC4969DF7}"/>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2" name="Rectangle 1">
            <a:extLst>
              <a:ext uri="{FF2B5EF4-FFF2-40B4-BE49-F238E27FC236}">
                <a16:creationId xmlns:a16="http://schemas.microsoft.com/office/drawing/2014/main" id="{97296231-DAD3-28C7-8910-5625DE4BFE03}"/>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3. Data Request</a:t>
            </a:r>
          </a:p>
        </p:txBody>
      </p:sp>
      <p:grpSp>
        <p:nvGrpSpPr>
          <p:cNvPr id="58" name="Group 57">
            <a:extLst>
              <a:ext uri="{FF2B5EF4-FFF2-40B4-BE49-F238E27FC236}">
                <a16:creationId xmlns:a16="http://schemas.microsoft.com/office/drawing/2014/main" id="{F06CA7A8-43CD-CE8D-AFEA-CBA53AB689EF}"/>
              </a:ext>
            </a:extLst>
          </p:cNvPr>
          <p:cNvGrpSpPr/>
          <p:nvPr/>
        </p:nvGrpSpPr>
        <p:grpSpPr>
          <a:xfrm>
            <a:off x="11465415" y="182012"/>
            <a:ext cx="560540" cy="599978"/>
            <a:chOff x="3962400" y="1404361"/>
            <a:chExt cx="4267200" cy="4567438"/>
          </a:xfrm>
          <a:solidFill>
            <a:schemeClr val="bg1">
              <a:lumMod val="85000"/>
            </a:schemeClr>
          </a:solidFill>
        </p:grpSpPr>
        <p:grpSp>
          <p:nvGrpSpPr>
            <p:cNvPr id="59" name="Groupe 160">
              <a:extLst>
                <a:ext uri="{FF2B5EF4-FFF2-40B4-BE49-F238E27FC236}">
                  <a16:creationId xmlns:a16="http://schemas.microsoft.com/office/drawing/2014/main" id="{AABECBDA-5D39-7756-581F-643F2BE136B7}"/>
                </a:ext>
              </a:extLst>
            </p:cNvPr>
            <p:cNvGrpSpPr/>
            <p:nvPr/>
          </p:nvGrpSpPr>
          <p:grpSpPr>
            <a:xfrm>
              <a:off x="3962400" y="1404361"/>
              <a:ext cx="4267200" cy="4567438"/>
              <a:chOff x="4253501" y="1474601"/>
              <a:chExt cx="4007280" cy="4289230"/>
            </a:xfrm>
            <a:grpFill/>
          </p:grpSpPr>
          <p:sp>
            <p:nvSpPr>
              <p:cNvPr id="66" name="Forme libre : forme 156">
                <a:extLst>
                  <a:ext uri="{FF2B5EF4-FFF2-40B4-BE49-F238E27FC236}">
                    <a16:creationId xmlns:a16="http://schemas.microsoft.com/office/drawing/2014/main" id="{35CF1402-0F4A-6A91-4C28-CD307B72E77C}"/>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67" name="Groupe 159">
                <a:extLst>
                  <a:ext uri="{FF2B5EF4-FFF2-40B4-BE49-F238E27FC236}">
                    <a16:creationId xmlns:a16="http://schemas.microsoft.com/office/drawing/2014/main" id="{D42053A8-FEEC-D88E-6B92-9C30C5B9DCE5}"/>
                  </a:ext>
                </a:extLst>
              </p:cNvPr>
              <p:cNvGrpSpPr/>
              <p:nvPr/>
            </p:nvGrpSpPr>
            <p:grpSpPr>
              <a:xfrm>
                <a:off x="4253501" y="1474601"/>
                <a:ext cx="4007280" cy="3742303"/>
                <a:chOff x="4253501" y="1474601"/>
                <a:chExt cx="4007280" cy="3742303"/>
              </a:xfrm>
              <a:grpFill/>
            </p:grpSpPr>
            <p:sp>
              <p:nvSpPr>
                <p:cNvPr id="68" name="Forme libre : forme 149">
                  <a:extLst>
                    <a:ext uri="{FF2B5EF4-FFF2-40B4-BE49-F238E27FC236}">
                      <a16:creationId xmlns:a16="http://schemas.microsoft.com/office/drawing/2014/main" id="{C029A76A-B349-89D5-6A94-35B2C839942D}"/>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9" name="Forme libre : forme 148">
                  <a:extLst>
                    <a:ext uri="{FF2B5EF4-FFF2-40B4-BE49-F238E27FC236}">
                      <a16:creationId xmlns:a16="http://schemas.microsoft.com/office/drawing/2014/main" id="{98ECBBBF-C6BA-9D5F-F1AE-7D946C027997}"/>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0" name="Forme libre : forme 147">
                  <a:extLst>
                    <a:ext uri="{FF2B5EF4-FFF2-40B4-BE49-F238E27FC236}">
                      <a16:creationId xmlns:a16="http://schemas.microsoft.com/office/drawing/2014/main" id="{8D5813FF-9040-AE24-736B-9E1390AB727C}"/>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1" name="Forme libre : forme 146">
                  <a:extLst>
                    <a:ext uri="{FF2B5EF4-FFF2-40B4-BE49-F238E27FC236}">
                      <a16:creationId xmlns:a16="http://schemas.microsoft.com/office/drawing/2014/main" id="{7EBBB56C-607D-B19E-EA34-DBEA696E2535}"/>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2" name="Forme libre : forme 144">
                  <a:extLst>
                    <a:ext uri="{FF2B5EF4-FFF2-40B4-BE49-F238E27FC236}">
                      <a16:creationId xmlns:a16="http://schemas.microsoft.com/office/drawing/2014/main" id="{F851F460-5F8F-1FC8-8D81-C859DF9CF943}"/>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3" name="Forme libre : forme 142">
                  <a:extLst>
                    <a:ext uri="{FF2B5EF4-FFF2-40B4-BE49-F238E27FC236}">
                      <a16:creationId xmlns:a16="http://schemas.microsoft.com/office/drawing/2014/main" id="{F24C990B-25CC-503B-9FBB-29C64E983A62}"/>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4" name="Forme libre : forme 141">
                  <a:extLst>
                    <a:ext uri="{FF2B5EF4-FFF2-40B4-BE49-F238E27FC236}">
                      <a16:creationId xmlns:a16="http://schemas.microsoft.com/office/drawing/2014/main" id="{A2464CE2-B947-5B0F-0F7B-212F2CBAA6A4}"/>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5" name="Forme libre : forme 140">
                  <a:extLst>
                    <a:ext uri="{FF2B5EF4-FFF2-40B4-BE49-F238E27FC236}">
                      <a16:creationId xmlns:a16="http://schemas.microsoft.com/office/drawing/2014/main" id="{0BCD5C0E-229B-6E22-7A68-CD4CEBA88E2A}"/>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6" name="Forme libre : forme 139">
                  <a:extLst>
                    <a:ext uri="{FF2B5EF4-FFF2-40B4-BE49-F238E27FC236}">
                      <a16:creationId xmlns:a16="http://schemas.microsoft.com/office/drawing/2014/main" id="{E80FAEDA-5EE4-AA6D-A685-0B54A50E1612}"/>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7" name="Forme libre : forme 133">
                  <a:extLst>
                    <a:ext uri="{FF2B5EF4-FFF2-40B4-BE49-F238E27FC236}">
                      <a16:creationId xmlns:a16="http://schemas.microsoft.com/office/drawing/2014/main" id="{0337F585-4E01-0A13-7917-24F7D310C3C0}"/>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8" name="Forme libre : forme 158">
                  <a:extLst>
                    <a:ext uri="{FF2B5EF4-FFF2-40B4-BE49-F238E27FC236}">
                      <a16:creationId xmlns:a16="http://schemas.microsoft.com/office/drawing/2014/main" id="{E88B10E6-7171-5D7D-CA95-B2900EFBC5D0}"/>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9" name="Forme libre : forme 126">
                  <a:extLst>
                    <a:ext uri="{FF2B5EF4-FFF2-40B4-BE49-F238E27FC236}">
                      <a16:creationId xmlns:a16="http://schemas.microsoft.com/office/drawing/2014/main" id="{449BE52A-4CA7-B535-F4EA-4143B2424F87}"/>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0" name="Forme libre : forme 154">
                  <a:extLst>
                    <a:ext uri="{FF2B5EF4-FFF2-40B4-BE49-F238E27FC236}">
                      <a16:creationId xmlns:a16="http://schemas.microsoft.com/office/drawing/2014/main" id="{C710D856-08A4-BF51-A3F1-5C433AE436D5}"/>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1" name="Forme libre : forme 157">
                  <a:extLst>
                    <a:ext uri="{FF2B5EF4-FFF2-40B4-BE49-F238E27FC236}">
                      <a16:creationId xmlns:a16="http://schemas.microsoft.com/office/drawing/2014/main" id="{B3528BA1-E6D6-F95F-204F-9880533BE350}"/>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2" name="Forme libre : forme 116">
                  <a:extLst>
                    <a:ext uri="{FF2B5EF4-FFF2-40B4-BE49-F238E27FC236}">
                      <a16:creationId xmlns:a16="http://schemas.microsoft.com/office/drawing/2014/main" id="{8C121D2C-DF93-C7DE-485A-7E2EE38752E4}"/>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3" name="Forme libre : forme 155">
                  <a:extLst>
                    <a:ext uri="{FF2B5EF4-FFF2-40B4-BE49-F238E27FC236}">
                      <a16:creationId xmlns:a16="http://schemas.microsoft.com/office/drawing/2014/main" id="{488EC5A8-9352-6691-6A21-77E8032F4666}"/>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4" name="Forme libre : forme 112">
                  <a:extLst>
                    <a:ext uri="{FF2B5EF4-FFF2-40B4-BE49-F238E27FC236}">
                      <a16:creationId xmlns:a16="http://schemas.microsoft.com/office/drawing/2014/main" id="{2509BA50-E52E-5A17-1F27-182DAFC4542E}"/>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60" name="Rectangle 59">
              <a:extLst>
                <a:ext uri="{FF2B5EF4-FFF2-40B4-BE49-F238E27FC236}">
                  <a16:creationId xmlns:a16="http://schemas.microsoft.com/office/drawing/2014/main" id="{BB2E81EE-BEA9-A510-E402-863682922C8E}"/>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1" name="Rectangle 60">
              <a:extLst>
                <a:ext uri="{FF2B5EF4-FFF2-40B4-BE49-F238E27FC236}">
                  <a16:creationId xmlns:a16="http://schemas.microsoft.com/office/drawing/2014/main" id="{5180CED8-763A-591D-F8C1-458F7AD26D6E}"/>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2" name="Rectangle 61">
              <a:extLst>
                <a:ext uri="{FF2B5EF4-FFF2-40B4-BE49-F238E27FC236}">
                  <a16:creationId xmlns:a16="http://schemas.microsoft.com/office/drawing/2014/main" id="{19C9E5DA-A864-B954-E8A4-127BEE666EB2}"/>
                </a:ext>
              </a:extLst>
            </p:cNvPr>
            <p:cNvSpPr/>
            <p:nvPr/>
          </p:nvSpPr>
          <p:spPr>
            <a:xfrm flipH="1">
              <a:off x="7445709" y="3606594"/>
              <a:ext cx="423500" cy="820053"/>
            </a:xfrm>
            <a:prstGeom prst="rect">
              <a:avLst/>
            </a:prstGeom>
            <a:solidFill>
              <a:schemeClr val="accent3"/>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3" name="Rectangle 62">
              <a:extLst>
                <a:ext uri="{FF2B5EF4-FFF2-40B4-BE49-F238E27FC236}">
                  <a16:creationId xmlns:a16="http://schemas.microsoft.com/office/drawing/2014/main" id="{5A2CC3D6-F9CA-D488-5BBE-F41C1CFC1F2D}"/>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4" name="Rectangle 63">
              <a:extLst>
                <a:ext uri="{FF2B5EF4-FFF2-40B4-BE49-F238E27FC236}">
                  <a16:creationId xmlns:a16="http://schemas.microsoft.com/office/drawing/2014/main" id="{B948623F-D53A-132A-497C-50D78373FB03}"/>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5" name="Rectangle 64">
              <a:extLst>
                <a:ext uri="{FF2B5EF4-FFF2-40B4-BE49-F238E27FC236}">
                  <a16:creationId xmlns:a16="http://schemas.microsoft.com/office/drawing/2014/main" id="{72A15294-0DB0-46BA-4312-EC02444554CF}"/>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2677946151"/>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67DD9-A365-8B2E-A8DB-B09420C8C2B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A95B094-5330-28A6-A856-96ED8FAE7AC1}"/>
              </a:ext>
            </a:extLst>
          </p:cNvPr>
          <p:cNvSpPr>
            <a:spLocks noGrp="1"/>
          </p:cNvSpPr>
          <p:nvPr>
            <p:ph type="title"/>
          </p:nvPr>
        </p:nvSpPr>
        <p:spPr/>
        <p:txBody>
          <a:bodyPr/>
          <a:lstStyle/>
          <a:p>
            <a:r>
              <a:rPr lang="en-US"/>
              <a:t>Phase 1: Diagnosis | Data Request </a:t>
            </a:r>
            <a:r>
              <a:rPr lang="en-US" b="0" i="1"/>
              <a:t>– example</a:t>
            </a:r>
          </a:p>
        </p:txBody>
      </p:sp>
      <p:sp>
        <p:nvSpPr>
          <p:cNvPr id="4" name="Footer Placeholder 3">
            <a:extLst>
              <a:ext uri="{FF2B5EF4-FFF2-40B4-BE49-F238E27FC236}">
                <a16:creationId xmlns:a16="http://schemas.microsoft.com/office/drawing/2014/main" id="{C786E877-963F-1574-DC28-EA83577F6703}"/>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TextBox 4">
            <a:extLst>
              <a:ext uri="{FF2B5EF4-FFF2-40B4-BE49-F238E27FC236}">
                <a16:creationId xmlns:a16="http://schemas.microsoft.com/office/drawing/2014/main" id="{55FD2C1E-AA0A-EBF1-79D3-F31984CF4B80}"/>
              </a:ext>
            </a:extLst>
          </p:cNvPr>
          <p:cNvSpPr txBox="1"/>
          <p:nvPr/>
        </p:nvSpPr>
        <p:spPr>
          <a:xfrm>
            <a:off x="6804213" y="1939363"/>
            <a:ext cx="4667116" cy="3816429"/>
          </a:xfrm>
          <a:prstGeom prst="rect">
            <a:avLst/>
          </a:prstGeom>
          <a:noFill/>
        </p:spPr>
        <p:txBody>
          <a:bodyPr wrap="square">
            <a:spAutoFit/>
          </a:bodyPr>
          <a:lstStyle/>
          <a:p>
            <a:r>
              <a:rPr lang="en-US" sz="1400"/>
              <a:t>Digital Data Request Tracker is a flexible agent that can be used to build, present, and manage data requests.</a:t>
            </a:r>
          </a:p>
          <a:p>
            <a:endParaRPr lang="en-US" sz="1400"/>
          </a:p>
          <a:p>
            <a:r>
              <a:rPr lang="en-US" sz="1400"/>
              <a:t>Typically, the process using this tool includes:</a:t>
            </a:r>
          </a:p>
          <a:p>
            <a:pPr lvl="1" indent="-231775">
              <a:spcBef>
                <a:spcPts val="600"/>
              </a:spcBef>
              <a:buFont typeface="+mj-lt"/>
              <a:buAutoNum type="arabicPeriod"/>
            </a:pPr>
            <a:r>
              <a:rPr lang="en-US" sz="1200"/>
              <a:t>Create/upload Requests List (either upload an existing one or generate with AI) </a:t>
            </a:r>
          </a:p>
          <a:p>
            <a:pPr lvl="1" indent="-231775">
              <a:spcBef>
                <a:spcPts val="600"/>
              </a:spcBef>
              <a:buFont typeface="+mj-lt"/>
              <a:buAutoNum type="arabicPeriod"/>
            </a:pPr>
            <a:r>
              <a:rPr lang="en-US" sz="1200"/>
              <a:t>Review and Edit the Requests List as needed (add/remove as well as validate tasks, owners, status, dates and resolve any overlapping requests) </a:t>
            </a:r>
          </a:p>
          <a:p>
            <a:pPr lvl="1" indent="-231775">
              <a:spcBef>
                <a:spcPts val="600"/>
              </a:spcBef>
              <a:buFont typeface="+mj-lt"/>
              <a:buAutoNum type="arabicPeriod"/>
            </a:pPr>
            <a:r>
              <a:rPr lang="en-US" sz="1200"/>
              <a:t>Upload Received Files to the Tracker (AI–enabled tracking)</a:t>
            </a:r>
          </a:p>
          <a:p>
            <a:pPr lvl="1" indent="-231775">
              <a:spcBef>
                <a:spcPts val="600"/>
              </a:spcBef>
              <a:buFont typeface="+mj-lt"/>
              <a:buAutoNum type="arabicPeriod"/>
            </a:pPr>
            <a:r>
              <a:rPr lang="en-US" sz="1200"/>
              <a:t>Review the latest status in the Tracker Dashboard </a:t>
            </a:r>
          </a:p>
          <a:p>
            <a:pPr lvl="1" indent="-231775">
              <a:spcBef>
                <a:spcPts val="600"/>
              </a:spcBef>
              <a:buFont typeface="+mj-lt"/>
              <a:buAutoNum type="arabicPeriod"/>
            </a:pPr>
            <a:r>
              <a:rPr lang="en-US" sz="1200"/>
              <a:t>Extract Status Data (excel–based full tracker and/or PPT data request status update deck) using Status Update Generators</a:t>
            </a:r>
          </a:p>
          <a:p>
            <a:pPr lvl="1" indent="-231775">
              <a:spcBef>
                <a:spcPts val="600"/>
              </a:spcBef>
              <a:buFont typeface="+mj-lt"/>
              <a:buAutoNum type="arabicPeriod"/>
            </a:pPr>
            <a:r>
              <a:rPr lang="en-US" sz="1200"/>
              <a:t>Iterative review and data collection process to close all outstanding items collaborating with the team</a:t>
            </a:r>
          </a:p>
        </p:txBody>
      </p:sp>
      <p:sp>
        <p:nvSpPr>
          <p:cNvPr id="2" name="TextBox 1">
            <a:extLst>
              <a:ext uri="{FF2B5EF4-FFF2-40B4-BE49-F238E27FC236}">
                <a16:creationId xmlns:a16="http://schemas.microsoft.com/office/drawing/2014/main" id="{6C04CC66-B666-9F73-1F8A-BB1AB2179747}"/>
              </a:ext>
            </a:extLst>
          </p:cNvPr>
          <p:cNvSpPr txBox="1"/>
          <p:nvPr/>
        </p:nvSpPr>
        <p:spPr>
          <a:xfrm>
            <a:off x="540595" y="858827"/>
            <a:ext cx="10958762" cy="830997"/>
          </a:xfrm>
          <a:prstGeom prst="rect">
            <a:avLst/>
          </a:prstGeom>
          <a:noFill/>
        </p:spPr>
        <p:txBody>
          <a:bodyPr wrap="square" rtlCol="0">
            <a:spAutoFit/>
          </a:bodyPr>
          <a:lstStyle/>
          <a:p>
            <a:pPr>
              <a:spcBef>
                <a:spcPts val="1000"/>
              </a:spcBef>
            </a:pPr>
            <a:r>
              <a:rPr lang="en-US" sz="1600"/>
              <a:t>A critical part of Diagnose Data activities is ingesting all pertinent data for analysis. AOMT</a:t>
            </a:r>
            <a:r>
              <a:rPr lang="en-US" sz="1600" b="1"/>
              <a:t> </a:t>
            </a:r>
            <a:r>
              <a:rPr lang="en-US" sz="1600"/>
              <a:t>Data Requests differ from traditional requests because in additional to typical transaction data, we are also seeking machine/system logs and unstructured data in the request. </a:t>
            </a:r>
          </a:p>
        </p:txBody>
      </p:sp>
      <p:sp>
        <p:nvSpPr>
          <p:cNvPr id="6" name="TextBox 5">
            <a:extLst>
              <a:ext uri="{FF2B5EF4-FFF2-40B4-BE49-F238E27FC236}">
                <a16:creationId xmlns:a16="http://schemas.microsoft.com/office/drawing/2014/main" id="{86DF19C4-8518-E1FF-AE01-A674E5D0D740}"/>
              </a:ext>
            </a:extLst>
          </p:cNvPr>
          <p:cNvSpPr txBox="1"/>
          <p:nvPr/>
        </p:nvSpPr>
        <p:spPr>
          <a:xfrm>
            <a:off x="583324" y="5780801"/>
            <a:ext cx="11083525" cy="461665"/>
          </a:xfrm>
          <a:prstGeom prst="rect">
            <a:avLst/>
          </a:prstGeom>
          <a:solidFill>
            <a:schemeClr val="bg1"/>
          </a:solidFill>
          <a:ln>
            <a:solidFill>
              <a:schemeClr val="bg1"/>
            </a:solidFill>
          </a:ln>
        </p:spPr>
        <p:txBody>
          <a:bodyPr wrap="square" rtlCol="0">
            <a:spAutoFit/>
          </a:bodyPr>
          <a:lstStyle/>
          <a:p>
            <a:pPr marL="514350" indent="-514350" algn="l">
              <a:spcBef>
                <a:spcPts val="1000"/>
              </a:spcBef>
              <a:tabLst>
                <a:tab pos="514350" algn="l"/>
              </a:tabLst>
            </a:pPr>
            <a:r>
              <a:rPr lang="en-US" sz="1200" b="1" i="1"/>
              <a:t>Note:</a:t>
            </a:r>
            <a:r>
              <a:rPr lang="en-US" sz="1200"/>
              <a:t>	Not only does AOMT produce AI enabled tools to solve business issues, but AI enabled tools are also used throughout AOTM activities to increase the speed and quality. </a:t>
            </a:r>
          </a:p>
        </p:txBody>
      </p:sp>
      <p:grpSp>
        <p:nvGrpSpPr>
          <p:cNvPr id="13" name="Group 12">
            <a:extLst>
              <a:ext uri="{FF2B5EF4-FFF2-40B4-BE49-F238E27FC236}">
                <a16:creationId xmlns:a16="http://schemas.microsoft.com/office/drawing/2014/main" id="{4406D4FC-7D3A-0D09-082A-EF1D94EB553F}"/>
              </a:ext>
            </a:extLst>
          </p:cNvPr>
          <p:cNvGrpSpPr/>
          <p:nvPr/>
        </p:nvGrpSpPr>
        <p:grpSpPr>
          <a:xfrm>
            <a:off x="583324" y="1939363"/>
            <a:ext cx="5864399" cy="3432654"/>
            <a:chOff x="3735290" y="1538523"/>
            <a:chExt cx="3512128" cy="2171629"/>
          </a:xfrm>
        </p:grpSpPr>
        <p:sp>
          <p:nvSpPr>
            <p:cNvPr id="10" name="Rectangle 9">
              <a:extLst>
                <a:ext uri="{FF2B5EF4-FFF2-40B4-BE49-F238E27FC236}">
                  <a16:creationId xmlns:a16="http://schemas.microsoft.com/office/drawing/2014/main" id="{C55D4366-2E45-9B7C-D479-EFC0A67C610B}"/>
                </a:ext>
              </a:extLst>
            </p:cNvPr>
            <p:cNvSpPr/>
            <p:nvPr/>
          </p:nvSpPr>
          <p:spPr>
            <a:xfrm>
              <a:off x="3735290" y="1538523"/>
              <a:ext cx="3512127" cy="2171629"/>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pic>
          <p:nvPicPr>
            <p:cNvPr id="11" name="Picture 10">
              <a:extLst>
                <a:ext uri="{FF2B5EF4-FFF2-40B4-BE49-F238E27FC236}">
                  <a16:creationId xmlns:a16="http://schemas.microsoft.com/office/drawing/2014/main" id="{15D0295D-5AAC-5AE5-7FF6-85DCE8780448}"/>
                </a:ext>
              </a:extLst>
            </p:cNvPr>
            <p:cNvPicPr>
              <a:picLocks noChangeAspect="1"/>
            </p:cNvPicPr>
            <p:nvPr/>
          </p:nvPicPr>
          <p:blipFill>
            <a:blip r:embed="rId4">
              <a:duotone>
                <a:schemeClr val="accent1">
                  <a:shade val="45000"/>
                  <a:satMod val="135000"/>
                </a:schemeClr>
                <a:prstClr val="white"/>
              </a:duotone>
            </a:blip>
            <a:stretch>
              <a:fillRect/>
            </a:stretch>
          </p:blipFill>
          <p:spPr>
            <a:xfrm>
              <a:off x="3735291" y="1538523"/>
              <a:ext cx="3512127" cy="2171629"/>
            </a:xfrm>
            <a:prstGeom prst="rect">
              <a:avLst/>
            </a:prstGeom>
          </p:spPr>
        </p:pic>
      </p:grpSp>
      <p:sp>
        <p:nvSpPr>
          <p:cNvPr id="15" name="Rectangle 14">
            <a:extLst>
              <a:ext uri="{FF2B5EF4-FFF2-40B4-BE49-F238E27FC236}">
                <a16:creationId xmlns:a16="http://schemas.microsoft.com/office/drawing/2014/main" id="{6189D844-A261-240C-9435-7930603FFB19}"/>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16" name="Rectangle 15">
            <a:extLst>
              <a:ext uri="{FF2B5EF4-FFF2-40B4-BE49-F238E27FC236}">
                <a16:creationId xmlns:a16="http://schemas.microsoft.com/office/drawing/2014/main" id="{616B9D78-55B4-CB69-2714-84BDAAD2EA0B}"/>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7" name="Rectangle 16">
            <a:extLst>
              <a:ext uri="{FF2B5EF4-FFF2-40B4-BE49-F238E27FC236}">
                <a16:creationId xmlns:a16="http://schemas.microsoft.com/office/drawing/2014/main" id="{20676A90-3B76-66AD-5112-ED5D07496EF3}"/>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12" name="Rectangle 11">
            <a:extLst>
              <a:ext uri="{FF2B5EF4-FFF2-40B4-BE49-F238E27FC236}">
                <a16:creationId xmlns:a16="http://schemas.microsoft.com/office/drawing/2014/main" id="{CBB644D4-D1FA-E026-20DD-C2BC393FF873}"/>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3. Data Request</a:t>
            </a:r>
          </a:p>
        </p:txBody>
      </p:sp>
      <p:grpSp>
        <p:nvGrpSpPr>
          <p:cNvPr id="45" name="Group 44">
            <a:extLst>
              <a:ext uri="{FF2B5EF4-FFF2-40B4-BE49-F238E27FC236}">
                <a16:creationId xmlns:a16="http://schemas.microsoft.com/office/drawing/2014/main" id="{345EB1A5-AAB6-CED2-5CB0-DFFFAD5F00B5}"/>
              </a:ext>
            </a:extLst>
          </p:cNvPr>
          <p:cNvGrpSpPr/>
          <p:nvPr/>
        </p:nvGrpSpPr>
        <p:grpSpPr>
          <a:xfrm>
            <a:off x="11465415" y="182012"/>
            <a:ext cx="560540" cy="599978"/>
            <a:chOff x="3962400" y="1404361"/>
            <a:chExt cx="4267200" cy="4567438"/>
          </a:xfrm>
          <a:solidFill>
            <a:schemeClr val="bg1">
              <a:lumMod val="85000"/>
            </a:schemeClr>
          </a:solidFill>
        </p:grpSpPr>
        <p:grpSp>
          <p:nvGrpSpPr>
            <p:cNvPr id="46" name="Groupe 160">
              <a:extLst>
                <a:ext uri="{FF2B5EF4-FFF2-40B4-BE49-F238E27FC236}">
                  <a16:creationId xmlns:a16="http://schemas.microsoft.com/office/drawing/2014/main" id="{C278FA36-739F-75CB-4E57-FF70F3690FFB}"/>
                </a:ext>
              </a:extLst>
            </p:cNvPr>
            <p:cNvGrpSpPr/>
            <p:nvPr/>
          </p:nvGrpSpPr>
          <p:grpSpPr>
            <a:xfrm>
              <a:off x="3962400" y="1404361"/>
              <a:ext cx="4267200" cy="4567438"/>
              <a:chOff x="4253501" y="1474601"/>
              <a:chExt cx="4007280" cy="4289230"/>
            </a:xfrm>
            <a:grpFill/>
          </p:grpSpPr>
          <p:sp>
            <p:nvSpPr>
              <p:cNvPr id="53" name="Forme libre : forme 156">
                <a:extLst>
                  <a:ext uri="{FF2B5EF4-FFF2-40B4-BE49-F238E27FC236}">
                    <a16:creationId xmlns:a16="http://schemas.microsoft.com/office/drawing/2014/main" id="{9AD7CDFA-8502-B8A5-A825-77E57C950E76}"/>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54" name="Groupe 159">
                <a:extLst>
                  <a:ext uri="{FF2B5EF4-FFF2-40B4-BE49-F238E27FC236}">
                    <a16:creationId xmlns:a16="http://schemas.microsoft.com/office/drawing/2014/main" id="{8CDC16A1-3510-2504-DC5A-DC0055D513BC}"/>
                  </a:ext>
                </a:extLst>
              </p:cNvPr>
              <p:cNvGrpSpPr/>
              <p:nvPr/>
            </p:nvGrpSpPr>
            <p:grpSpPr>
              <a:xfrm>
                <a:off x="4253501" y="1474601"/>
                <a:ext cx="4007280" cy="3742303"/>
                <a:chOff x="4253501" y="1474601"/>
                <a:chExt cx="4007280" cy="3742303"/>
              </a:xfrm>
              <a:grpFill/>
            </p:grpSpPr>
            <p:sp>
              <p:nvSpPr>
                <p:cNvPr id="55" name="Forme libre : forme 149">
                  <a:extLst>
                    <a:ext uri="{FF2B5EF4-FFF2-40B4-BE49-F238E27FC236}">
                      <a16:creationId xmlns:a16="http://schemas.microsoft.com/office/drawing/2014/main" id="{C6EE6EAF-58BD-BD69-25C3-EA0D6C3CB6AF}"/>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6" name="Forme libre : forme 148">
                  <a:extLst>
                    <a:ext uri="{FF2B5EF4-FFF2-40B4-BE49-F238E27FC236}">
                      <a16:creationId xmlns:a16="http://schemas.microsoft.com/office/drawing/2014/main" id="{3A96A7A9-6AC2-E4CC-4293-6734A065D783}"/>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7" name="Forme libre : forme 147">
                  <a:extLst>
                    <a:ext uri="{FF2B5EF4-FFF2-40B4-BE49-F238E27FC236}">
                      <a16:creationId xmlns:a16="http://schemas.microsoft.com/office/drawing/2014/main" id="{D5E65740-AEC6-6948-1E30-65B71F1A9A9F}"/>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46">
                  <a:extLst>
                    <a:ext uri="{FF2B5EF4-FFF2-40B4-BE49-F238E27FC236}">
                      <a16:creationId xmlns:a16="http://schemas.microsoft.com/office/drawing/2014/main" id="{4537C65B-13F9-4EFC-CB86-00F85E183F01}"/>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44">
                  <a:extLst>
                    <a:ext uri="{FF2B5EF4-FFF2-40B4-BE49-F238E27FC236}">
                      <a16:creationId xmlns:a16="http://schemas.microsoft.com/office/drawing/2014/main" id="{7216C56A-5C41-7AD8-64A7-CFC9C355B687}"/>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0" name="Forme libre : forme 142">
                  <a:extLst>
                    <a:ext uri="{FF2B5EF4-FFF2-40B4-BE49-F238E27FC236}">
                      <a16:creationId xmlns:a16="http://schemas.microsoft.com/office/drawing/2014/main" id="{83B562CD-8BA0-1E38-3363-E9EBACDE42A6}"/>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1" name="Forme libre : forme 141">
                  <a:extLst>
                    <a:ext uri="{FF2B5EF4-FFF2-40B4-BE49-F238E27FC236}">
                      <a16:creationId xmlns:a16="http://schemas.microsoft.com/office/drawing/2014/main" id="{FDCF9CC8-18C3-98B6-0D70-65F98A6351C9}"/>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2" name="Forme libre : forme 140">
                  <a:extLst>
                    <a:ext uri="{FF2B5EF4-FFF2-40B4-BE49-F238E27FC236}">
                      <a16:creationId xmlns:a16="http://schemas.microsoft.com/office/drawing/2014/main" id="{5629D3D7-43E5-C929-BD09-9DFD11584310}"/>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3" name="Forme libre : forme 139">
                  <a:extLst>
                    <a:ext uri="{FF2B5EF4-FFF2-40B4-BE49-F238E27FC236}">
                      <a16:creationId xmlns:a16="http://schemas.microsoft.com/office/drawing/2014/main" id="{3ED28A7D-D965-FAB2-1B11-D4A370C28045}"/>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4" name="Forme libre : forme 133">
                  <a:extLst>
                    <a:ext uri="{FF2B5EF4-FFF2-40B4-BE49-F238E27FC236}">
                      <a16:creationId xmlns:a16="http://schemas.microsoft.com/office/drawing/2014/main" id="{3D5CF479-5A7B-F029-DC7C-A7199868945F}"/>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5" name="Forme libre : forme 158">
                  <a:extLst>
                    <a:ext uri="{FF2B5EF4-FFF2-40B4-BE49-F238E27FC236}">
                      <a16:creationId xmlns:a16="http://schemas.microsoft.com/office/drawing/2014/main" id="{285790A9-8879-23CE-2386-A10FE3555D5E}"/>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6" name="Forme libre : forme 126">
                  <a:extLst>
                    <a:ext uri="{FF2B5EF4-FFF2-40B4-BE49-F238E27FC236}">
                      <a16:creationId xmlns:a16="http://schemas.microsoft.com/office/drawing/2014/main" id="{48E185EC-B1CA-655F-9D8E-20C306C4AA9E}"/>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7" name="Forme libre : forme 154">
                  <a:extLst>
                    <a:ext uri="{FF2B5EF4-FFF2-40B4-BE49-F238E27FC236}">
                      <a16:creationId xmlns:a16="http://schemas.microsoft.com/office/drawing/2014/main" id="{5A2D0C6D-CA4B-BA90-DD5A-5E982ACB851D}"/>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8" name="Forme libre : forme 157">
                  <a:extLst>
                    <a:ext uri="{FF2B5EF4-FFF2-40B4-BE49-F238E27FC236}">
                      <a16:creationId xmlns:a16="http://schemas.microsoft.com/office/drawing/2014/main" id="{F8BEEA3B-E3A6-0328-4332-D50ED6B8F8B7}"/>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9" name="Forme libre : forme 116">
                  <a:extLst>
                    <a:ext uri="{FF2B5EF4-FFF2-40B4-BE49-F238E27FC236}">
                      <a16:creationId xmlns:a16="http://schemas.microsoft.com/office/drawing/2014/main" id="{1DFFE45F-44B2-5498-2C0E-D8EBC46C8513}"/>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0" name="Forme libre : forme 155">
                  <a:extLst>
                    <a:ext uri="{FF2B5EF4-FFF2-40B4-BE49-F238E27FC236}">
                      <a16:creationId xmlns:a16="http://schemas.microsoft.com/office/drawing/2014/main" id="{58844438-AEBB-934A-CC6F-2FD104263CA6}"/>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1" name="Forme libre : forme 112">
                  <a:extLst>
                    <a:ext uri="{FF2B5EF4-FFF2-40B4-BE49-F238E27FC236}">
                      <a16:creationId xmlns:a16="http://schemas.microsoft.com/office/drawing/2014/main" id="{F9C328E9-1ADD-05C8-3FD3-68B97164EBFB}"/>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47" name="Rectangle 46">
              <a:extLst>
                <a:ext uri="{FF2B5EF4-FFF2-40B4-BE49-F238E27FC236}">
                  <a16:creationId xmlns:a16="http://schemas.microsoft.com/office/drawing/2014/main" id="{C9150D5E-5926-241A-45C2-9954BE04C22C}"/>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8" name="Rectangle 47">
              <a:extLst>
                <a:ext uri="{FF2B5EF4-FFF2-40B4-BE49-F238E27FC236}">
                  <a16:creationId xmlns:a16="http://schemas.microsoft.com/office/drawing/2014/main" id="{62011A63-2119-6653-187B-ADB0263984C1}"/>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9" name="Rectangle 48">
              <a:extLst>
                <a:ext uri="{FF2B5EF4-FFF2-40B4-BE49-F238E27FC236}">
                  <a16:creationId xmlns:a16="http://schemas.microsoft.com/office/drawing/2014/main" id="{4D800504-8E20-1F32-2E3D-0C521989D31C}"/>
                </a:ext>
              </a:extLst>
            </p:cNvPr>
            <p:cNvSpPr/>
            <p:nvPr/>
          </p:nvSpPr>
          <p:spPr>
            <a:xfrm flipH="1">
              <a:off x="7445709" y="3606594"/>
              <a:ext cx="423500" cy="820053"/>
            </a:xfrm>
            <a:prstGeom prst="rect">
              <a:avLst/>
            </a:prstGeom>
            <a:solidFill>
              <a:schemeClr val="accent3"/>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0" name="Rectangle 49">
              <a:extLst>
                <a:ext uri="{FF2B5EF4-FFF2-40B4-BE49-F238E27FC236}">
                  <a16:creationId xmlns:a16="http://schemas.microsoft.com/office/drawing/2014/main" id="{5CBDE4BE-173F-8DFB-FB3B-65EF6011621A}"/>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1" name="Rectangle 50">
              <a:extLst>
                <a:ext uri="{FF2B5EF4-FFF2-40B4-BE49-F238E27FC236}">
                  <a16:creationId xmlns:a16="http://schemas.microsoft.com/office/drawing/2014/main" id="{10EECAC9-60A0-CEC1-6D30-BF40EA3D0384}"/>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2" name="Rectangle 51">
              <a:extLst>
                <a:ext uri="{FF2B5EF4-FFF2-40B4-BE49-F238E27FC236}">
                  <a16:creationId xmlns:a16="http://schemas.microsoft.com/office/drawing/2014/main" id="{01CF3AA8-A2FF-CDC2-39D8-9F340E09697A}"/>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3575544385"/>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451EC-1649-CE0E-2A9A-FB16F92DFFF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C8F6D6-2DE0-4467-2430-D8AD2A496039}"/>
              </a:ext>
            </a:extLst>
          </p:cNvPr>
          <p:cNvSpPr>
            <a:spLocks noGrp="1"/>
          </p:cNvSpPr>
          <p:nvPr>
            <p:ph type="title"/>
          </p:nvPr>
        </p:nvSpPr>
        <p:spPr/>
        <p:txBody>
          <a:bodyPr/>
          <a:lstStyle/>
          <a:p>
            <a:r>
              <a:rPr lang="en-US"/>
              <a:t>Phase 1: Diagnosis | Data Request </a:t>
            </a:r>
            <a:r>
              <a:rPr lang="en-US" b="0"/>
              <a:t>– </a:t>
            </a:r>
            <a:r>
              <a:rPr lang="en-US" b="0" i="1"/>
              <a:t>example continued</a:t>
            </a:r>
          </a:p>
        </p:txBody>
      </p:sp>
      <p:sp>
        <p:nvSpPr>
          <p:cNvPr id="4" name="Footer Placeholder 3">
            <a:extLst>
              <a:ext uri="{FF2B5EF4-FFF2-40B4-BE49-F238E27FC236}">
                <a16:creationId xmlns:a16="http://schemas.microsoft.com/office/drawing/2014/main" id="{3F0AD193-E142-E8B9-AE21-F4F7D8FB94F3}"/>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8" name="Content Placeholder 7">
            <a:extLst>
              <a:ext uri="{FF2B5EF4-FFF2-40B4-BE49-F238E27FC236}">
                <a16:creationId xmlns:a16="http://schemas.microsoft.com/office/drawing/2014/main" id="{C6A7772A-305F-3DD7-CB35-9061E3203D48}"/>
              </a:ext>
            </a:extLst>
          </p:cNvPr>
          <p:cNvSpPr>
            <a:spLocks noGrp="1"/>
          </p:cNvSpPr>
          <p:nvPr>
            <p:ph sz="quarter" idx="11"/>
          </p:nvPr>
        </p:nvSpPr>
        <p:spPr>
          <a:xfrm>
            <a:off x="515233" y="838200"/>
            <a:ext cx="11087962" cy="642832"/>
          </a:xfrm>
        </p:spPr>
        <p:txBody>
          <a:bodyPr/>
          <a:lstStyle/>
          <a:p>
            <a:r>
              <a:rPr lang="en-US"/>
              <a:t>Using the AI Tool, a Data Request can be generated based on the Initial Problem Statement. Later as more details are known the Data request can be update to include additional insights.</a:t>
            </a:r>
          </a:p>
        </p:txBody>
      </p:sp>
      <p:graphicFrame>
        <p:nvGraphicFramePr>
          <p:cNvPr id="2" name="Object 1">
            <a:extLst>
              <a:ext uri="{FF2B5EF4-FFF2-40B4-BE49-F238E27FC236}">
                <a16:creationId xmlns:a16="http://schemas.microsoft.com/office/drawing/2014/main" id="{0E929A5C-9F13-D16B-5795-FBAEB4046876}"/>
              </a:ext>
            </a:extLst>
          </p:cNvPr>
          <p:cNvGraphicFramePr>
            <a:graphicFrameLocks noChangeAspect="1"/>
          </p:cNvGraphicFramePr>
          <p:nvPr/>
        </p:nvGraphicFramePr>
        <p:xfrm>
          <a:off x="594059" y="1590007"/>
          <a:ext cx="7924575" cy="3728574"/>
        </p:xfrm>
        <a:graphic>
          <a:graphicData uri="http://schemas.openxmlformats.org/presentationml/2006/ole">
            <mc:AlternateContent xmlns:mc="http://schemas.openxmlformats.org/markup-compatibility/2006">
              <mc:Choice xmlns:v="urn:schemas-microsoft-com:vml" Requires="v">
                <p:oleObj name="Worksheet" r:id="rId2" imgW="18637255" imgH="8769209" progId="Excel.Sheet.12">
                  <p:embed/>
                </p:oleObj>
              </mc:Choice>
              <mc:Fallback>
                <p:oleObj name="Worksheet" r:id="rId2" imgW="18637255" imgH="8769209" progId="Excel.Sheet.12">
                  <p:embed/>
                  <p:pic>
                    <p:nvPicPr>
                      <p:cNvPr id="2" name="Object 1">
                        <a:extLst>
                          <a:ext uri="{FF2B5EF4-FFF2-40B4-BE49-F238E27FC236}">
                            <a16:creationId xmlns:a16="http://schemas.microsoft.com/office/drawing/2014/main" id="{0E929A5C-9F13-D16B-5795-FBAEB4046876}"/>
                          </a:ext>
                        </a:extLst>
                      </p:cNvPr>
                      <p:cNvPicPr/>
                      <p:nvPr/>
                    </p:nvPicPr>
                    <p:blipFill>
                      <a:blip r:embed="rId3"/>
                      <a:stretch>
                        <a:fillRect/>
                      </a:stretch>
                    </p:blipFill>
                    <p:spPr>
                      <a:xfrm>
                        <a:off x="594059" y="1590007"/>
                        <a:ext cx="7924575" cy="3728574"/>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6AB32847-95CB-CC8E-67EA-10D27E17D94F}"/>
              </a:ext>
            </a:extLst>
          </p:cNvPr>
          <p:cNvSpPr txBox="1"/>
          <p:nvPr/>
        </p:nvSpPr>
        <p:spPr>
          <a:xfrm>
            <a:off x="9143553" y="2309119"/>
            <a:ext cx="2578926" cy="1569660"/>
          </a:xfrm>
          <a:prstGeom prst="rect">
            <a:avLst/>
          </a:prstGeom>
          <a:noFill/>
        </p:spPr>
        <p:txBody>
          <a:bodyPr wrap="square" rtlCol="0">
            <a:spAutoFit/>
          </a:bodyPr>
          <a:lstStyle/>
          <a:p>
            <a:pPr algn="l">
              <a:spcBef>
                <a:spcPts val="1000"/>
              </a:spcBef>
            </a:pPr>
            <a:r>
              <a:rPr lang="en-US" sz="1200" b="1">
                <a:latin typeface="Avenir Next LT Pro" panose="020B0504020202020204" pitchFamily="34" charset="77"/>
              </a:rPr>
              <a:t>Based on the Initial Problem Statement</a:t>
            </a:r>
            <a:r>
              <a:rPr lang="en-US" sz="1200">
                <a:latin typeface="Avenir Next LT Pro" panose="020B0504020202020204" pitchFamily="34" charset="77"/>
              </a:rPr>
              <a:t>, the AI Tool recommends requesting a comprehensive data set across the full spectrum of potential contributors to low levels including billing and network operations.</a:t>
            </a:r>
          </a:p>
        </p:txBody>
      </p:sp>
      <p:sp>
        <p:nvSpPr>
          <p:cNvPr id="6" name="Oval 5">
            <a:extLst>
              <a:ext uri="{FF2B5EF4-FFF2-40B4-BE49-F238E27FC236}">
                <a16:creationId xmlns:a16="http://schemas.microsoft.com/office/drawing/2014/main" id="{94C59DA5-FE5D-E167-D5B1-14C93BD8B7C7}"/>
              </a:ext>
            </a:extLst>
          </p:cNvPr>
          <p:cNvSpPr/>
          <p:nvPr/>
        </p:nvSpPr>
        <p:spPr>
          <a:xfrm>
            <a:off x="8907068" y="2340650"/>
            <a:ext cx="231227" cy="231227"/>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latin typeface="Avenir Next" panose="020B0503020202020204" pitchFamily="34" charset="0"/>
              </a:rPr>
              <a:t>1</a:t>
            </a:r>
          </a:p>
        </p:txBody>
      </p:sp>
      <p:cxnSp>
        <p:nvCxnSpPr>
          <p:cNvPr id="9" name="Straight Connector 8">
            <a:extLst>
              <a:ext uri="{FF2B5EF4-FFF2-40B4-BE49-F238E27FC236}">
                <a16:creationId xmlns:a16="http://schemas.microsoft.com/office/drawing/2014/main" id="{DBF92F29-D77B-0E75-973F-EE13C377B49C}"/>
              </a:ext>
            </a:extLst>
          </p:cNvPr>
          <p:cNvCxnSpPr>
            <a:cxnSpLocks/>
          </p:cNvCxnSpPr>
          <p:nvPr/>
        </p:nvCxnSpPr>
        <p:spPr>
          <a:xfrm flipH="1">
            <a:off x="8550164" y="1984308"/>
            <a:ext cx="14692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CA7FE49-0FF7-B5BB-4A19-4D4FC3C993E8}"/>
              </a:ext>
            </a:extLst>
          </p:cNvPr>
          <p:cNvCxnSpPr>
            <a:cxnSpLocks/>
          </p:cNvCxnSpPr>
          <p:nvPr/>
        </p:nvCxnSpPr>
        <p:spPr>
          <a:xfrm flipV="1">
            <a:off x="8690024" y="1980776"/>
            <a:ext cx="0" cy="222293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C6B4CB-380A-0271-36E3-994F57E59333}"/>
              </a:ext>
            </a:extLst>
          </p:cNvPr>
          <p:cNvCxnSpPr>
            <a:cxnSpLocks/>
          </p:cNvCxnSpPr>
          <p:nvPr/>
        </p:nvCxnSpPr>
        <p:spPr>
          <a:xfrm flipH="1">
            <a:off x="8518634" y="4203713"/>
            <a:ext cx="1784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6066688A-14B5-CE4E-1396-2D7B9938E76B}"/>
              </a:ext>
            </a:extLst>
          </p:cNvPr>
          <p:cNvSpPr/>
          <p:nvPr/>
        </p:nvSpPr>
        <p:spPr>
          <a:xfrm>
            <a:off x="8907067" y="4283889"/>
            <a:ext cx="231227" cy="231227"/>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a:latin typeface="Avenir Next" panose="020B0503020202020204" pitchFamily="34" charset="0"/>
              </a:rPr>
              <a:t>2</a:t>
            </a:r>
          </a:p>
        </p:txBody>
      </p:sp>
      <p:sp>
        <p:nvSpPr>
          <p:cNvPr id="25" name="TextBox 24">
            <a:extLst>
              <a:ext uri="{FF2B5EF4-FFF2-40B4-BE49-F238E27FC236}">
                <a16:creationId xmlns:a16="http://schemas.microsoft.com/office/drawing/2014/main" id="{F42AD53C-0A19-9D47-1A03-0D74016706D7}"/>
              </a:ext>
            </a:extLst>
          </p:cNvPr>
          <p:cNvSpPr txBox="1"/>
          <p:nvPr/>
        </p:nvSpPr>
        <p:spPr>
          <a:xfrm>
            <a:off x="9143552" y="4237241"/>
            <a:ext cx="2578928" cy="1384995"/>
          </a:xfrm>
          <a:prstGeom prst="rect">
            <a:avLst/>
          </a:prstGeom>
          <a:noFill/>
        </p:spPr>
        <p:txBody>
          <a:bodyPr wrap="square" rtlCol="0">
            <a:spAutoFit/>
          </a:bodyPr>
          <a:lstStyle/>
          <a:p>
            <a:pPr algn="l">
              <a:spcBef>
                <a:spcPts val="1000"/>
              </a:spcBef>
            </a:pPr>
            <a:r>
              <a:rPr lang="en-US" sz="1200" b="1">
                <a:latin typeface="Avenir Next LT Pro" panose="020B0504020202020204" pitchFamily="34" charset="77"/>
              </a:rPr>
              <a:t>Based on</a:t>
            </a:r>
            <a:r>
              <a:rPr lang="en-US" sz="1200">
                <a:latin typeface="Avenir Next LT Pro" panose="020B0504020202020204" pitchFamily="34" charset="77"/>
              </a:rPr>
              <a:t> what the team has learned about the </a:t>
            </a:r>
            <a:r>
              <a:rPr lang="en-US" sz="1200" b="1">
                <a:latin typeface="Avenir Next LT Pro" panose="020B0504020202020204" pitchFamily="34" charset="77"/>
              </a:rPr>
              <a:t>data landscape, Issues Tree </a:t>
            </a:r>
            <a:r>
              <a:rPr lang="en-US" sz="1200">
                <a:latin typeface="Avenir Next LT Pro" panose="020B0504020202020204" pitchFamily="34" charset="77"/>
              </a:rPr>
              <a:t>and</a:t>
            </a:r>
            <a:r>
              <a:rPr lang="en-US" sz="1200" b="1">
                <a:latin typeface="Avenir Next LT Pro" panose="020B0504020202020204" pitchFamily="34" charset="77"/>
              </a:rPr>
              <a:t> Initial Hypotheses, </a:t>
            </a:r>
            <a:r>
              <a:rPr lang="en-US" sz="1200">
                <a:latin typeface="Avenir Next LT Pro" panose="020B0504020202020204" pitchFamily="34" charset="77"/>
              </a:rPr>
              <a:t>the team should refine the Data Request to ensure proper coverage while avoiding assemblage of less relevant data.</a:t>
            </a:r>
          </a:p>
        </p:txBody>
      </p:sp>
      <p:cxnSp>
        <p:nvCxnSpPr>
          <p:cNvPr id="29" name="Straight Connector 28">
            <a:extLst>
              <a:ext uri="{FF2B5EF4-FFF2-40B4-BE49-F238E27FC236}">
                <a16:creationId xmlns:a16="http://schemas.microsoft.com/office/drawing/2014/main" id="{5C292558-4E0A-6847-2F3C-16D48D6C4E23}"/>
              </a:ext>
            </a:extLst>
          </p:cNvPr>
          <p:cNvCxnSpPr>
            <a:cxnSpLocks/>
            <a:stCxn id="6" idx="2"/>
          </p:cNvCxnSpPr>
          <p:nvPr/>
        </p:nvCxnSpPr>
        <p:spPr>
          <a:xfrm flipH="1">
            <a:off x="8697086" y="2456264"/>
            <a:ext cx="20998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3FF1ADB-F591-B780-7496-938693F83991}"/>
              </a:ext>
            </a:extLst>
          </p:cNvPr>
          <p:cNvCxnSpPr>
            <a:cxnSpLocks/>
            <a:stCxn id="24" idx="2"/>
          </p:cNvCxnSpPr>
          <p:nvPr/>
        </p:nvCxnSpPr>
        <p:spPr>
          <a:xfrm flipH="1">
            <a:off x="7029907" y="4399503"/>
            <a:ext cx="1877160"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338A3C70-4099-78D1-083D-D8B967049CC9}"/>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11" name="Rectangle 10">
            <a:extLst>
              <a:ext uri="{FF2B5EF4-FFF2-40B4-BE49-F238E27FC236}">
                <a16:creationId xmlns:a16="http://schemas.microsoft.com/office/drawing/2014/main" id="{8797277D-BA15-E0CE-45C8-8DA4A0257307}"/>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2" name="Rectangle 11">
            <a:extLst>
              <a:ext uri="{FF2B5EF4-FFF2-40B4-BE49-F238E27FC236}">
                <a16:creationId xmlns:a16="http://schemas.microsoft.com/office/drawing/2014/main" id="{DA9B7B3E-498D-03EF-5AF8-71963895847B}"/>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13" name="Rectangle 12">
            <a:extLst>
              <a:ext uri="{FF2B5EF4-FFF2-40B4-BE49-F238E27FC236}">
                <a16:creationId xmlns:a16="http://schemas.microsoft.com/office/drawing/2014/main" id="{019451FF-08AA-3904-EEB6-2FFE75F20449}"/>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3. Data Request</a:t>
            </a:r>
          </a:p>
        </p:txBody>
      </p:sp>
      <p:grpSp>
        <p:nvGrpSpPr>
          <p:cNvPr id="14" name="Group 13">
            <a:extLst>
              <a:ext uri="{FF2B5EF4-FFF2-40B4-BE49-F238E27FC236}">
                <a16:creationId xmlns:a16="http://schemas.microsoft.com/office/drawing/2014/main" id="{DB147BE1-209A-7910-84BD-9BDD9C85A60C}"/>
              </a:ext>
            </a:extLst>
          </p:cNvPr>
          <p:cNvGrpSpPr/>
          <p:nvPr/>
        </p:nvGrpSpPr>
        <p:grpSpPr>
          <a:xfrm>
            <a:off x="11465415" y="182012"/>
            <a:ext cx="560540" cy="599978"/>
            <a:chOff x="3962400" y="1404361"/>
            <a:chExt cx="4267200" cy="4567438"/>
          </a:xfrm>
          <a:solidFill>
            <a:schemeClr val="bg1">
              <a:lumMod val="85000"/>
            </a:schemeClr>
          </a:solidFill>
        </p:grpSpPr>
        <p:grpSp>
          <p:nvGrpSpPr>
            <p:cNvPr id="15" name="Groupe 160">
              <a:extLst>
                <a:ext uri="{FF2B5EF4-FFF2-40B4-BE49-F238E27FC236}">
                  <a16:creationId xmlns:a16="http://schemas.microsoft.com/office/drawing/2014/main" id="{B1D3D974-F893-3ADC-5994-9799E0650007}"/>
                </a:ext>
              </a:extLst>
            </p:cNvPr>
            <p:cNvGrpSpPr/>
            <p:nvPr/>
          </p:nvGrpSpPr>
          <p:grpSpPr>
            <a:xfrm>
              <a:off x="3962400" y="1404361"/>
              <a:ext cx="4267200" cy="4567438"/>
              <a:chOff x="4253501" y="1474601"/>
              <a:chExt cx="4007280" cy="4289230"/>
            </a:xfrm>
            <a:grpFill/>
          </p:grpSpPr>
          <p:sp>
            <p:nvSpPr>
              <p:cNvPr id="23" name="Forme libre : forme 156">
                <a:extLst>
                  <a:ext uri="{FF2B5EF4-FFF2-40B4-BE49-F238E27FC236}">
                    <a16:creationId xmlns:a16="http://schemas.microsoft.com/office/drawing/2014/main" id="{46CA0090-BE75-1874-10B1-EBF015209C2C}"/>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26" name="Groupe 159">
                <a:extLst>
                  <a:ext uri="{FF2B5EF4-FFF2-40B4-BE49-F238E27FC236}">
                    <a16:creationId xmlns:a16="http://schemas.microsoft.com/office/drawing/2014/main" id="{2691CB95-D456-3AD2-DBB0-DA9EC3D98134}"/>
                  </a:ext>
                </a:extLst>
              </p:cNvPr>
              <p:cNvGrpSpPr/>
              <p:nvPr/>
            </p:nvGrpSpPr>
            <p:grpSpPr>
              <a:xfrm>
                <a:off x="4253501" y="1474601"/>
                <a:ext cx="4007280" cy="3742303"/>
                <a:chOff x="4253501" y="1474601"/>
                <a:chExt cx="4007280" cy="3742303"/>
              </a:xfrm>
              <a:grpFill/>
            </p:grpSpPr>
            <p:sp>
              <p:nvSpPr>
                <p:cNvPr id="27" name="Forme libre : forme 149">
                  <a:extLst>
                    <a:ext uri="{FF2B5EF4-FFF2-40B4-BE49-F238E27FC236}">
                      <a16:creationId xmlns:a16="http://schemas.microsoft.com/office/drawing/2014/main" id="{EF186FA5-B989-3DFC-125B-F27F34697D0D}"/>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8" name="Forme libre : forme 148">
                  <a:extLst>
                    <a:ext uri="{FF2B5EF4-FFF2-40B4-BE49-F238E27FC236}">
                      <a16:creationId xmlns:a16="http://schemas.microsoft.com/office/drawing/2014/main" id="{269AE2F8-1604-C806-8C85-020F6C32DA6C}"/>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47">
                  <a:extLst>
                    <a:ext uri="{FF2B5EF4-FFF2-40B4-BE49-F238E27FC236}">
                      <a16:creationId xmlns:a16="http://schemas.microsoft.com/office/drawing/2014/main" id="{8D00E5A7-F93B-8A13-4D89-C838FFF1A44E}"/>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46">
                  <a:extLst>
                    <a:ext uri="{FF2B5EF4-FFF2-40B4-BE49-F238E27FC236}">
                      <a16:creationId xmlns:a16="http://schemas.microsoft.com/office/drawing/2014/main" id="{ADA582DD-76B5-E292-4F68-680B76C581B4}"/>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44">
                  <a:extLst>
                    <a:ext uri="{FF2B5EF4-FFF2-40B4-BE49-F238E27FC236}">
                      <a16:creationId xmlns:a16="http://schemas.microsoft.com/office/drawing/2014/main" id="{16CA3479-DA62-0506-D043-2C73ACC33283}"/>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42">
                  <a:extLst>
                    <a:ext uri="{FF2B5EF4-FFF2-40B4-BE49-F238E27FC236}">
                      <a16:creationId xmlns:a16="http://schemas.microsoft.com/office/drawing/2014/main" id="{CEE81E67-2AAC-951E-B127-D6C20F838036}"/>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41">
                  <a:extLst>
                    <a:ext uri="{FF2B5EF4-FFF2-40B4-BE49-F238E27FC236}">
                      <a16:creationId xmlns:a16="http://schemas.microsoft.com/office/drawing/2014/main" id="{40A48A19-D311-4E71-8694-561B10C51F15}"/>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40">
                  <a:extLst>
                    <a:ext uri="{FF2B5EF4-FFF2-40B4-BE49-F238E27FC236}">
                      <a16:creationId xmlns:a16="http://schemas.microsoft.com/office/drawing/2014/main" id="{7C3BA4AC-9248-C31E-CE35-FC8B4A5C4B8C}"/>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7" name="Forme libre : forme 139">
                  <a:extLst>
                    <a:ext uri="{FF2B5EF4-FFF2-40B4-BE49-F238E27FC236}">
                      <a16:creationId xmlns:a16="http://schemas.microsoft.com/office/drawing/2014/main" id="{880A3855-A6F0-D7BC-EEE0-F15635D7B078}"/>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8" name="Forme libre : forme 133">
                  <a:extLst>
                    <a:ext uri="{FF2B5EF4-FFF2-40B4-BE49-F238E27FC236}">
                      <a16:creationId xmlns:a16="http://schemas.microsoft.com/office/drawing/2014/main" id="{E3F5575C-8F63-EBAD-7B02-B66BDB6A3C2C}"/>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9" name="Forme libre : forme 158">
                  <a:extLst>
                    <a:ext uri="{FF2B5EF4-FFF2-40B4-BE49-F238E27FC236}">
                      <a16:creationId xmlns:a16="http://schemas.microsoft.com/office/drawing/2014/main" id="{EA895A7C-F6B4-0ADC-8CF7-976D47DD56FE}"/>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0" name="Forme libre : forme 126">
                  <a:extLst>
                    <a:ext uri="{FF2B5EF4-FFF2-40B4-BE49-F238E27FC236}">
                      <a16:creationId xmlns:a16="http://schemas.microsoft.com/office/drawing/2014/main" id="{70ADDA9E-4A90-F763-07C6-3E2D72EB1B67}"/>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1" name="Forme libre : forme 154">
                  <a:extLst>
                    <a:ext uri="{FF2B5EF4-FFF2-40B4-BE49-F238E27FC236}">
                      <a16:creationId xmlns:a16="http://schemas.microsoft.com/office/drawing/2014/main" id="{0D99EDA9-6159-888C-0F6D-F038468DE27B}"/>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2" name="Forme libre : forme 157">
                  <a:extLst>
                    <a:ext uri="{FF2B5EF4-FFF2-40B4-BE49-F238E27FC236}">
                      <a16:creationId xmlns:a16="http://schemas.microsoft.com/office/drawing/2014/main" id="{AEC5893F-111E-0F7D-65E6-F54FAA91274B}"/>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3" name="Forme libre : forme 116">
                  <a:extLst>
                    <a:ext uri="{FF2B5EF4-FFF2-40B4-BE49-F238E27FC236}">
                      <a16:creationId xmlns:a16="http://schemas.microsoft.com/office/drawing/2014/main" id="{454022F7-3320-739B-4206-F9F84B405F89}"/>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4" name="Forme libre : forme 155">
                  <a:extLst>
                    <a:ext uri="{FF2B5EF4-FFF2-40B4-BE49-F238E27FC236}">
                      <a16:creationId xmlns:a16="http://schemas.microsoft.com/office/drawing/2014/main" id="{C75F8149-029B-22A4-9270-2EB85510FC1F}"/>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5" name="Forme libre : forme 112">
                  <a:extLst>
                    <a:ext uri="{FF2B5EF4-FFF2-40B4-BE49-F238E27FC236}">
                      <a16:creationId xmlns:a16="http://schemas.microsoft.com/office/drawing/2014/main" id="{039C3A30-BE21-2320-0CBD-0AF4187D2335}"/>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6" name="Rectangle 15">
              <a:extLst>
                <a:ext uri="{FF2B5EF4-FFF2-40B4-BE49-F238E27FC236}">
                  <a16:creationId xmlns:a16="http://schemas.microsoft.com/office/drawing/2014/main" id="{1902396F-CCC9-F0E0-810B-8EB5E0FE8BAA}"/>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7" name="Rectangle 16">
              <a:extLst>
                <a:ext uri="{FF2B5EF4-FFF2-40B4-BE49-F238E27FC236}">
                  <a16:creationId xmlns:a16="http://schemas.microsoft.com/office/drawing/2014/main" id="{C570965A-440A-4F1C-7767-C58583FF7ED9}"/>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9" name="Rectangle 18">
              <a:extLst>
                <a:ext uri="{FF2B5EF4-FFF2-40B4-BE49-F238E27FC236}">
                  <a16:creationId xmlns:a16="http://schemas.microsoft.com/office/drawing/2014/main" id="{3DA029FA-896E-6C02-354B-502B5DBE958D}"/>
                </a:ext>
              </a:extLst>
            </p:cNvPr>
            <p:cNvSpPr/>
            <p:nvPr/>
          </p:nvSpPr>
          <p:spPr>
            <a:xfrm flipH="1">
              <a:off x="7445709" y="3606594"/>
              <a:ext cx="423500" cy="820053"/>
            </a:xfrm>
            <a:prstGeom prst="rect">
              <a:avLst/>
            </a:prstGeom>
            <a:solidFill>
              <a:schemeClr val="accent3"/>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0" name="Rectangle 19">
              <a:extLst>
                <a:ext uri="{FF2B5EF4-FFF2-40B4-BE49-F238E27FC236}">
                  <a16:creationId xmlns:a16="http://schemas.microsoft.com/office/drawing/2014/main" id="{3CA05E35-EBE9-E550-FCAD-5DC1E2C51C72}"/>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1" name="Rectangle 20">
              <a:extLst>
                <a:ext uri="{FF2B5EF4-FFF2-40B4-BE49-F238E27FC236}">
                  <a16:creationId xmlns:a16="http://schemas.microsoft.com/office/drawing/2014/main" id="{81E45EC1-BAE6-6EBF-CD5B-B24FA8F053F7}"/>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2" name="Rectangle 21">
              <a:extLst>
                <a:ext uri="{FF2B5EF4-FFF2-40B4-BE49-F238E27FC236}">
                  <a16:creationId xmlns:a16="http://schemas.microsoft.com/office/drawing/2014/main" id="{C9505120-0C58-F8B1-90A9-F71A9C726580}"/>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3628699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20E5F-D550-317F-41D3-1559D0AFCA2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DA5D47CE-CED8-0831-2118-4C935EF0B3F6}"/>
              </a:ext>
            </a:extLst>
          </p:cNvPr>
          <p:cNvSpPr/>
          <p:nvPr/>
        </p:nvSpPr>
        <p:spPr>
          <a:xfrm>
            <a:off x="6505041" y="1624509"/>
            <a:ext cx="5072482" cy="662200"/>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7" name="Rectangle 6">
            <a:extLst>
              <a:ext uri="{FF2B5EF4-FFF2-40B4-BE49-F238E27FC236}">
                <a16:creationId xmlns:a16="http://schemas.microsoft.com/office/drawing/2014/main" id="{1B308D95-B538-F41C-3CD4-C0C0620FCDAD}"/>
              </a:ext>
            </a:extLst>
          </p:cNvPr>
          <p:cNvSpPr/>
          <p:nvPr/>
        </p:nvSpPr>
        <p:spPr>
          <a:xfrm>
            <a:off x="614477" y="1624509"/>
            <a:ext cx="5072482" cy="662200"/>
          </a:xfrm>
          <a:prstGeom prst="rect">
            <a:avLst/>
          </a:prstGeom>
          <a:solidFill>
            <a:schemeClr val="tx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3" name="Title 2">
            <a:extLst>
              <a:ext uri="{FF2B5EF4-FFF2-40B4-BE49-F238E27FC236}">
                <a16:creationId xmlns:a16="http://schemas.microsoft.com/office/drawing/2014/main" id="{2D0109AE-79FE-60DD-10AE-CA8A3B06CBB2}"/>
              </a:ext>
            </a:extLst>
          </p:cNvPr>
          <p:cNvSpPr>
            <a:spLocks noGrp="1"/>
          </p:cNvSpPr>
          <p:nvPr>
            <p:ph type="title"/>
          </p:nvPr>
        </p:nvSpPr>
        <p:spPr/>
        <p:txBody>
          <a:bodyPr/>
          <a:lstStyle/>
          <a:p>
            <a:r>
              <a:rPr lang="en-US"/>
              <a:t>Phase 1: Diagnosis | Data Request: Risks &amp; Considerations</a:t>
            </a:r>
            <a:endParaRPr lang="en-US" b="0" i="1"/>
          </a:p>
        </p:txBody>
      </p:sp>
      <p:sp>
        <p:nvSpPr>
          <p:cNvPr id="4" name="Footer Placeholder 3">
            <a:extLst>
              <a:ext uri="{FF2B5EF4-FFF2-40B4-BE49-F238E27FC236}">
                <a16:creationId xmlns:a16="http://schemas.microsoft.com/office/drawing/2014/main" id="{C753CCB6-0C6C-33BA-BC50-975E4A765757}"/>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8" name="Content Placeholder 7">
            <a:extLst>
              <a:ext uri="{FF2B5EF4-FFF2-40B4-BE49-F238E27FC236}">
                <a16:creationId xmlns:a16="http://schemas.microsoft.com/office/drawing/2014/main" id="{BAF656FE-36C9-686B-4DE4-E7D6A58ED333}"/>
              </a:ext>
            </a:extLst>
          </p:cNvPr>
          <p:cNvSpPr>
            <a:spLocks noGrp="1"/>
          </p:cNvSpPr>
          <p:nvPr>
            <p:ph sz="quarter" idx="11"/>
          </p:nvPr>
        </p:nvSpPr>
        <p:spPr>
          <a:xfrm>
            <a:off x="515233" y="838200"/>
            <a:ext cx="11049310" cy="642832"/>
          </a:xfrm>
        </p:spPr>
        <p:txBody>
          <a:bodyPr/>
          <a:lstStyle/>
          <a:p>
            <a:r>
              <a:rPr lang="en-US"/>
              <a:t>AI Analysis tools (discussed later) can render multiple analyses quickly; however, when making data requests team should consider practicality of the request based on the problem to be solved.</a:t>
            </a:r>
          </a:p>
        </p:txBody>
      </p:sp>
      <p:pic>
        <p:nvPicPr>
          <p:cNvPr id="15" name="Picture 14" descr="A blue line drawing of a person with gears&#10;&#10;AI-generated content may be incorrect.">
            <a:extLst>
              <a:ext uri="{FF2B5EF4-FFF2-40B4-BE49-F238E27FC236}">
                <a16:creationId xmlns:a16="http://schemas.microsoft.com/office/drawing/2014/main" id="{5C22F259-0539-D331-882F-5856366D9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11" y="1681289"/>
            <a:ext cx="548640" cy="548640"/>
          </a:xfrm>
          <a:prstGeom prst="rect">
            <a:avLst/>
          </a:prstGeom>
        </p:spPr>
      </p:pic>
      <p:pic>
        <p:nvPicPr>
          <p:cNvPr id="17" name="Picture 16" descr="A group of blue trees&#10;&#10;AI-generated content may be incorrect.">
            <a:extLst>
              <a:ext uri="{FF2B5EF4-FFF2-40B4-BE49-F238E27FC236}">
                <a16:creationId xmlns:a16="http://schemas.microsoft.com/office/drawing/2014/main" id="{4BE2B789-AF80-E00C-3D36-7B6976D19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998" y="1681289"/>
            <a:ext cx="548640" cy="548640"/>
          </a:xfrm>
          <a:prstGeom prst="rect">
            <a:avLst/>
          </a:prstGeom>
        </p:spPr>
      </p:pic>
      <p:sp>
        <p:nvSpPr>
          <p:cNvPr id="19" name="TextBox 18">
            <a:extLst>
              <a:ext uri="{FF2B5EF4-FFF2-40B4-BE49-F238E27FC236}">
                <a16:creationId xmlns:a16="http://schemas.microsoft.com/office/drawing/2014/main" id="{D8F5AB14-086F-E933-7629-1BAD1A188851}"/>
              </a:ext>
            </a:extLst>
          </p:cNvPr>
          <p:cNvSpPr txBox="1"/>
          <p:nvPr/>
        </p:nvSpPr>
        <p:spPr>
          <a:xfrm>
            <a:off x="1470355" y="1786332"/>
            <a:ext cx="2473947" cy="338554"/>
          </a:xfrm>
          <a:prstGeom prst="rect">
            <a:avLst/>
          </a:prstGeom>
          <a:noFill/>
        </p:spPr>
        <p:txBody>
          <a:bodyPr wrap="none" rtlCol="0">
            <a:spAutoFit/>
          </a:bodyPr>
          <a:lstStyle/>
          <a:p>
            <a:pPr algn="l">
              <a:spcBef>
                <a:spcPts val="1000"/>
              </a:spcBef>
            </a:pPr>
            <a:r>
              <a:rPr lang="en-US" sz="1600" b="1">
                <a:solidFill>
                  <a:schemeClr val="accent1"/>
                </a:solidFill>
                <a:latin typeface="Avenir Next LT Pro" panose="020B0504020202020204" pitchFamily="34" charset="77"/>
              </a:rPr>
              <a:t>Overly Comprehensive</a:t>
            </a:r>
          </a:p>
        </p:txBody>
      </p:sp>
      <p:sp>
        <p:nvSpPr>
          <p:cNvPr id="20" name="TextBox 19">
            <a:extLst>
              <a:ext uri="{FF2B5EF4-FFF2-40B4-BE49-F238E27FC236}">
                <a16:creationId xmlns:a16="http://schemas.microsoft.com/office/drawing/2014/main" id="{4B536FD8-3B6A-D0D2-058C-0C81E7B3E18F}"/>
              </a:ext>
            </a:extLst>
          </p:cNvPr>
          <p:cNvSpPr txBox="1"/>
          <p:nvPr/>
        </p:nvSpPr>
        <p:spPr>
          <a:xfrm>
            <a:off x="7357876" y="1786332"/>
            <a:ext cx="1346331" cy="338554"/>
          </a:xfrm>
          <a:prstGeom prst="rect">
            <a:avLst/>
          </a:prstGeom>
          <a:noFill/>
        </p:spPr>
        <p:txBody>
          <a:bodyPr wrap="none" rtlCol="0">
            <a:spAutoFit/>
          </a:bodyPr>
          <a:lstStyle/>
          <a:p>
            <a:pPr algn="l">
              <a:spcBef>
                <a:spcPts val="1000"/>
              </a:spcBef>
            </a:pPr>
            <a:r>
              <a:rPr lang="en-US" sz="1600" b="1">
                <a:solidFill>
                  <a:schemeClr val="accent1"/>
                </a:solidFill>
                <a:latin typeface="Avenir Next LT Pro" panose="020B0504020202020204" pitchFamily="34" charset="77"/>
              </a:rPr>
              <a:t>Too Limited</a:t>
            </a:r>
          </a:p>
        </p:txBody>
      </p:sp>
      <p:sp>
        <p:nvSpPr>
          <p:cNvPr id="21" name="TextBox 20">
            <a:extLst>
              <a:ext uri="{FF2B5EF4-FFF2-40B4-BE49-F238E27FC236}">
                <a16:creationId xmlns:a16="http://schemas.microsoft.com/office/drawing/2014/main" id="{320786C9-DB84-5CE8-536D-8813F53DD722}"/>
              </a:ext>
            </a:extLst>
          </p:cNvPr>
          <p:cNvSpPr txBox="1"/>
          <p:nvPr/>
        </p:nvSpPr>
        <p:spPr>
          <a:xfrm>
            <a:off x="699211" y="2342147"/>
            <a:ext cx="5072482" cy="1569660"/>
          </a:xfrm>
          <a:prstGeom prst="rect">
            <a:avLst/>
          </a:prstGeom>
          <a:noFill/>
        </p:spPr>
        <p:txBody>
          <a:bodyPr wrap="square" rtlCol="0">
            <a:spAutoFit/>
          </a:bodyPr>
          <a:lstStyle/>
          <a:p>
            <a:pPr algn="l">
              <a:spcBef>
                <a:spcPts val="600"/>
              </a:spcBef>
            </a:pPr>
            <a:r>
              <a:rPr lang="en-US" sz="1400" b="1">
                <a:latin typeface="Avenir Next LT Pro" panose="020B0504020202020204" pitchFamily="34" charset="77"/>
              </a:rPr>
              <a:t>Pros</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In general, a comprehensive data request is preferred as the subsequent analysis will reveal hidden contributors to the problem, or areas of significance that had not been initially considered.</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Getting more data earlier can help eliminate multiple subsequent requests that may prove frustrating for both the data team and those analyzing the data.</a:t>
            </a:r>
          </a:p>
        </p:txBody>
      </p:sp>
      <p:sp>
        <p:nvSpPr>
          <p:cNvPr id="22" name="TextBox 21">
            <a:extLst>
              <a:ext uri="{FF2B5EF4-FFF2-40B4-BE49-F238E27FC236}">
                <a16:creationId xmlns:a16="http://schemas.microsoft.com/office/drawing/2014/main" id="{74FCD1D0-565A-3624-202E-88883CFD1560}"/>
              </a:ext>
            </a:extLst>
          </p:cNvPr>
          <p:cNvSpPr txBox="1"/>
          <p:nvPr/>
        </p:nvSpPr>
        <p:spPr>
          <a:xfrm>
            <a:off x="699211" y="3987875"/>
            <a:ext cx="5072482" cy="1646605"/>
          </a:xfrm>
          <a:prstGeom prst="rect">
            <a:avLst/>
          </a:prstGeom>
          <a:noFill/>
        </p:spPr>
        <p:txBody>
          <a:bodyPr wrap="square" rtlCol="0">
            <a:spAutoFit/>
          </a:bodyPr>
          <a:lstStyle/>
          <a:p>
            <a:pPr algn="l">
              <a:spcBef>
                <a:spcPts val="600"/>
              </a:spcBef>
            </a:pPr>
            <a:r>
              <a:rPr lang="en-US" sz="1400" b="1">
                <a:latin typeface="Avenir Next LT Pro" panose="020B0504020202020204" pitchFamily="34" charset="77"/>
              </a:rPr>
              <a:t>Cons</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Large data requests, especially from multiple sources (omni–channel) may delay data availability</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Conducting data engineering on multiple data sets can consume valuable time and may not enhance the analysis results</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Teams can unwittingly succumb to analysis paralysis and miss out on opportunities to secure quick wins</a:t>
            </a:r>
          </a:p>
        </p:txBody>
      </p:sp>
      <p:sp>
        <p:nvSpPr>
          <p:cNvPr id="23" name="TextBox 22">
            <a:extLst>
              <a:ext uri="{FF2B5EF4-FFF2-40B4-BE49-F238E27FC236}">
                <a16:creationId xmlns:a16="http://schemas.microsoft.com/office/drawing/2014/main" id="{28CFC8C0-7CCD-392F-BFAE-3D8898FD3EB6}"/>
              </a:ext>
            </a:extLst>
          </p:cNvPr>
          <p:cNvSpPr txBox="1"/>
          <p:nvPr/>
        </p:nvSpPr>
        <p:spPr>
          <a:xfrm>
            <a:off x="6528209" y="2342147"/>
            <a:ext cx="5072482" cy="1200329"/>
          </a:xfrm>
          <a:prstGeom prst="rect">
            <a:avLst/>
          </a:prstGeom>
          <a:noFill/>
        </p:spPr>
        <p:txBody>
          <a:bodyPr wrap="square" rtlCol="0">
            <a:spAutoFit/>
          </a:bodyPr>
          <a:lstStyle/>
          <a:p>
            <a:pPr algn="l">
              <a:spcBef>
                <a:spcPts val="600"/>
              </a:spcBef>
            </a:pPr>
            <a:r>
              <a:rPr lang="en-US" sz="1400" b="1">
                <a:latin typeface="Avenir Next LT Pro" panose="020B0504020202020204" pitchFamily="34" charset="77"/>
              </a:rPr>
              <a:t>Pros</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Highly focused data requests can be fulfilled more rapidly, allowing teams to reveal opportunities and pursue quick win solutions.</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Fewer data sets simplifies data engineering and allows teams to quickly engage in analysis to validate Hypotheses.</a:t>
            </a:r>
          </a:p>
        </p:txBody>
      </p:sp>
      <p:sp>
        <p:nvSpPr>
          <p:cNvPr id="26" name="TextBox 25">
            <a:extLst>
              <a:ext uri="{FF2B5EF4-FFF2-40B4-BE49-F238E27FC236}">
                <a16:creationId xmlns:a16="http://schemas.microsoft.com/office/drawing/2014/main" id="{A6015053-5F45-C19B-230B-40FDB6E215EE}"/>
              </a:ext>
            </a:extLst>
          </p:cNvPr>
          <p:cNvSpPr txBox="1"/>
          <p:nvPr/>
        </p:nvSpPr>
        <p:spPr>
          <a:xfrm>
            <a:off x="6528208" y="3666010"/>
            <a:ext cx="5072482" cy="2015936"/>
          </a:xfrm>
          <a:prstGeom prst="rect">
            <a:avLst/>
          </a:prstGeom>
          <a:noFill/>
        </p:spPr>
        <p:txBody>
          <a:bodyPr wrap="square" rtlCol="0">
            <a:spAutoFit/>
          </a:bodyPr>
          <a:lstStyle/>
          <a:p>
            <a:pPr algn="l">
              <a:spcBef>
                <a:spcPts val="600"/>
              </a:spcBef>
            </a:pPr>
            <a:r>
              <a:rPr lang="en-US" sz="1400" b="1">
                <a:latin typeface="Avenir Next LT Pro" panose="020B0504020202020204" pitchFamily="34" charset="77"/>
              </a:rPr>
              <a:t>Cons</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A too tightly focused data request can lead teams away from larger opportunities or require subsequent data request that may slow down progress</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Analyzing the problem from a limited viewpoint can reduce the ability to identify potential unintended consequences of proposed solutions</a:t>
            </a:r>
          </a:p>
          <a:p>
            <a:pPr marL="168275" indent="-168275" algn="l">
              <a:spcBef>
                <a:spcPts val="600"/>
              </a:spcBef>
              <a:buFont typeface="Arial" panose="020B0604020202020204" pitchFamily="34" charset="0"/>
              <a:buChar char="•"/>
            </a:pPr>
            <a:r>
              <a:rPr lang="en-US" sz="1200">
                <a:latin typeface="Avenir Next LT Pro" panose="020B0504020202020204" pitchFamily="34" charset="77"/>
              </a:rPr>
              <a:t>Team can unwittingly succumb to missing the forest of opportunities by looking to intensely at a single tree.</a:t>
            </a:r>
          </a:p>
        </p:txBody>
      </p:sp>
      <p:sp>
        <p:nvSpPr>
          <p:cNvPr id="27" name="TextBox 26">
            <a:extLst>
              <a:ext uri="{FF2B5EF4-FFF2-40B4-BE49-F238E27FC236}">
                <a16:creationId xmlns:a16="http://schemas.microsoft.com/office/drawing/2014/main" id="{A51C4479-89A1-FB19-D421-DB8DAFE77D39}"/>
              </a:ext>
            </a:extLst>
          </p:cNvPr>
          <p:cNvSpPr txBox="1"/>
          <p:nvPr/>
        </p:nvSpPr>
        <p:spPr>
          <a:xfrm>
            <a:off x="614477" y="5916638"/>
            <a:ext cx="10986213" cy="276999"/>
          </a:xfrm>
          <a:prstGeom prst="rect">
            <a:avLst/>
          </a:prstGeom>
          <a:solidFill>
            <a:schemeClr val="bg1">
              <a:lumMod val="95000"/>
            </a:schemeClr>
          </a:solidFill>
          <a:ln>
            <a:solidFill>
              <a:schemeClr val="bg1">
                <a:lumMod val="75000"/>
              </a:schemeClr>
            </a:solidFill>
          </a:ln>
        </p:spPr>
        <p:txBody>
          <a:bodyPr wrap="square" rtlCol="0">
            <a:spAutoFit/>
          </a:bodyPr>
          <a:lstStyle/>
          <a:p>
            <a:pPr algn="ctr">
              <a:spcBef>
                <a:spcPts val="1000"/>
              </a:spcBef>
            </a:pPr>
            <a:r>
              <a:rPr lang="en-US" sz="1200">
                <a:latin typeface="Avenir Next LT Pro" panose="020B0504020202020204" pitchFamily="34" charset="77"/>
              </a:rPr>
              <a:t>Crafting an appropriate data request that balances these consideration is the “art” behind the “science”.</a:t>
            </a:r>
          </a:p>
        </p:txBody>
      </p:sp>
      <p:sp>
        <p:nvSpPr>
          <p:cNvPr id="2" name="Rectangle 1">
            <a:extLst>
              <a:ext uri="{FF2B5EF4-FFF2-40B4-BE49-F238E27FC236}">
                <a16:creationId xmlns:a16="http://schemas.microsoft.com/office/drawing/2014/main" id="{7D873C79-CE96-F20D-B470-5A229210305E}"/>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5" name="Rectangle 4">
            <a:extLst>
              <a:ext uri="{FF2B5EF4-FFF2-40B4-BE49-F238E27FC236}">
                <a16:creationId xmlns:a16="http://schemas.microsoft.com/office/drawing/2014/main" id="{182F6BDA-28BA-7160-646E-C88704BEB7DA}"/>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6" name="Rectangle 5">
            <a:extLst>
              <a:ext uri="{FF2B5EF4-FFF2-40B4-BE49-F238E27FC236}">
                <a16:creationId xmlns:a16="http://schemas.microsoft.com/office/drawing/2014/main" id="{1536EA1D-7DB8-8D71-7789-218434974BCC}"/>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10" name="Rectangle 9">
            <a:extLst>
              <a:ext uri="{FF2B5EF4-FFF2-40B4-BE49-F238E27FC236}">
                <a16:creationId xmlns:a16="http://schemas.microsoft.com/office/drawing/2014/main" id="{D1CFB187-59F8-BE42-E30A-66BDBB11C2E6}"/>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3. Data Request</a:t>
            </a:r>
          </a:p>
        </p:txBody>
      </p:sp>
      <p:grpSp>
        <p:nvGrpSpPr>
          <p:cNvPr id="11" name="Group 10">
            <a:extLst>
              <a:ext uri="{FF2B5EF4-FFF2-40B4-BE49-F238E27FC236}">
                <a16:creationId xmlns:a16="http://schemas.microsoft.com/office/drawing/2014/main" id="{366AF66A-ABDC-6558-2C11-9245B242879B}"/>
              </a:ext>
            </a:extLst>
          </p:cNvPr>
          <p:cNvGrpSpPr/>
          <p:nvPr/>
        </p:nvGrpSpPr>
        <p:grpSpPr>
          <a:xfrm>
            <a:off x="11465415" y="182012"/>
            <a:ext cx="560540" cy="599978"/>
            <a:chOff x="3962400" y="1404361"/>
            <a:chExt cx="4267200" cy="4567438"/>
          </a:xfrm>
          <a:solidFill>
            <a:schemeClr val="bg1">
              <a:lumMod val="85000"/>
            </a:schemeClr>
          </a:solidFill>
        </p:grpSpPr>
        <p:grpSp>
          <p:nvGrpSpPr>
            <p:cNvPr id="12" name="Groupe 160">
              <a:extLst>
                <a:ext uri="{FF2B5EF4-FFF2-40B4-BE49-F238E27FC236}">
                  <a16:creationId xmlns:a16="http://schemas.microsoft.com/office/drawing/2014/main" id="{8589DC12-7C88-6432-7BC8-E7359E37A9DF}"/>
                </a:ext>
              </a:extLst>
            </p:cNvPr>
            <p:cNvGrpSpPr/>
            <p:nvPr/>
          </p:nvGrpSpPr>
          <p:grpSpPr>
            <a:xfrm>
              <a:off x="3962400" y="1404361"/>
              <a:ext cx="4267200" cy="4567438"/>
              <a:chOff x="4253501" y="1474601"/>
              <a:chExt cx="4007280" cy="4289230"/>
            </a:xfrm>
            <a:grpFill/>
          </p:grpSpPr>
          <p:sp>
            <p:nvSpPr>
              <p:cNvPr id="28" name="Forme libre : forme 156">
                <a:extLst>
                  <a:ext uri="{FF2B5EF4-FFF2-40B4-BE49-F238E27FC236}">
                    <a16:creationId xmlns:a16="http://schemas.microsoft.com/office/drawing/2014/main" id="{DB8E7140-E1B4-487B-F548-0F391187D116}"/>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29" name="Groupe 159">
                <a:extLst>
                  <a:ext uri="{FF2B5EF4-FFF2-40B4-BE49-F238E27FC236}">
                    <a16:creationId xmlns:a16="http://schemas.microsoft.com/office/drawing/2014/main" id="{C4A5E6F8-20CB-5F24-1F58-78FD4E4BB82F}"/>
                  </a:ext>
                </a:extLst>
              </p:cNvPr>
              <p:cNvGrpSpPr/>
              <p:nvPr/>
            </p:nvGrpSpPr>
            <p:grpSpPr>
              <a:xfrm>
                <a:off x="4253501" y="1474601"/>
                <a:ext cx="4007280" cy="3742303"/>
                <a:chOff x="4253501" y="1474601"/>
                <a:chExt cx="4007280" cy="3742303"/>
              </a:xfrm>
              <a:grpFill/>
            </p:grpSpPr>
            <p:sp>
              <p:nvSpPr>
                <p:cNvPr id="30" name="Forme libre : forme 149">
                  <a:extLst>
                    <a:ext uri="{FF2B5EF4-FFF2-40B4-BE49-F238E27FC236}">
                      <a16:creationId xmlns:a16="http://schemas.microsoft.com/office/drawing/2014/main" id="{3B480401-CDF5-E467-D8E5-E563C87B912E}"/>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48">
                  <a:extLst>
                    <a:ext uri="{FF2B5EF4-FFF2-40B4-BE49-F238E27FC236}">
                      <a16:creationId xmlns:a16="http://schemas.microsoft.com/office/drawing/2014/main" id="{ECB3E7D2-B43D-33E2-9EB2-9063E47DB072}"/>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47">
                  <a:extLst>
                    <a:ext uri="{FF2B5EF4-FFF2-40B4-BE49-F238E27FC236}">
                      <a16:creationId xmlns:a16="http://schemas.microsoft.com/office/drawing/2014/main" id="{88054A6D-F99F-C4B0-C4AC-88999544815F}"/>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46">
                  <a:extLst>
                    <a:ext uri="{FF2B5EF4-FFF2-40B4-BE49-F238E27FC236}">
                      <a16:creationId xmlns:a16="http://schemas.microsoft.com/office/drawing/2014/main" id="{6C074CFA-13A4-B2E2-CC66-146BB63CA2D6}"/>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44">
                  <a:extLst>
                    <a:ext uri="{FF2B5EF4-FFF2-40B4-BE49-F238E27FC236}">
                      <a16:creationId xmlns:a16="http://schemas.microsoft.com/office/drawing/2014/main" id="{1381C53A-7E18-D694-B329-14E8AA1EDF89}"/>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42">
                  <a:extLst>
                    <a:ext uri="{FF2B5EF4-FFF2-40B4-BE49-F238E27FC236}">
                      <a16:creationId xmlns:a16="http://schemas.microsoft.com/office/drawing/2014/main" id="{06995528-EB2E-1271-3594-F4E6F06820D6}"/>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41">
                  <a:extLst>
                    <a:ext uri="{FF2B5EF4-FFF2-40B4-BE49-F238E27FC236}">
                      <a16:creationId xmlns:a16="http://schemas.microsoft.com/office/drawing/2014/main" id="{A8B22DE6-4EB3-02CB-0209-8EE6EFE7781E}"/>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7" name="Forme libre : forme 140">
                  <a:extLst>
                    <a:ext uri="{FF2B5EF4-FFF2-40B4-BE49-F238E27FC236}">
                      <a16:creationId xmlns:a16="http://schemas.microsoft.com/office/drawing/2014/main" id="{C75920E7-1260-ECAC-4768-27FCC063C923}"/>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8" name="Forme libre : forme 139">
                  <a:extLst>
                    <a:ext uri="{FF2B5EF4-FFF2-40B4-BE49-F238E27FC236}">
                      <a16:creationId xmlns:a16="http://schemas.microsoft.com/office/drawing/2014/main" id="{53BB1EB4-9EB1-2A6B-EFAC-6242A7987103}"/>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9" name="Forme libre : forme 133">
                  <a:extLst>
                    <a:ext uri="{FF2B5EF4-FFF2-40B4-BE49-F238E27FC236}">
                      <a16:creationId xmlns:a16="http://schemas.microsoft.com/office/drawing/2014/main" id="{17B913CA-6D41-972B-7808-A86BFE53DFCF}"/>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0" name="Forme libre : forme 158">
                  <a:extLst>
                    <a:ext uri="{FF2B5EF4-FFF2-40B4-BE49-F238E27FC236}">
                      <a16:creationId xmlns:a16="http://schemas.microsoft.com/office/drawing/2014/main" id="{BDFDEAEA-61BF-E13C-C274-2C4522BF759F}"/>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1" name="Forme libre : forme 126">
                  <a:extLst>
                    <a:ext uri="{FF2B5EF4-FFF2-40B4-BE49-F238E27FC236}">
                      <a16:creationId xmlns:a16="http://schemas.microsoft.com/office/drawing/2014/main" id="{841DE2F5-8F47-9BE3-72C6-FA616C1FDE1F}"/>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2" name="Forme libre : forme 154">
                  <a:extLst>
                    <a:ext uri="{FF2B5EF4-FFF2-40B4-BE49-F238E27FC236}">
                      <a16:creationId xmlns:a16="http://schemas.microsoft.com/office/drawing/2014/main" id="{821F0D72-2C6E-15C9-4002-B5CF75E919C7}"/>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3" name="Forme libre : forme 157">
                  <a:extLst>
                    <a:ext uri="{FF2B5EF4-FFF2-40B4-BE49-F238E27FC236}">
                      <a16:creationId xmlns:a16="http://schemas.microsoft.com/office/drawing/2014/main" id="{965AEB89-FD36-FD13-9E10-C400C37E0A7D}"/>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4" name="Forme libre : forme 116">
                  <a:extLst>
                    <a:ext uri="{FF2B5EF4-FFF2-40B4-BE49-F238E27FC236}">
                      <a16:creationId xmlns:a16="http://schemas.microsoft.com/office/drawing/2014/main" id="{AEF189C2-6921-3B91-9685-35424F3948EF}"/>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5" name="Forme libre : forme 155">
                  <a:extLst>
                    <a:ext uri="{FF2B5EF4-FFF2-40B4-BE49-F238E27FC236}">
                      <a16:creationId xmlns:a16="http://schemas.microsoft.com/office/drawing/2014/main" id="{AA459EBD-BA51-929C-7167-0C8405C4B12C}"/>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6" name="Forme libre : forme 112">
                  <a:extLst>
                    <a:ext uri="{FF2B5EF4-FFF2-40B4-BE49-F238E27FC236}">
                      <a16:creationId xmlns:a16="http://schemas.microsoft.com/office/drawing/2014/main" id="{18EACA89-6DDC-36F9-C20F-45FCA8D23EA1}"/>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3" name="Rectangle 12">
              <a:extLst>
                <a:ext uri="{FF2B5EF4-FFF2-40B4-BE49-F238E27FC236}">
                  <a16:creationId xmlns:a16="http://schemas.microsoft.com/office/drawing/2014/main" id="{5161ACE7-B880-9979-F381-8A500D381CA5}"/>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4" name="Rectangle 13">
              <a:extLst>
                <a:ext uri="{FF2B5EF4-FFF2-40B4-BE49-F238E27FC236}">
                  <a16:creationId xmlns:a16="http://schemas.microsoft.com/office/drawing/2014/main" id="{A3261DD7-1EEE-71E5-4E2F-39BA7954059D}"/>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6" name="Rectangle 15">
              <a:extLst>
                <a:ext uri="{FF2B5EF4-FFF2-40B4-BE49-F238E27FC236}">
                  <a16:creationId xmlns:a16="http://schemas.microsoft.com/office/drawing/2014/main" id="{C80FB4E7-866C-3899-06B2-A253224036B0}"/>
                </a:ext>
              </a:extLst>
            </p:cNvPr>
            <p:cNvSpPr/>
            <p:nvPr/>
          </p:nvSpPr>
          <p:spPr>
            <a:xfrm flipH="1">
              <a:off x="7445709" y="3606594"/>
              <a:ext cx="423500" cy="820053"/>
            </a:xfrm>
            <a:prstGeom prst="rect">
              <a:avLst/>
            </a:prstGeom>
            <a:solidFill>
              <a:schemeClr val="accent3"/>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8" name="Rectangle 17">
              <a:extLst>
                <a:ext uri="{FF2B5EF4-FFF2-40B4-BE49-F238E27FC236}">
                  <a16:creationId xmlns:a16="http://schemas.microsoft.com/office/drawing/2014/main" id="{3D2974AC-467B-6EDE-045D-3AF5CABE3447}"/>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4" name="Rectangle 23">
              <a:extLst>
                <a:ext uri="{FF2B5EF4-FFF2-40B4-BE49-F238E27FC236}">
                  <a16:creationId xmlns:a16="http://schemas.microsoft.com/office/drawing/2014/main" id="{2CF5F84E-BF10-9118-8851-F1BF1BAE011F}"/>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5" name="Rectangle 24">
              <a:extLst>
                <a:ext uri="{FF2B5EF4-FFF2-40B4-BE49-F238E27FC236}">
                  <a16:creationId xmlns:a16="http://schemas.microsoft.com/office/drawing/2014/main" id="{885CA911-4068-A14D-D975-C00C751A7EEC}"/>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2785127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6817CD-12B5-708F-C4C3-2100CEFDE951}"/>
              </a:ext>
            </a:extLst>
          </p:cNvPr>
          <p:cNvSpPr>
            <a:spLocks noGrp="1"/>
          </p:cNvSpPr>
          <p:nvPr>
            <p:ph sz="quarter" idx="11"/>
          </p:nvPr>
        </p:nvSpPr>
        <p:spPr>
          <a:xfrm>
            <a:off x="515232" y="1333500"/>
            <a:ext cx="11373817" cy="3188018"/>
          </a:xfrm>
        </p:spPr>
        <p:txBody>
          <a:bodyPr/>
          <a:lstStyle/>
          <a:p>
            <a:pPr marL="342900" indent="-342900">
              <a:lnSpc>
                <a:spcPct val="150000"/>
              </a:lnSpc>
              <a:buFont typeface="Arial" panose="020B0604020202020204" pitchFamily="34" charset="0"/>
              <a:buChar char="•"/>
            </a:pPr>
            <a:r>
              <a:rPr lang="en-US" sz="1800"/>
              <a:t>Playbook Overview &amp; Framework Introduction</a:t>
            </a:r>
          </a:p>
          <a:p>
            <a:pPr marL="342900" indent="-342900">
              <a:lnSpc>
                <a:spcPct val="150000"/>
              </a:lnSpc>
              <a:buFont typeface="Arial" panose="020B0604020202020204" pitchFamily="34" charset="0"/>
              <a:buChar char="•"/>
            </a:pPr>
            <a:r>
              <a:rPr lang="en-US" sz="1800"/>
              <a:t>Section I: Practitioners Guide</a:t>
            </a:r>
          </a:p>
          <a:p>
            <a:pPr marL="685800" lvl="1" indent="-342900">
              <a:lnSpc>
                <a:spcPct val="150000"/>
              </a:lnSpc>
              <a:buFont typeface="Courier New" panose="02070309020205020404" pitchFamily="49" charset="0"/>
              <a:buChar char="o"/>
            </a:pPr>
            <a:r>
              <a:rPr lang="en-US" sz="1800"/>
              <a:t>Chapter I: AI–Empowered Problem–Solving</a:t>
            </a:r>
          </a:p>
          <a:p>
            <a:pPr marL="685800" lvl="1" indent="-342900">
              <a:lnSpc>
                <a:spcPct val="150000"/>
              </a:lnSpc>
              <a:buFont typeface="Courier New" panose="02070309020205020404" pitchFamily="49" charset="0"/>
              <a:buChar char="o"/>
            </a:pPr>
            <a:r>
              <a:rPr lang="en-US" sz="1800"/>
              <a:t>Chapter II: AI Tool / Solution Development &amp; Agile Delivery</a:t>
            </a:r>
          </a:p>
          <a:p>
            <a:pPr marL="342900" indent="-342900">
              <a:lnSpc>
                <a:spcPct val="150000"/>
              </a:lnSpc>
              <a:buFont typeface="Arial" panose="020B0604020202020204" pitchFamily="34" charset="0"/>
              <a:buChar char="•"/>
            </a:pPr>
            <a:r>
              <a:rPr lang="en-US" sz="1800"/>
              <a:t>Section II: Sustainment</a:t>
            </a:r>
          </a:p>
          <a:p>
            <a:pPr marL="342900" indent="-342900">
              <a:lnSpc>
                <a:spcPct val="150000"/>
              </a:lnSpc>
              <a:buFont typeface="Arial" panose="020B0604020202020204" pitchFamily="34" charset="0"/>
              <a:buChar char="•"/>
            </a:pPr>
            <a:r>
              <a:rPr lang="en-US" sz="1800"/>
              <a:t>Section III: Organizational Change</a:t>
            </a:r>
          </a:p>
          <a:p>
            <a:pPr marL="342900" indent="-342900">
              <a:lnSpc>
                <a:spcPct val="150000"/>
              </a:lnSpc>
              <a:buFont typeface="Arial" panose="020B0604020202020204" pitchFamily="34" charset="0"/>
              <a:buChar char="•"/>
            </a:pPr>
            <a:r>
              <a:rPr lang="en-US" sz="1800"/>
              <a:t>Summary</a:t>
            </a:r>
          </a:p>
        </p:txBody>
      </p:sp>
      <p:sp>
        <p:nvSpPr>
          <p:cNvPr id="3" name="Title 2">
            <a:extLst>
              <a:ext uri="{FF2B5EF4-FFF2-40B4-BE49-F238E27FC236}">
                <a16:creationId xmlns:a16="http://schemas.microsoft.com/office/drawing/2014/main" id="{3122E4F3-60F9-316D-0FF2-7D7E99E1AF1E}"/>
              </a:ext>
            </a:extLst>
          </p:cNvPr>
          <p:cNvSpPr>
            <a:spLocks noGrp="1"/>
          </p:cNvSpPr>
          <p:nvPr>
            <p:ph type="title"/>
          </p:nvPr>
        </p:nvSpPr>
        <p:spPr/>
        <p:txBody>
          <a:bodyPr/>
          <a:lstStyle/>
          <a:p>
            <a:r>
              <a:rPr lang="en-US"/>
              <a:t>Content</a:t>
            </a:r>
          </a:p>
        </p:txBody>
      </p:sp>
      <p:sp>
        <p:nvSpPr>
          <p:cNvPr id="4" name="Footer Placeholder 3">
            <a:extLst>
              <a:ext uri="{FF2B5EF4-FFF2-40B4-BE49-F238E27FC236}">
                <a16:creationId xmlns:a16="http://schemas.microsoft.com/office/drawing/2014/main" id="{575C7D5E-0988-B859-57BB-3BBC29EA6D1B}"/>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Oval 4">
            <a:hlinkClick r:id="rId2" action="ppaction://hlinksldjump"/>
            <a:extLst>
              <a:ext uri="{FF2B5EF4-FFF2-40B4-BE49-F238E27FC236}">
                <a16:creationId xmlns:a16="http://schemas.microsoft.com/office/drawing/2014/main" id="{60781781-67ED-95B4-2FB2-B6C295F2C3E5}"/>
              </a:ext>
            </a:extLst>
          </p:cNvPr>
          <p:cNvSpPr/>
          <p:nvPr/>
        </p:nvSpPr>
        <p:spPr>
          <a:xfrm>
            <a:off x="482847" y="1428750"/>
            <a:ext cx="365760" cy="3657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atin typeface="Avenir Next" panose="020B0503020202020204" pitchFamily="34" charset="0"/>
              </a:rPr>
              <a:t>1</a:t>
            </a:r>
          </a:p>
        </p:txBody>
      </p:sp>
      <p:sp>
        <p:nvSpPr>
          <p:cNvPr id="6" name="Oval 5">
            <a:hlinkClick r:id="rId3" action="ppaction://hlinksldjump"/>
            <a:extLst>
              <a:ext uri="{FF2B5EF4-FFF2-40B4-BE49-F238E27FC236}">
                <a16:creationId xmlns:a16="http://schemas.microsoft.com/office/drawing/2014/main" id="{187A7309-A590-CF5C-FEE1-6EB066AEE44C}"/>
              </a:ext>
            </a:extLst>
          </p:cNvPr>
          <p:cNvSpPr/>
          <p:nvPr/>
        </p:nvSpPr>
        <p:spPr>
          <a:xfrm>
            <a:off x="482847" y="1970723"/>
            <a:ext cx="365760" cy="3657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atin typeface="Avenir Next" panose="020B0503020202020204" pitchFamily="34" charset="0"/>
              </a:rPr>
              <a:t>2</a:t>
            </a:r>
          </a:p>
        </p:txBody>
      </p:sp>
      <p:sp>
        <p:nvSpPr>
          <p:cNvPr id="11" name="Oval 10">
            <a:hlinkClick r:id="rId4" action="ppaction://hlinksldjump"/>
            <a:extLst>
              <a:ext uri="{FF2B5EF4-FFF2-40B4-BE49-F238E27FC236}">
                <a16:creationId xmlns:a16="http://schemas.microsoft.com/office/drawing/2014/main" id="{A03D0E25-6C1F-99AE-C120-BD2B55900705}"/>
              </a:ext>
            </a:extLst>
          </p:cNvPr>
          <p:cNvSpPr/>
          <p:nvPr/>
        </p:nvSpPr>
        <p:spPr>
          <a:xfrm>
            <a:off x="482847" y="3439870"/>
            <a:ext cx="365760" cy="3657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atin typeface="Avenir Next" panose="020B0503020202020204" pitchFamily="34" charset="0"/>
              </a:rPr>
              <a:t>3</a:t>
            </a:r>
          </a:p>
        </p:txBody>
      </p:sp>
      <p:sp>
        <p:nvSpPr>
          <p:cNvPr id="12" name="Oval 11">
            <a:hlinkClick r:id="rId5" action="ppaction://hlinksldjump"/>
            <a:extLst>
              <a:ext uri="{FF2B5EF4-FFF2-40B4-BE49-F238E27FC236}">
                <a16:creationId xmlns:a16="http://schemas.microsoft.com/office/drawing/2014/main" id="{B2A9ACE0-0C51-C703-8265-C921E8BD6DED}"/>
              </a:ext>
            </a:extLst>
          </p:cNvPr>
          <p:cNvSpPr/>
          <p:nvPr/>
        </p:nvSpPr>
        <p:spPr>
          <a:xfrm>
            <a:off x="482847" y="3981843"/>
            <a:ext cx="365760" cy="3657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atin typeface="Avenir Next" panose="020B0503020202020204" pitchFamily="34" charset="0"/>
              </a:rPr>
              <a:t>4</a:t>
            </a:r>
          </a:p>
        </p:txBody>
      </p:sp>
      <p:sp>
        <p:nvSpPr>
          <p:cNvPr id="13" name="Oval 12">
            <a:hlinkClick r:id="rId6" action="ppaction://hlinksldjump"/>
            <a:extLst>
              <a:ext uri="{FF2B5EF4-FFF2-40B4-BE49-F238E27FC236}">
                <a16:creationId xmlns:a16="http://schemas.microsoft.com/office/drawing/2014/main" id="{955BDFA4-12F4-3032-778A-7A20B74E976D}"/>
              </a:ext>
            </a:extLst>
          </p:cNvPr>
          <p:cNvSpPr/>
          <p:nvPr/>
        </p:nvSpPr>
        <p:spPr>
          <a:xfrm>
            <a:off x="482847" y="4514851"/>
            <a:ext cx="365760" cy="365760"/>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atin typeface="Avenir Next" panose="020B0503020202020204" pitchFamily="34" charset="0"/>
              </a:rPr>
              <a:t>5</a:t>
            </a:r>
          </a:p>
        </p:txBody>
      </p:sp>
      <p:sp>
        <p:nvSpPr>
          <p:cNvPr id="15" name="Rectangle 14">
            <a:hlinkClick r:id="rId7" action="ppaction://hlinksldjump"/>
            <a:extLst>
              <a:ext uri="{FF2B5EF4-FFF2-40B4-BE49-F238E27FC236}">
                <a16:creationId xmlns:a16="http://schemas.microsoft.com/office/drawing/2014/main" id="{FCB09DC2-61D4-E547-7BE2-41C39AFB00EE}"/>
              </a:ext>
            </a:extLst>
          </p:cNvPr>
          <p:cNvSpPr/>
          <p:nvPr/>
        </p:nvSpPr>
        <p:spPr>
          <a:xfrm>
            <a:off x="848607" y="2553497"/>
            <a:ext cx="329184" cy="182880"/>
          </a:xfrm>
          <a:prstGeom prst="rect">
            <a:avLst/>
          </a:prstGeom>
          <a:solidFill>
            <a:srgbClr val="0033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6" name="Rectangle 15">
            <a:hlinkClick r:id="rId8" action="ppaction://hlinksldjump"/>
            <a:extLst>
              <a:ext uri="{FF2B5EF4-FFF2-40B4-BE49-F238E27FC236}">
                <a16:creationId xmlns:a16="http://schemas.microsoft.com/office/drawing/2014/main" id="{7ED8266D-A6BF-3090-AD3F-943C380052A7}"/>
              </a:ext>
            </a:extLst>
          </p:cNvPr>
          <p:cNvSpPr/>
          <p:nvPr/>
        </p:nvSpPr>
        <p:spPr>
          <a:xfrm>
            <a:off x="848607" y="3014507"/>
            <a:ext cx="329184" cy="182880"/>
          </a:xfrm>
          <a:prstGeom prst="rect">
            <a:avLst/>
          </a:prstGeom>
          <a:solidFill>
            <a:srgbClr val="0033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Tree>
    <p:extLst>
      <p:ext uri="{BB962C8B-B14F-4D97-AF65-F5344CB8AC3E}">
        <p14:creationId xmlns:p14="http://schemas.microsoft.com/office/powerpoint/2010/main" val="55462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229F4-E6E4-D86E-6091-7DEAD53F556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23D080-FE87-F409-8A11-936B55BEF52B}"/>
              </a:ext>
            </a:extLst>
          </p:cNvPr>
          <p:cNvSpPr>
            <a:spLocks noGrp="1"/>
          </p:cNvSpPr>
          <p:nvPr>
            <p:ph sz="quarter" idx="11"/>
          </p:nvPr>
        </p:nvSpPr>
        <p:spPr>
          <a:xfrm>
            <a:off x="515232" y="838200"/>
            <a:ext cx="11207247" cy="690057"/>
          </a:xfrm>
        </p:spPr>
        <p:txBody>
          <a:bodyPr/>
          <a:lstStyle/>
          <a:p>
            <a:r>
              <a:rPr lang="en-US"/>
              <a:t>Employing AI Tools to conduct basic research related to the Problem Statement can help confirm and/or reshape initial impressions regarding the problem to be solved.</a:t>
            </a:r>
          </a:p>
        </p:txBody>
      </p:sp>
      <p:sp>
        <p:nvSpPr>
          <p:cNvPr id="3" name="Title 2">
            <a:extLst>
              <a:ext uri="{FF2B5EF4-FFF2-40B4-BE49-F238E27FC236}">
                <a16:creationId xmlns:a16="http://schemas.microsoft.com/office/drawing/2014/main" id="{A8D5DF35-27D3-1284-F59F-43C1DB72B1F0}"/>
              </a:ext>
            </a:extLst>
          </p:cNvPr>
          <p:cNvSpPr>
            <a:spLocks noGrp="1"/>
          </p:cNvSpPr>
          <p:nvPr>
            <p:ph type="title"/>
          </p:nvPr>
        </p:nvSpPr>
        <p:spPr/>
        <p:txBody>
          <a:bodyPr/>
          <a:lstStyle/>
          <a:p>
            <a:r>
              <a:rPr lang="en-US"/>
              <a:t>Phase 1: Diagnosis | AI Enabled Research </a:t>
            </a:r>
            <a:r>
              <a:rPr lang="en-US" b="0"/>
              <a:t>– </a:t>
            </a:r>
            <a:r>
              <a:rPr lang="en-US" b="0" i="1"/>
              <a:t>example</a:t>
            </a:r>
          </a:p>
        </p:txBody>
      </p:sp>
      <p:sp>
        <p:nvSpPr>
          <p:cNvPr id="4" name="Footer Placeholder 3">
            <a:extLst>
              <a:ext uri="{FF2B5EF4-FFF2-40B4-BE49-F238E27FC236}">
                <a16:creationId xmlns:a16="http://schemas.microsoft.com/office/drawing/2014/main" id="{8CB4EB92-CBFE-BB57-8A8A-394C94A45418}"/>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pic>
        <p:nvPicPr>
          <p:cNvPr id="1026" name="Picture 2">
            <a:extLst>
              <a:ext uri="{FF2B5EF4-FFF2-40B4-BE49-F238E27FC236}">
                <a16:creationId xmlns:a16="http://schemas.microsoft.com/office/drawing/2014/main" id="{9B740DAC-5FC3-D65B-07A6-E50B3A320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6654" y="1783309"/>
            <a:ext cx="3532391" cy="17816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1E72E67-A8B0-E456-246D-612BEB817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6654" y="3655508"/>
            <a:ext cx="3592258" cy="23642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4DC6D56-84D9-A53A-31DE-F08A3F7A58A2}"/>
              </a:ext>
            </a:extLst>
          </p:cNvPr>
          <p:cNvPicPr>
            <a:picLocks noChangeAspect="1"/>
          </p:cNvPicPr>
          <p:nvPr/>
        </p:nvPicPr>
        <p:blipFill>
          <a:blip r:embed="rId4">
            <a:duotone>
              <a:schemeClr val="accent1">
                <a:shade val="45000"/>
                <a:satMod val="135000"/>
              </a:schemeClr>
              <a:prstClr val="white"/>
            </a:duotone>
          </a:blip>
          <a:srcRect b="43174"/>
          <a:stretch>
            <a:fillRect/>
          </a:stretch>
        </p:blipFill>
        <p:spPr>
          <a:xfrm>
            <a:off x="515232" y="3749507"/>
            <a:ext cx="3954812" cy="365293"/>
          </a:xfrm>
          <a:prstGeom prst="rect">
            <a:avLst/>
          </a:prstGeom>
        </p:spPr>
      </p:pic>
      <p:pic>
        <p:nvPicPr>
          <p:cNvPr id="12" name="Picture 11">
            <a:extLst>
              <a:ext uri="{FF2B5EF4-FFF2-40B4-BE49-F238E27FC236}">
                <a16:creationId xmlns:a16="http://schemas.microsoft.com/office/drawing/2014/main" id="{385398DB-B316-8F28-78B8-984C37B99132}"/>
              </a:ext>
            </a:extLst>
          </p:cNvPr>
          <p:cNvPicPr>
            <a:picLocks noChangeAspect="1"/>
          </p:cNvPicPr>
          <p:nvPr/>
        </p:nvPicPr>
        <p:blipFill>
          <a:blip r:embed="rId5">
            <a:duotone>
              <a:schemeClr val="accent1">
                <a:shade val="45000"/>
                <a:satMod val="135000"/>
              </a:schemeClr>
              <a:prstClr val="white"/>
            </a:duotone>
          </a:blip>
          <a:srcRect t="4682" b="40202"/>
          <a:stretch>
            <a:fillRect/>
          </a:stretch>
        </p:blipFill>
        <p:spPr>
          <a:xfrm>
            <a:off x="515232" y="1876425"/>
            <a:ext cx="3961901" cy="354932"/>
          </a:xfrm>
          <a:prstGeom prst="rect">
            <a:avLst/>
          </a:prstGeom>
        </p:spPr>
      </p:pic>
      <p:sp>
        <p:nvSpPr>
          <p:cNvPr id="5" name="TextBox 4">
            <a:extLst>
              <a:ext uri="{FF2B5EF4-FFF2-40B4-BE49-F238E27FC236}">
                <a16:creationId xmlns:a16="http://schemas.microsoft.com/office/drawing/2014/main" id="{43650EF0-142E-9EF6-BB9C-0099C787DCE5}"/>
              </a:ext>
            </a:extLst>
          </p:cNvPr>
          <p:cNvSpPr txBox="1"/>
          <p:nvPr/>
        </p:nvSpPr>
        <p:spPr>
          <a:xfrm>
            <a:off x="8736226" y="2438523"/>
            <a:ext cx="2829697" cy="2872581"/>
          </a:xfrm>
          <a:prstGeom prst="rect">
            <a:avLst/>
          </a:prstGeom>
          <a:noFill/>
        </p:spPr>
        <p:txBody>
          <a:bodyPr wrap="square" rtlCol="0">
            <a:spAutoFit/>
          </a:bodyPr>
          <a:lstStyle/>
          <a:p>
            <a:pPr algn="l">
              <a:spcBef>
                <a:spcPts val="1000"/>
              </a:spcBef>
            </a:pPr>
            <a:r>
              <a:rPr lang="en-US" sz="1400">
                <a:latin typeface="Avenir Next LT Pro" panose="020B0504020202020204" pitchFamily="34" charset="77"/>
              </a:rPr>
              <a:t>Initial characterizations of the Metro Cable situation appear to be valid based on some simple AI prompts:</a:t>
            </a:r>
          </a:p>
          <a:p>
            <a:pPr marL="342900" indent="-169863" algn="l">
              <a:spcBef>
                <a:spcPts val="1000"/>
              </a:spcBef>
              <a:buFont typeface="Arial" panose="020B0604020202020204" pitchFamily="34" charset="0"/>
              <a:buChar char="•"/>
            </a:pPr>
            <a:r>
              <a:rPr lang="en-US" sz="1200">
                <a:latin typeface="Avenir Next LT Pro" panose="020B0504020202020204" pitchFamily="34" charset="77"/>
              </a:rPr>
              <a:t>Current Customer Satisfaction ratings are well below the Utilities Industry average (74/100)</a:t>
            </a:r>
          </a:p>
          <a:p>
            <a:pPr marL="342900" indent="-169863" algn="l">
              <a:spcBef>
                <a:spcPts val="1000"/>
              </a:spcBef>
              <a:buFont typeface="Arial" panose="020B0604020202020204" pitchFamily="34" charset="0"/>
              <a:buChar char="•"/>
            </a:pPr>
            <a:r>
              <a:rPr lang="en-US" sz="1200">
                <a:latin typeface="Avenir Next LT Pro" panose="020B0504020202020204" pitchFamily="34" charset="77"/>
              </a:rPr>
              <a:t>Likewise, amongst cable providers, current customer satisfaction ratings for Metro Cable (55/100) place it at the bottom of peers</a:t>
            </a:r>
          </a:p>
        </p:txBody>
      </p:sp>
      <p:sp>
        <p:nvSpPr>
          <p:cNvPr id="6" name="TextBox 5">
            <a:extLst>
              <a:ext uri="{FF2B5EF4-FFF2-40B4-BE49-F238E27FC236}">
                <a16:creationId xmlns:a16="http://schemas.microsoft.com/office/drawing/2014/main" id="{4FC8EAD4-DC6C-ADB8-847F-A67DF16AE7D5}"/>
              </a:ext>
            </a:extLst>
          </p:cNvPr>
          <p:cNvSpPr txBox="1"/>
          <p:nvPr/>
        </p:nvSpPr>
        <p:spPr>
          <a:xfrm>
            <a:off x="515232" y="6038334"/>
            <a:ext cx="11050691" cy="461665"/>
          </a:xfrm>
          <a:prstGeom prst="rect">
            <a:avLst/>
          </a:prstGeom>
          <a:noFill/>
        </p:spPr>
        <p:txBody>
          <a:bodyPr wrap="square" rtlCol="0">
            <a:spAutoFit/>
          </a:bodyPr>
          <a:lstStyle/>
          <a:p>
            <a:pPr marL="685800" indent="-685800" algn="l">
              <a:spcBef>
                <a:spcPts val="1000"/>
              </a:spcBef>
            </a:pPr>
            <a:r>
              <a:rPr lang="en-US" sz="1200" b="1" i="1">
                <a:latin typeface="Avenir Next LT Pro" panose="020B0504020202020204" pitchFamily="34" charset="77"/>
              </a:rPr>
              <a:t>Important: </a:t>
            </a:r>
            <a:r>
              <a:rPr lang="en-US" sz="1200">
                <a:latin typeface="Avenir Next LT Pro" panose="020B0504020202020204" pitchFamily="34" charset="77"/>
              </a:rPr>
              <a:t>AI tools can make mistakes. Entering the same prompt into multiple AI tools or prompting a second AI tool to validate the output of the first tool can help reduce risks. Always validate key facts before using the AI output for critical decision making.</a:t>
            </a:r>
          </a:p>
        </p:txBody>
      </p:sp>
      <p:sp>
        <p:nvSpPr>
          <p:cNvPr id="8" name="Rectangle 7">
            <a:extLst>
              <a:ext uri="{FF2B5EF4-FFF2-40B4-BE49-F238E27FC236}">
                <a16:creationId xmlns:a16="http://schemas.microsoft.com/office/drawing/2014/main" id="{C099181B-B5F4-AA86-42E7-CC29C6ACF455}"/>
              </a:ext>
            </a:extLst>
          </p:cNvPr>
          <p:cNvSpPr/>
          <p:nvPr/>
        </p:nvSpPr>
        <p:spPr>
          <a:xfrm>
            <a:off x="5289630" y="2361236"/>
            <a:ext cx="2326511" cy="109960"/>
          </a:xfrm>
          <a:prstGeom prst="rect">
            <a:avLst/>
          </a:prstGeom>
          <a:solidFill>
            <a:schemeClr val="tx2">
              <a:lumMod val="20000"/>
              <a:lumOff val="80000"/>
              <a:alpha val="14902"/>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cxnSp>
        <p:nvCxnSpPr>
          <p:cNvPr id="11" name="Straight Arrow Connector 10">
            <a:extLst>
              <a:ext uri="{FF2B5EF4-FFF2-40B4-BE49-F238E27FC236}">
                <a16:creationId xmlns:a16="http://schemas.microsoft.com/office/drawing/2014/main" id="{DEA9B9A5-C6C6-2FD1-3F31-F4F06B49ED47}"/>
              </a:ext>
            </a:extLst>
          </p:cNvPr>
          <p:cNvCxnSpPr>
            <a:cxnSpLocks/>
          </p:cNvCxnSpPr>
          <p:nvPr/>
        </p:nvCxnSpPr>
        <p:spPr>
          <a:xfrm>
            <a:off x="7616141" y="2426141"/>
            <a:ext cx="1308189" cy="1065342"/>
          </a:xfrm>
          <a:prstGeom prst="straightConnector1">
            <a:avLst/>
          </a:prstGeom>
          <a:ln w="38100">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4FE3AE0-D6F0-307F-A5CA-D963754ABB6C}"/>
              </a:ext>
            </a:extLst>
          </p:cNvPr>
          <p:cNvSpPr/>
          <p:nvPr/>
        </p:nvSpPr>
        <p:spPr>
          <a:xfrm>
            <a:off x="5332072" y="4440809"/>
            <a:ext cx="2326511" cy="109960"/>
          </a:xfrm>
          <a:prstGeom prst="rect">
            <a:avLst/>
          </a:prstGeom>
          <a:solidFill>
            <a:schemeClr val="tx2">
              <a:lumMod val="20000"/>
              <a:lumOff val="80000"/>
              <a:alpha val="14902"/>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cxnSp>
        <p:nvCxnSpPr>
          <p:cNvPr id="15" name="Straight Arrow Connector 14">
            <a:extLst>
              <a:ext uri="{FF2B5EF4-FFF2-40B4-BE49-F238E27FC236}">
                <a16:creationId xmlns:a16="http://schemas.microsoft.com/office/drawing/2014/main" id="{ECF78252-2EE9-DADA-F235-63FE33FFA336}"/>
              </a:ext>
            </a:extLst>
          </p:cNvPr>
          <p:cNvCxnSpPr>
            <a:cxnSpLocks/>
            <a:stCxn id="14" idx="3"/>
          </p:cNvCxnSpPr>
          <p:nvPr/>
        </p:nvCxnSpPr>
        <p:spPr>
          <a:xfrm flipV="1">
            <a:off x="7658583" y="4422275"/>
            <a:ext cx="1265747" cy="73514"/>
          </a:xfrm>
          <a:prstGeom prst="straightConnector1">
            <a:avLst/>
          </a:prstGeom>
          <a:ln w="38100">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38A0DEF-09F0-2D5E-BDAE-70FEC40ED216}"/>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13" name="Rectangle 12">
            <a:extLst>
              <a:ext uri="{FF2B5EF4-FFF2-40B4-BE49-F238E27FC236}">
                <a16:creationId xmlns:a16="http://schemas.microsoft.com/office/drawing/2014/main" id="{C8ACE7A0-670C-07EC-870F-4F2A4E3FC6D9}"/>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6" name="Rectangle 15">
            <a:extLst>
              <a:ext uri="{FF2B5EF4-FFF2-40B4-BE49-F238E27FC236}">
                <a16:creationId xmlns:a16="http://schemas.microsoft.com/office/drawing/2014/main" id="{1FBE0789-6A28-6682-B081-D685E549D471}"/>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7" name="Rectangle 6">
            <a:extLst>
              <a:ext uri="{FF2B5EF4-FFF2-40B4-BE49-F238E27FC236}">
                <a16:creationId xmlns:a16="http://schemas.microsoft.com/office/drawing/2014/main" id="{CBF84E3F-32F7-C8BE-78DF-5AAFE08A1FD6}"/>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4. Hypotheses</a:t>
            </a:r>
          </a:p>
        </p:txBody>
      </p:sp>
      <p:grpSp>
        <p:nvGrpSpPr>
          <p:cNvPr id="17" name="Group 16">
            <a:extLst>
              <a:ext uri="{FF2B5EF4-FFF2-40B4-BE49-F238E27FC236}">
                <a16:creationId xmlns:a16="http://schemas.microsoft.com/office/drawing/2014/main" id="{6849155C-F41D-DD77-5B53-BCAB911CFD3D}"/>
              </a:ext>
            </a:extLst>
          </p:cNvPr>
          <p:cNvGrpSpPr/>
          <p:nvPr/>
        </p:nvGrpSpPr>
        <p:grpSpPr>
          <a:xfrm>
            <a:off x="11465415" y="182012"/>
            <a:ext cx="560540" cy="599978"/>
            <a:chOff x="3962400" y="1404361"/>
            <a:chExt cx="4267200" cy="4567438"/>
          </a:xfrm>
          <a:solidFill>
            <a:schemeClr val="bg1">
              <a:lumMod val="85000"/>
            </a:schemeClr>
          </a:solidFill>
        </p:grpSpPr>
        <p:grpSp>
          <p:nvGrpSpPr>
            <p:cNvPr id="18" name="Groupe 160">
              <a:extLst>
                <a:ext uri="{FF2B5EF4-FFF2-40B4-BE49-F238E27FC236}">
                  <a16:creationId xmlns:a16="http://schemas.microsoft.com/office/drawing/2014/main" id="{6D0E2172-53AD-4D91-8ACC-383122A9BD99}"/>
                </a:ext>
              </a:extLst>
            </p:cNvPr>
            <p:cNvGrpSpPr/>
            <p:nvPr/>
          </p:nvGrpSpPr>
          <p:grpSpPr>
            <a:xfrm>
              <a:off x="3962400" y="1404361"/>
              <a:ext cx="4267200" cy="4567438"/>
              <a:chOff x="4253501" y="1474601"/>
              <a:chExt cx="4007280" cy="4289230"/>
            </a:xfrm>
            <a:grpFill/>
          </p:grpSpPr>
          <p:sp>
            <p:nvSpPr>
              <p:cNvPr id="25" name="Forme libre : forme 156">
                <a:extLst>
                  <a:ext uri="{FF2B5EF4-FFF2-40B4-BE49-F238E27FC236}">
                    <a16:creationId xmlns:a16="http://schemas.microsoft.com/office/drawing/2014/main" id="{562B2BAD-88A2-6187-6BC9-9936738CB043}"/>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26" name="Groupe 159">
                <a:extLst>
                  <a:ext uri="{FF2B5EF4-FFF2-40B4-BE49-F238E27FC236}">
                    <a16:creationId xmlns:a16="http://schemas.microsoft.com/office/drawing/2014/main" id="{2F3B71B1-31F5-715E-1268-7CFF09E29B95}"/>
                  </a:ext>
                </a:extLst>
              </p:cNvPr>
              <p:cNvGrpSpPr/>
              <p:nvPr/>
            </p:nvGrpSpPr>
            <p:grpSpPr>
              <a:xfrm>
                <a:off x="4253501" y="1474601"/>
                <a:ext cx="4007280" cy="3742303"/>
                <a:chOff x="4253501" y="1474601"/>
                <a:chExt cx="4007280" cy="3742303"/>
              </a:xfrm>
              <a:grpFill/>
            </p:grpSpPr>
            <p:sp>
              <p:nvSpPr>
                <p:cNvPr id="27" name="Forme libre : forme 149">
                  <a:extLst>
                    <a:ext uri="{FF2B5EF4-FFF2-40B4-BE49-F238E27FC236}">
                      <a16:creationId xmlns:a16="http://schemas.microsoft.com/office/drawing/2014/main" id="{5801E2EC-9048-388B-B6F1-D90D612DE5A9}"/>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8" name="Forme libre : forme 148">
                  <a:extLst>
                    <a:ext uri="{FF2B5EF4-FFF2-40B4-BE49-F238E27FC236}">
                      <a16:creationId xmlns:a16="http://schemas.microsoft.com/office/drawing/2014/main" id="{AC718863-CB3D-E448-C7AD-711AB6676148}"/>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9" name="Forme libre : forme 147">
                  <a:extLst>
                    <a:ext uri="{FF2B5EF4-FFF2-40B4-BE49-F238E27FC236}">
                      <a16:creationId xmlns:a16="http://schemas.microsoft.com/office/drawing/2014/main" id="{6FEC28B7-CBCF-F78E-7D0D-B6D1756FCABD}"/>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46">
                  <a:extLst>
                    <a:ext uri="{FF2B5EF4-FFF2-40B4-BE49-F238E27FC236}">
                      <a16:creationId xmlns:a16="http://schemas.microsoft.com/office/drawing/2014/main" id="{9AB106BD-121B-19BC-0DD3-E1E2159CB038}"/>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44">
                  <a:extLst>
                    <a:ext uri="{FF2B5EF4-FFF2-40B4-BE49-F238E27FC236}">
                      <a16:creationId xmlns:a16="http://schemas.microsoft.com/office/drawing/2014/main" id="{EFB5FD01-51FD-D66D-5283-A2D799EA0316}"/>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42">
                  <a:extLst>
                    <a:ext uri="{FF2B5EF4-FFF2-40B4-BE49-F238E27FC236}">
                      <a16:creationId xmlns:a16="http://schemas.microsoft.com/office/drawing/2014/main" id="{3E718BD8-B515-7C52-2B22-02A065F352E6}"/>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41">
                  <a:extLst>
                    <a:ext uri="{FF2B5EF4-FFF2-40B4-BE49-F238E27FC236}">
                      <a16:creationId xmlns:a16="http://schemas.microsoft.com/office/drawing/2014/main" id="{F7E4A8B9-3630-5258-A817-5C1FF192A7FA}"/>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40">
                  <a:extLst>
                    <a:ext uri="{FF2B5EF4-FFF2-40B4-BE49-F238E27FC236}">
                      <a16:creationId xmlns:a16="http://schemas.microsoft.com/office/drawing/2014/main" id="{84253CF6-EFD6-0A09-6BB4-85D713621C71}"/>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39">
                  <a:extLst>
                    <a:ext uri="{FF2B5EF4-FFF2-40B4-BE49-F238E27FC236}">
                      <a16:creationId xmlns:a16="http://schemas.microsoft.com/office/drawing/2014/main" id="{890A5531-769C-AB6E-188A-F43DF176DAB4}"/>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33">
                  <a:extLst>
                    <a:ext uri="{FF2B5EF4-FFF2-40B4-BE49-F238E27FC236}">
                      <a16:creationId xmlns:a16="http://schemas.microsoft.com/office/drawing/2014/main" id="{5DF4C512-9D2B-C002-0A9E-81CA8FDAF92F}"/>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7" name="Forme libre : forme 158">
                  <a:extLst>
                    <a:ext uri="{FF2B5EF4-FFF2-40B4-BE49-F238E27FC236}">
                      <a16:creationId xmlns:a16="http://schemas.microsoft.com/office/drawing/2014/main" id="{31954913-E77E-5B0D-B94C-A1B30A2C248B}"/>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8" name="Forme libre : forme 126">
                  <a:extLst>
                    <a:ext uri="{FF2B5EF4-FFF2-40B4-BE49-F238E27FC236}">
                      <a16:creationId xmlns:a16="http://schemas.microsoft.com/office/drawing/2014/main" id="{294F1C84-A0DD-0C2B-FE34-AD1A798D100B}"/>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9" name="Forme libre : forme 154">
                  <a:extLst>
                    <a:ext uri="{FF2B5EF4-FFF2-40B4-BE49-F238E27FC236}">
                      <a16:creationId xmlns:a16="http://schemas.microsoft.com/office/drawing/2014/main" id="{28C5CFE6-A5F7-9EA6-3B6C-F93B02FA579D}"/>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0" name="Forme libre : forme 157">
                  <a:extLst>
                    <a:ext uri="{FF2B5EF4-FFF2-40B4-BE49-F238E27FC236}">
                      <a16:creationId xmlns:a16="http://schemas.microsoft.com/office/drawing/2014/main" id="{7FD9D859-5C2E-0B67-45CE-76D278F20DE5}"/>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1" name="Forme libre : forme 116">
                  <a:extLst>
                    <a:ext uri="{FF2B5EF4-FFF2-40B4-BE49-F238E27FC236}">
                      <a16:creationId xmlns:a16="http://schemas.microsoft.com/office/drawing/2014/main" id="{88E82985-7BA3-B1E4-672C-FE7A65BCB552}"/>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2" name="Forme libre : forme 155">
                  <a:extLst>
                    <a:ext uri="{FF2B5EF4-FFF2-40B4-BE49-F238E27FC236}">
                      <a16:creationId xmlns:a16="http://schemas.microsoft.com/office/drawing/2014/main" id="{85552989-606C-F12F-44D3-920BB0C6BE04}"/>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3" name="Forme libre : forme 112">
                  <a:extLst>
                    <a:ext uri="{FF2B5EF4-FFF2-40B4-BE49-F238E27FC236}">
                      <a16:creationId xmlns:a16="http://schemas.microsoft.com/office/drawing/2014/main" id="{7BE644CF-381E-B87B-F3CC-1EB6D54CD69E}"/>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9" name="Rectangle 18">
              <a:extLst>
                <a:ext uri="{FF2B5EF4-FFF2-40B4-BE49-F238E27FC236}">
                  <a16:creationId xmlns:a16="http://schemas.microsoft.com/office/drawing/2014/main" id="{0E02D537-9DDF-BEBA-6FA8-4C0DC45938B3}"/>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0" name="Rectangle 19">
              <a:extLst>
                <a:ext uri="{FF2B5EF4-FFF2-40B4-BE49-F238E27FC236}">
                  <a16:creationId xmlns:a16="http://schemas.microsoft.com/office/drawing/2014/main" id="{7FE8943A-71D3-268E-A424-F51D97232E60}"/>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1" name="Rectangle 20">
              <a:extLst>
                <a:ext uri="{FF2B5EF4-FFF2-40B4-BE49-F238E27FC236}">
                  <a16:creationId xmlns:a16="http://schemas.microsoft.com/office/drawing/2014/main" id="{74AF18BA-4D1B-0083-3299-3C645D94D099}"/>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2" name="Rectangle 21">
              <a:extLst>
                <a:ext uri="{FF2B5EF4-FFF2-40B4-BE49-F238E27FC236}">
                  <a16:creationId xmlns:a16="http://schemas.microsoft.com/office/drawing/2014/main" id="{3B4EECAE-24E9-8ECE-C691-8CFFC2A89715}"/>
                </a:ext>
              </a:extLst>
            </p:cNvPr>
            <p:cNvSpPr/>
            <p:nvPr/>
          </p:nvSpPr>
          <p:spPr>
            <a:xfrm flipH="1">
              <a:off x="6276085" y="4814261"/>
              <a:ext cx="423500" cy="820053"/>
            </a:xfrm>
            <a:prstGeom prst="rect">
              <a:avLst/>
            </a:prstGeom>
            <a:solidFill>
              <a:schemeClr val="accent4"/>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3" name="Rectangle 22">
              <a:extLst>
                <a:ext uri="{FF2B5EF4-FFF2-40B4-BE49-F238E27FC236}">
                  <a16:creationId xmlns:a16="http://schemas.microsoft.com/office/drawing/2014/main" id="{856A3C93-C0AA-3D36-BBD9-284FDE586652}"/>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4" name="Rectangle 23">
              <a:extLst>
                <a:ext uri="{FF2B5EF4-FFF2-40B4-BE49-F238E27FC236}">
                  <a16:creationId xmlns:a16="http://schemas.microsoft.com/office/drawing/2014/main" id="{D5967B22-0842-3C00-D7ED-5C839368FDA2}"/>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44" name="Rectangle 43">
            <a:extLst>
              <a:ext uri="{FF2B5EF4-FFF2-40B4-BE49-F238E27FC236}">
                <a16:creationId xmlns:a16="http://schemas.microsoft.com/office/drawing/2014/main" id="{4BE80BA8-AC5D-5BCC-9962-0787C5855EA4}"/>
              </a:ext>
            </a:extLst>
          </p:cNvPr>
          <p:cNvSpPr/>
          <p:nvPr/>
        </p:nvSpPr>
        <p:spPr>
          <a:xfrm>
            <a:off x="436301" y="1764055"/>
            <a:ext cx="4114800" cy="540054"/>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45" name="Rectangle 44">
            <a:extLst>
              <a:ext uri="{FF2B5EF4-FFF2-40B4-BE49-F238E27FC236}">
                <a16:creationId xmlns:a16="http://schemas.microsoft.com/office/drawing/2014/main" id="{6E53F2E5-C859-5316-20D6-4E872890679D}"/>
              </a:ext>
            </a:extLst>
          </p:cNvPr>
          <p:cNvSpPr/>
          <p:nvPr/>
        </p:nvSpPr>
        <p:spPr>
          <a:xfrm>
            <a:off x="556226" y="1711441"/>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
        <p:nvSpPr>
          <p:cNvPr id="47" name="Rectangle 46">
            <a:extLst>
              <a:ext uri="{FF2B5EF4-FFF2-40B4-BE49-F238E27FC236}">
                <a16:creationId xmlns:a16="http://schemas.microsoft.com/office/drawing/2014/main" id="{71A34DF9-29B0-7A6C-1C93-AB9DE7A77ABA}"/>
              </a:ext>
            </a:extLst>
          </p:cNvPr>
          <p:cNvSpPr/>
          <p:nvPr/>
        </p:nvSpPr>
        <p:spPr>
          <a:xfrm>
            <a:off x="436301" y="3655508"/>
            <a:ext cx="4114800" cy="540054"/>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48" name="Rectangle 47">
            <a:extLst>
              <a:ext uri="{FF2B5EF4-FFF2-40B4-BE49-F238E27FC236}">
                <a16:creationId xmlns:a16="http://schemas.microsoft.com/office/drawing/2014/main" id="{FC97D354-CDC1-D6C8-C9FC-A06B40A8ECBC}"/>
              </a:ext>
            </a:extLst>
          </p:cNvPr>
          <p:cNvSpPr/>
          <p:nvPr/>
        </p:nvSpPr>
        <p:spPr>
          <a:xfrm>
            <a:off x="556226" y="3602894"/>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Tree>
    <p:extLst>
      <p:ext uri="{BB962C8B-B14F-4D97-AF65-F5344CB8AC3E}">
        <p14:creationId xmlns:p14="http://schemas.microsoft.com/office/powerpoint/2010/main" val="711901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FAAC9-9CE5-5792-F613-3A1C98BCDBC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3B0236-5374-9749-7137-61BC20558172}"/>
              </a:ext>
            </a:extLst>
          </p:cNvPr>
          <p:cNvSpPr>
            <a:spLocks noGrp="1"/>
          </p:cNvSpPr>
          <p:nvPr>
            <p:ph sz="quarter" idx="11"/>
          </p:nvPr>
        </p:nvSpPr>
        <p:spPr>
          <a:xfrm>
            <a:off x="515232" y="838200"/>
            <a:ext cx="11373817" cy="662397"/>
          </a:xfrm>
        </p:spPr>
        <p:txBody>
          <a:bodyPr/>
          <a:lstStyle/>
          <a:p>
            <a:r>
              <a:rPr lang="en-US"/>
              <a:t>Another simple AI prompt suggests Metro Cable concerns about current customer satisfaction ratings potentially having a negative impact on PSC approval of the upcoming rate case. </a:t>
            </a:r>
          </a:p>
        </p:txBody>
      </p:sp>
      <p:sp>
        <p:nvSpPr>
          <p:cNvPr id="3" name="Title 2">
            <a:extLst>
              <a:ext uri="{FF2B5EF4-FFF2-40B4-BE49-F238E27FC236}">
                <a16:creationId xmlns:a16="http://schemas.microsoft.com/office/drawing/2014/main" id="{9160B338-8270-3F85-00B9-BB2AF8B19D98}"/>
              </a:ext>
            </a:extLst>
          </p:cNvPr>
          <p:cNvSpPr>
            <a:spLocks noGrp="1"/>
          </p:cNvSpPr>
          <p:nvPr>
            <p:ph type="title"/>
          </p:nvPr>
        </p:nvSpPr>
        <p:spPr/>
        <p:txBody>
          <a:bodyPr/>
          <a:lstStyle/>
          <a:p>
            <a:r>
              <a:rPr lang="en-US"/>
              <a:t>Phase 1: Diagnosis | AI Enabled Research </a:t>
            </a:r>
            <a:r>
              <a:rPr lang="en-US" b="0"/>
              <a:t>– </a:t>
            </a:r>
            <a:r>
              <a:rPr lang="en-US" b="0" i="1"/>
              <a:t>example continued</a:t>
            </a:r>
          </a:p>
        </p:txBody>
      </p:sp>
      <p:sp>
        <p:nvSpPr>
          <p:cNvPr id="4" name="Footer Placeholder 3">
            <a:extLst>
              <a:ext uri="{FF2B5EF4-FFF2-40B4-BE49-F238E27FC236}">
                <a16:creationId xmlns:a16="http://schemas.microsoft.com/office/drawing/2014/main" id="{B1C30D9A-6F2F-6AC5-FC71-376A3A1F7A49}"/>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pic>
        <p:nvPicPr>
          <p:cNvPr id="14" name="Picture 13">
            <a:extLst>
              <a:ext uri="{FF2B5EF4-FFF2-40B4-BE49-F238E27FC236}">
                <a16:creationId xmlns:a16="http://schemas.microsoft.com/office/drawing/2014/main" id="{FD0D3A4D-9402-4578-3E5E-6620B54B522D}"/>
              </a:ext>
            </a:extLst>
          </p:cNvPr>
          <p:cNvPicPr>
            <a:picLocks noChangeAspect="1"/>
          </p:cNvPicPr>
          <p:nvPr/>
        </p:nvPicPr>
        <p:blipFill>
          <a:blip r:embed="rId2">
            <a:duotone>
              <a:schemeClr val="accent1">
                <a:shade val="45000"/>
                <a:satMod val="135000"/>
              </a:schemeClr>
              <a:prstClr val="white"/>
            </a:duotone>
          </a:blip>
          <a:srcRect t="1862" b="42966"/>
          <a:stretch>
            <a:fillRect/>
          </a:stretch>
        </p:blipFill>
        <p:spPr>
          <a:xfrm>
            <a:off x="532895" y="1943972"/>
            <a:ext cx="4407749" cy="395280"/>
          </a:xfrm>
          <a:prstGeom prst="rect">
            <a:avLst/>
          </a:prstGeom>
        </p:spPr>
      </p:pic>
      <p:pic>
        <p:nvPicPr>
          <p:cNvPr id="1030" name="Picture 6">
            <a:extLst>
              <a:ext uri="{FF2B5EF4-FFF2-40B4-BE49-F238E27FC236}">
                <a16:creationId xmlns:a16="http://schemas.microsoft.com/office/drawing/2014/main" id="{E068DDBF-F63D-B72F-C8A0-2C041581B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95" y="3194091"/>
            <a:ext cx="4572000" cy="1959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80ADFED-901B-364A-0431-39ADA4A25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5809" y="1801502"/>
            <a:ext cx="4572000" cy="18401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8472D6E-67AC-267B-D517-92568D5DC6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5809" y="3551869"/>
            <a:ext cx="4572000" cy="22719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D7484A-7F54-FCFC-BE5F-C05E458DB408}"/>
              </a:ext>
            </a:extLst>
          </p:cNvPr>
          <p:cNvSpPr txBox="1"/>
          <p:nvPr/>
        </p:nvSpPr>
        <p:spPr>
          <a:xfrm>
            <a:off x="9777809" y="1792869"/>
            <a:ext cx="1969346" cy="3883114"/>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algn="l">
              <a:spcBef>
                <a:spcPts val="1000"/>
              </a:spcBef>
            </a:pPr>
            <a:r>
              <a:rPr lang="en-US" sz="1400" b="1" i="1">
                <a:latin typeface="Avenir Next LT Pro" panose="020B0504020202020204" pitchFamily="34" charset="77"/>
              </a:rPr>
              <a:t> Note:</a:t>
            </a:r>
          </a:p>
          <a:p>
            <a:pPr algn="l">
              <a:spcBef>
                <a:spcPts val="1000"/>
              </a:spcBef>
            </a:pPr>
            <a:r>
              <a:rPr lang="en-US" sz="1400">
                <a:latin typeface="Avenir Next LT Pro" panose="020B0504020202020204" pitchFamily="34" charset="77"/>
              </a:rPr>
              <a:t>In addition to relevant details regarding rate case approvals</a:t>
            </a:r>
            <a:r>
              <a:rPr lang="en-US" sz="1400" b="1" baseline="30000">
                <a:solidFill>
                  <a:schemeClr val="accent1"/>
                </a:solidFill>
                <a:latin typeface="Avenir Next LT Pro" panose="020B0504020202020204" pitchFamily="34" charset="77"/>
              </a:rPr>
              <a:t>1</a:t>
            </a:r>
            <a:r>
              <a:rPr lang="en-US" sz="1400">
                <a:latin typeface="Avenir Next LT Pro" panose="020B0504020202020204" pitchFamily="34" charset="77"/>
              </a:rPr>
              <a:t> and customer satisfaction, this output also offers insights on key metrics</a:t>
            </a:r>
            <a:r>
              <a:rPr lang="en-US" sz="1400" b="1" baseline="30000">
                <a:solidFill>
                  <a:schemeClr val="accent1"/>
                </a:solidFill>
                <a:latin typeface="Avenir Next LT Pro" panose="020B0504020202020204" pitchFamily="34" charset="77"/>
              </a:rPr>
              <a:t>2</a:t>
            </a:r>
            <a:r>
              <a:rPr lang="en-US" sz="1400">
                <a:latin typeface="Avenir Next LT Pro" panose="020B0504020202020204" pitchFamily="34" charset="77"/>
              </a:rPr>
              <a:t> and PSC considerations that will help inform how solutions (once implemented) can be included in the rate case documentation</a:t>
            </a:r>
            <a:r>
              <a:rPr lang="en-US" sz="1400" b="1" baseline="30000">
                <a:solidFill>
                  <a:schemeClr val="accent1"/>
                </a:solidFill>
                <a:latin typeface="Avenir Next LT Pro" panose="020B0504020202020204" pitchFamily="34" charset="77"/>
              </a:rPr>
              <a:t>3</a:t>
            </a:r>
            <a:r>
              <a:rPr lang="en-US" sz="1400">
                <a:latin typeface="Avenir Next LT Pro" panose="020B0504020202020204" pitchFamily="34" charset="77"/>
              </a:rPr>
              <a:t> to increase the likelihood of a favorable outcome</a:t>
            </a:r>
            <a:r>
              <a:rPr lang="en-US" sz="1400" b="1" baseline="30000">
                <a:solidFill>
                  <a:schemeClr val="accent1"/>
                </a:solidFill>
                <a:latin typeface="Avenir Next LT Pro" panose="020B0504020202020204" pitchFamily="34" charset="77"/>
              </a:rPr>
              <a:t>4</a:t>
            </a:r>
            <a:r>
              <a:rPr lang="en-US" sz="1400">
                <a:latin typeface="Avenir Next LT Pro" panose="020B0504020202020204" pitchFamily="34" charset="77"/>
              </a:rPr>
              <a:t>.</a:t>
            </a:r>
          </a:p>
        </p:txBody>
      </p:sp>
      <p:sp>
        <p:nvSpPr>
          <p:cNvPr id="16" name="TextBox 15">
            <a:extLst>
              <a:ext uri="{FF2B5EF4-FFF2-40B4-BE49-F238E27FC236}">
                <a16:creationId xmlns:a16="http://schemas.microsoft.com/office/drawing/2014/main" id="{E0DE7017-93CA-845A-4F25-EF328DE7BF74}"/>
              </a:ext>
            </a:extLst>
          </p:cNvPr>
          <p:cNvSpPr txBox="1"/>
          <p:nvPr/>
        </p:nvSpPr>
        <p:spPr>
          <a:xfrm>
            <a:off x="515232" y="6038334"/>
            <a:ext cx="11050691" cy="461665"/>
          </a:xfrm>
          <a:prstGeom prst="rect">
            <a:avLst/>
          </a:prstGeom>
          <a:noFill/>
        </p:spPr>
        <p:txBody>
          <a:bodyPr wrap="square" rtlCol="0">
            <a:spAutoFit/>
          </a:bodyPr>
          <a:lstStyle/>
          <a:p>
            <a:pPr marL="685800" indent="-685800" algn="l">
              <a:spcBef>
                <a:spcPts val="1000"/>
              </a:spcBef>
            </a:pPr>
            <a:r>
              <a:rPr lang="en-US" sz="1200" b="1" i="1">
                <a:latin typeface="Avenir Next LT Pro" panose="020B0504020202020204" pitchFamily="34" charset="77"/>
              </a:rPr>
              <a:t>Important: </a:t>
            </a:r>
            <a:r>
              <a:rPr lang="en-US" sz="1200">
                <a:latin typeface="Avenir Next LT Pro" panose="020B0504020202020204" pitchFamily="34" charset="77"/>
              </a:rPr>
              <a:t>AI tools can make mistakes. Entering the same prompt into multiple AI tools or prompting a second AI tool to validate the output of the first tool can help reduce risks. Always validate key facts before using the AI output for critical decision making.</a:t>
            </a:r>
          </a:p>
        </p:txBody>
      </p:sp>
      <p:sp>
        <p:nvSpPr>
          <p:cNvPr id="5" name="Rectangle 4">
            <a:extLst>
              <a:ext uri="{FF2B5EF4-FFF2-40B4-BE49-F238E27FC236}">
                <a16:creationId xmlns:a16="http://schemas.microsoft.com/office/drawing/2014/main" id="{56AD9981-0D11-A72F-7F12-245EB675CF29}"/>
              </a:ext>
            </a:extLst>
          </p:cNvPr>
          <p:cNvSpPr/>
          <p:nvPr/>
        </p:nvSpPr>
        <p:spPr>
          <a:xfrm>
            <a:off x="5610471" y="4968733"/>
            <a:ext cx="3776597" cy="633415"/>
          </a:xfrm>
          <a:prstGeom prst="rect">
            <a:avLst/>
          </a:prstGeom>
          <a:solidFill>
            <a:schemeClr val="tx2">
              <a:lumMod val="20000"/>
              <a:lumOff val="80000"/>
              <a:alpha val="14902"/>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6" name="Rectangle 5">
            <a:extLst>
              <a:ext uri="{FF2B5EF4-FFF2-40B4-BE49-F238E27FC236}">
                <a16:creationId xmlns:a16="http://schemas.microsoft.com/office/drawing/2014/main" id="{D0E02B31-6887-EE20-07F9-B4F9807168FB}"/>
              </a:ext>
            </a:extLst>
          </p:cNvPr>
          <p:cNvSpPr/>
          <p:nvPr/>
        </p:nvSpPr>
        <p:spPr>
          <a:xfrm>
            <a:off x="5661951" y="2287026"/>
            <a:ext cx="3725117" cy="633415"/>
          </a:xfrm>
          <a:prstGeom prst="rect">
            <a:avLst/>
          </a:prstGeom>
          <a:solidFill>
            <a:schemeClr val="tx2">
              <a:lumMod val="20000"/>
              <a:lumOff val="80000"/>
              <a:alpha val="14902"/>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7" name="Rectangle 6">
            <a:extLst>
              <a:ext uri="{FF2B5EF4-FFF2-40B4-BE49-F238E27FC236}">
                <a16:creationId xmlns:a16="http://schemas.microsoft.com/office/drawing/2014/main" id="{869DE9B8-E3D3-956F-3AA3-C53C5914DA85}"/>
              </a:ext>
            </a:extLst>
          </p:cNvPr>
          <p:cNvSpPr/>
          <p:nvPr/>
        </p:nvSpPr>
        <p:spPr>
          <a:xfrm>
            <a:off x="1038471" y="3541377"/>
            <a:ext cx="3725117" cy="343364"/>
          </a:xfrm>
          <a:prstGeom prst="rect">
            <a:avLst/>
          </a:prstGeom>
          <a:solidFill>
            <a:schemeClr val="tx2">
              <a:lumMod val="20000"/>
              <a:lumOff val="80000"/>
              <a:alpha val="14902"/>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8" name="Rectangle 7">
            <a:extLst>
              <a:ext uri="{FF2B5EF4-FFF2-40B4-BE49-F238E27FC236}">
                <a16:creationId xmlns:a16="http://schemas.microsoft.com/office/drawing/2014/main" id="{73AE59C3-156A-92AC-7C03-B94B868CF119}"/>
              </a:ext>
            </a:extLst>
          </p:cNvPr>
          <p:cNvSpPr/>
          <p:nvPr/>
        </p:nvSpPr>
        <p:spPr>
          <a:xfrm>
            <a:off x="5610471" y="3889846"/>
            <a:ext cx="3776597" cy="999448"/>
          </a:xfrm>
          <a:prstGeom prst="rect">
            <a:avLst/>
          </a:prstGeom>
          <a:solidFill>
            <a:schemeClr val="tx2">
              <a:lumMod val="20000"/>
              <a:lumOff val="80000"/>
              <a:alpha val="14902"/>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1" name="Rectangle 20">
            <a:extLst>
              <a:ext uri="{FF2B5EF4-FFF2-40B4-BE49-F238E27FC236}">
                <a16:creationId xmlns:a16="http://schemas.microsoft.com/office/drawing/2014/main" id="{7E55B825-EAC6-5020-E5D6-EC31655740EE}"/>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22" name="Rectangle 21">
            <a:extLst>
              <a:ext uri="{FF2B5EF4-FFF2-40B4-BE49-F238E27FC236}">
                <a16:creationId xmlns:a16="http://schemas.microsoft.com/office/drawing/2014/main" id="{0218E68C-5DDC-715F-7B12-76212DD54A28}"/>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23" name="Rectangle 22">
            <a:extLst>
              <a:ext uri="{FF2B5EF4-FFF2-40B4-BE49-F238E27FC236}">
                <a16:creationId xmlns:a16="http://schemas.microsoft.com/office/drawing/2014/main" id="{C3ADD0FA-5477-6E8F-1A38-5BCE27E7B029}"/>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20" name="Oval 19">
            <a:extLst>
              <a:ext uri="{FF2B5EF4-FFF2-40B4-BE49-F238E27FC236}">
                <a16:creationId xmlns:a16="http://schemas.microsoft.com/office/drawing/2014/main" id="{72E4EFA3-089C-5E58-4E18-DDCCD7688E33}"/>
              </a:ext>
            </a:extLst>
          </p:cNvPr>
          <p:cNvSpPr/>
          <p:nvPr/>
        </p:nvSpPr>
        <p:spPr>
          <a:xfrm>
            <a:off x="5564576" y="2205388"/>
            <a:ext cx="182880" cy="182880"/>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latin typeface="Avenir Next" panose="020B0503020202020204" pitchFamily="34" charset="0"/>
              </a:rPr>
              <a:t>1</a:t>
            </a:r>
          </a:p>
        </p:txBody>
      </p:sp>
      <p:sp>
        <p:nvSpPr>
          <p:cNvPr id="24" name="Oval 23">
            <a:extLst>
              <a:ext uri="{FF2B5EF4-FFF2-40B4-BE49-F238E27FC236}">
                <a16:creationId xmlns:a16="http://schemas.microsoft.com/office/drawing/2014/main" id="{8C732854-320D-1435-8795-60472548FB6F}"/>
              </a:ext>
            </a:extLst>
          </p:cNvPr>
          <p:cNvSpPr/>
          <p:nvPr/>
        </p:nvSpPr>
        <p:spPr>
          <a:xfrm>
            <a:off x="947031" y="3461938"/>
            <a:ext cx="182880" cy="182880"/>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latin typeface="Avenir Next" panose="020B0503020202020204" pitchFamily="34" charset="0"/>
              </a:rPr>
              <a:t>2</a:t>
            </a:r>
          </a:p>
        </p:txBody>
      </p:sp>
      <p:sp>
        <p:nvSpPr>
          <p:cNvPr id="25" name="Oval 24">
            <a:extLst>
              <a:ext uri="{FF2B5EF4-FFF2-40B4-BE49-F238E27FC236}">
                <a16:creationId xmlns:a16="http://schemas.microsoft.com/office/drawing/2014/main" id="{83324090-FAA3-3028-FC59-0C1548433418}"/>
              </a:ext>
            </a:extLst>
          </p:cNvPr>
          <p:cNvSpPr/>
          <p:nvPr/>
        </p:nvSpPr>
        <p:spPr>
          <a:xfrm>
            <a:off x="5511411" y="3828146"/>
            <a:ext cx="182880" cy="182880"/>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latin typeface="Avenir Next" panose="020B0503020202020204" pitchFamily="34" charset="0"/>
              </a:rPr>
              <a:t>3</a:t>
            </a:r>
          </a:p>
        </p:txBody>
      </p:sp>
      <p:sp>
        <p:nvSpPr>
          <p:cNvPr id="26" name="Oval 25">
            <a:extLst>
              <a:ext uri="{FF2B5EF4-FFF2-40B4-BE49-F238E27FC236}">
                <a16:creationId xmlns:a16="http://schemas.microsoft.com/office/drawing/2014/main" id="{72C99B8D-8656-405C-B19E-6295CD0321C2}"/>
              </a:ext>
            </a:extLst>
          </p:cNvPr>
          <p:cNvSpPr/>
          <p:nvPr/>
        </p:nvSpPr>
        <p:spPr>
          <a:xfrm>
            <a:off x="5549101" y="4936148"/>
            <a:ext cx="182880" cy="182880"/>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latin typeface="Avenir Next" panose="020B0503020202020204" pitchFamily="34" charset="0"/>
              </a:rPr>
              <a:t>4</a:t>
            </a:r>
          </a:p>
        </p:txBody>
      </p:sp>
      <p:sp>
        <p:nvSpPr>
          <p:cNvPr id="27" name="Rectangle 26">
            <a:extLst>
              <a:ext uri="{FF2B5EF4-FFF2-40B4-BE49-F238E27FC236}">
                <a16:creationId xmlns:a16="http://schemas.microsoft.com/office/drawing/2014/main" id="{2ED0638F-15EF-3088-8AAA-369127679007}"/>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4. Hypotheses</a:t>
            </a:r>
          </a:p>
        </p:txBody>
      </p:sp>
      <p:grpSp>
        <p:nvGrpSpPr>
          <p:cNvPr id="9" name="Group 8">
            <a:extLst>
              <a:ext uri="{FF2B5EF4-FFF2-40B4-BE49-F238E27FC236}">
                <a16:creationId xmlns:a16="http://schemas.microsoft.com/office/drawing/2014/main" id="{47410BF4-7DCF-A8F1-486D-EC2ED1D78CBB}"/>
              </a:ext>
            </a:extLst>
          </p:cNvPr>
          <p:cNvGrpSpPr/>
          <p:nvPr/>
        </p:nvGrpSpPr>
        <p:grpSpPr>
          <a:xfrm>
            <a:off x="11465415" y="182012"/>
            <a:ext cx="560540" cy="599978"/>
            <a:chOff x="3962400" y="1404361"/>
            <a:chExt cx="4267200" cy="4567438"/>
          </a:xfrm>
          <a:solidFill>
            <a:schemeClr val="bg1">
              <a:lumMod val="85000"/>
            </a:schemeClr>
          </a:solidFill>
        </p:grpSpPr>
        <p:grpSp>
          <p:nvGrpSpPr>
            <p:cNvPr id="10" name="Groupe 160">
              <a:extLst>
                <a:ext uri="{FF2B5EF4-FFF2-40B4-BE49-F238E27FC236}">
                  <a16:creationId xmlns:a16="http://schemas.microsoft.com/office/drawing/2014/main" id="{8B6E85A9-CA7E-DF19-47E5-26A63308E2F1}"/>
                </a:ext>
              </a:extLst>
            </p:cNvPr>
            <p:cNvGrpSpPr/>
            <p:nvPr/>
          </p:nvGrpSpPr>
          <p:grpSpPr>
            <a:xfrm>
              <a:off x="3962400" y="1404361"/>
              <a:ext cx="4267200" cy="4567438"/>
              <a:chOff x="4253501" y="1474601"/>
              <a:chExt cx="4007280" cy="4289230"/>
            </a:xfrm>
            <a:grpFill/>
          </p:grpSpPr>
          <p:sp>
            <p:nvSpPr>
              <p:cNvPr id="28" name="Forme libre : forme 156">
                <a:extLst>
                  <a:ext uri="{FF2B5EF4-FFF2-40B4-BE49-F238E27FC236}">
                    <a16:creationId xmlns:a16="http://schemas.microsoft.com/office/drawing/2014/main" id="{93FA13BF-A136-F7EB-B943-B7E619F9CB1C}"/>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29" name="Groupe 159">
                <a:extLst>
                  <a:ext uri="{FF2B5EF4-FFF2-40B4-BE49-F238E27FC236}">
                    <a16:creationId xmlns:a16="http://schemas.microsoft.com/office/drawing/2014/main" id="{DD4F23F3-D9A2-15D2-8B1D-B733A3AA9B60}"/>
                  </a:ext>
                </a:extLst>
              </p:cNvPr>
              <p:cNvGrpSpPr/>
              <p:nvPr/>
            </p:nvGrpSpPr>
            <p:grpSpPr>
              <a:xfrm>
                <a:off x="4253501" y="1474601"/>
                <a:ext cx="4007280" cy="3742303"/>
                <a:chOff x="4253501" y="1474601"/>
                <a:chExt cx="4007280" cy="3742303"/>
              </a:xfrm>
              <a:grpFill/>
            </p:grpSpPr>
            <p:sp>
              <p:nvSpPr>
                <p:cNvPr id="30" name="Forme libre : forme 149">
                  <a:extLst>
                    <a:ext uri="{FF2B5EF4-FFF2-40B4-BE49-F238E27FC236}">
                      <a16:creationId xmlns:a16="http://schemas.microsoft.com/office/drawing/2014/main" id="{D1A73F6D-343D-7FD9-FEDD-DF6AD89CA685}"/>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48">
                  <a:extLst>
                    <a:ext uri="{FF2B5EF4-FFF2-40B4-BE49-F238E27FC236}">
                      <a16:creationId xmlns:a16="http://schemas.microsoft.com/office/drawing/2014/main" id="{1AD86973-714E-6552-3377-455716B2FF00}"/>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47">
                  <a:extLst>
                    <a:ext uri="{FF2B5EF4-FFF2-40B4-BE49-F238E27FC236}">
                      <a16:creationId xmlns:a16="http://schemas.microsoft.com/office/drawing/2014/main" id="{E846448F-CAF4-E7CC-8871-9D8E052F7CB3}"/>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46">
                  <a:extLst>
                    <a:ext uri="{FF2B5EF4-FFF2-40B4-BE49-F238E27FC236}">
                      <a16:creationId xmlns:a16="http://schemas.microsoft.com/office/drawing/2014/main" id="{D3C92EB9-B134-202E-2979-BF599B6FBC6E}"/>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44">
                  <a:extLst>
                    <a:ext uri="{FF2B5EF4-FFF2-40B4-BE49-F238E27FC236}">
                      <a16:creationId xmlns:a16="http://schemas.microsoft.com/office/drawing/2014/main" id="{CDB72356-E955-936F-F893-AB5CD29AA122}"/>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42">
                  <a:extLst>
                    <a:ext uri="{FF2B5EF4-FFF2-40B4-BE49-F238E27FC236}">
                      <a16:creationId xmlns:a16="http://schemas.microsoft.com/office/drawing/2014/main" id="{C5DD50EF-6D91-9247-6C12-4E398E9D0741}"/>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41">
                  <a:extLst>
                    <a:ext uri="{FF2B5EF4-FFF2-40B4-BE49-F238E27FC236}">
                      <a16:creationId xmlns:a16="http://schemas.microsoft.com/office/drawing/2014/main" id="{65EF88C9-67FF-7C3E-DA10-0B7B14048793}"/>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7" name="Forme libre : forme 140">
                  <a:extLst>
                    <a:ext uri="{FF2B5EF4-FFF2-40B4-BE49-F238E27FC236}">
                      <a16:creationId xmlns:a16="http://schemas.microsoft.com/office/drawing/2014/main" id="{C40CD2A4-A579-270A-2843-3DCD74B41D82}"/>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8" name="Forme libre : forme 139">
                  <a:extLst>
                    <a:ext uri="{FF2B5EF4-FFF2-40B4-BE49-F238E27FC236}">
                      <a16:creationId xmlns:a16="http://schemas.microsoft.com/office/drawing/2014/main" id="{1D43B41F-270B-7842-2FC4-1FF0ECE4D3BB}"/>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9" name="Forme libre : forme 133">
                  <a:extLst>
                    <a:ext uri="{FF2B5EF4-FFF2-40B4-BE49-F238E27FC236}">
                      <a16:creationId xmlns:a16="http://schemas.microsoft.com/office/drawing/2014/main" id="{D322EDFF-A617-949A-7942-0C31EFFE641F}"/>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0" name="Forme libre : forme 158">
                  <a:extLst>
                    <a:ext uri="{FF2B5EF4-FFF2-40B4-BE49-F238E27FC236}">
                      <a16:creationId xmlns:a16="http://schemas.microsoft.com/office/drawing/2014/main" id="{30CA3866-B59C-7C47-01EB-3AE803CFFAAF}"/>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1" name="Forme libre : forme 126">
                  <a:extLst>
                    <a:ext uri="{FF2B5EF4-FFF2-40B4-BE49-F238E27FC236}">
                      <a16:creationId xmlns:a16="http://schemas.microsoft.com/office/drawing/2014/main" id="{43BFE60A-842A-A86E-2849-CC7ABD037268}"/>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2" name="Forme libre : forme 154">
                  <a:extLst>
                    <a:ext uri="{FF2B5EF4-FFF2-40B4-BE49-F238E27FC236}">
                      <a16:creationId xmlns:a16="http://schemas.microsoft.com/office/drawing/2014/main" id="{C85A2779-0810-4B46-93AB-59029DDB69A8}"/>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3" name="Forme libre : forme 157">
                  <a:extLst>
                    <a:ext uri="{FF2B5EF4-FFF2-40B4-BE49-F238E27FC236}">
                      <a16:creationId xmlns:a16="http://schemas.microsoft.com/office/drawing/2014/main" id="{2201ED8F-70B7-44FD-D06F-FAAEAF1C3BAB}"/>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4" name="Forme libre : forme 116">
                  <a:extLst>
                    <a:ext uri="{FF2B5EF4-FFF2-40B4-BE49-F238E27FC236}">
                      <a16:creationId xmlns:a16="http://schemas.microsoft.com/office/drawing/2014/main" id="{8E30DBBC-3D52-9950-419D-6C9A0A656306}"/>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5" name="Forme libre : forme 155">
                  <a:extLst>
                    <a:ext uri="{FF2B5EF4-FFF2-40B4-BE49-F238E27FC236}">
                      <a16:creationId xmlns:a16="http://schemas.microsoft.com/office/drawing/2014/main" id="{3311E4FF-CFF8-C6EA-B8C8-49BF2AFE6162}"/>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6" name="Forme libre : forme 112">
                  <a:extLst>
                    <a:ext uri="{FF2B5EF4-FFF2-40B4-BE49-F238E27FC236}">
                      <a16:creationId xmlns:a16="http://schemas.microsoft.com/office/drawing/2014/main" id="{56B877D4-372C-1F8D-5D8B-BE026ECA3D5C}"/>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1" name="Rectangle 10">
              <a:extLst>
                <a:ext uri="{FF2B5EF4-FFF2-40B4-BE49-F238E27FC236}">
                  <a16:creationId xmlns:a16="http://schemas.microsoft.com/office/drawing/2014/main" id="{8D34AED7-0731-7714-13C5-18B466BF4053}"/>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2" name="Rectangle 11">
              <a:extLst>
                <a:ext uri="{FF2B5EF4-FFF2-40B4-BE49-F238E27FC236}">
                  <a16:creationId xmlns:a16="http://schemas.microsoft.com/office/drawing/2014/main" id="{A61B0467-1CD7-BF28-2402-AFE25CB817D4}"/>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3" name="Rectangle 12">
              <a:extLst>
                <a:ext uri="{FF2B5EF4-FFF2-40B4-BE49-F238E27FC236}">
                  <a16:creationId xmlns:a16="http://schemas.microsoft.com/office/drawing/2014/main" id="{248FDA83-EC8F-228F-0F92-C0C5F21EE0F5}"/>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7" name="Rectangle 16">
              <a:extLst>
                <a:ext uri="{FF2B5EF4-FFF2-40B4-BE49-F238E27FC236}">
                  <a16:creationId xmlns:a16="http://schemas.microsoft.com/office/drawing/2014/main" id="{17165027-9074-7FA1-3EEE-561D32B65D36}"/>
                </a:ext>
              </a:extLst>
            </p:cNvPr>
            <p:cNvSpPr/>
            <p:nvPr/>
          </p:nvSpPr>
          <p:spPr>
            <a:xfrm flipH="1">
              <a:off x="6276085" y="4814261"/>
              <a:ext cx="423500" cy="820053"/>
            </a:xfrm>
            <a:prstGeom prst="rect">
              <a:avLst/>
            </a:prstGeom>
            <a:solidFill>
              <a:schemeClr val="accent4"/>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8" name="Rectangle 17">
              <a:extLst>
                <a:ext uri="{FF2B5EF4-FFF2-40B4-BE49-F238E27FC236}">
                  <a16:creationId xmlns:a16="http://schemas.microsoft.com/office/drawing/2014/main" id="{14BE496C-F972-9E41-ED99-1D4B4E982343}"/>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9" name="Rectangle 18">
              <a:extLst>
                <a:ext uri="{FF2B5EF4-FFF2-40B4-BE49-F238E27FC236}">
                  <a16:creationId xmlns:a16="http://schemas.microsoft.com/office/drawing/2014/main" id="{531F47BD-94CE-D08E-B8D1-E16D20E10F9A}"/>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47" name="Rectangle 46">
            <a:extLst>
              <a:ext uri="{FF2B5EF4-FFF2-40B4-BE49-F238E27FC236}">
                <a16:creationId xmlns:a16="http://schemas.microsoft.com/office/drawing/2014/main" id="{501359BF-0AAB-BB44-E96A-11FCFA8B34FA}"/>
              </a:ext>
            </a:extLst>
          </p:cNvPr>
          <p:cNvSpPr/>
          <p:nvPr/>
        </p:nvSpPr>
        <p:spPr>
          <a:xfrm>
            <a:off x="436300" y="1849780"/>
            <a:ext cx="4571999" cy="540054"/>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48" name="Rectangle 47">
            <a:extLst>
              <a:ext uri="{FF2B5EF4-FFF2-40B4-BE49-F238E27FC236}">
                <a16:creationId xmlns:a16="http://schemas.microsoft.com/office/drawing/2014/main" id="{66501A6F-0121-CD6C-FB12-ED36E8ECFB42}"/>
              </a:ext>
            </a:extLst>
          </p:cNvPr>
          <p:cNvSpPr/>
          <p:nvPr/>
        </p:nvSpPr>
        <p:spPr>
          <a:xfrm>
            <a:off x="556226" y="1797166"/>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Tree>
    <p:extLst>
      <p:ext uri="{BB962C8B-B14F-4D97-AF65-F5344CB8AC3E}">
        <p14:creationId xmlns:p14="http://schemas.microsoft.com/office/powerpoint/2010/main" val="237597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9BD3F-57B6-00D6-FFB0-8F8741B15BE2}"/>
            </a:ext>
          </a:extLst>
        </p:cNvPr>
        <p:cNvGrpSpPr/>
        <p:nvPr/>
      </p:nvGrpSpPr>
      <p:grpSpPr>
        <a:xfrm>
          <a:off x="0" y="0"/>
          <a:ext cx="0" cy="0"/>
          <a:chOff x="0" y="0"/>
          <a:chExt cx="0" cy="0"/>
        </a:xfrm>
      </p:grpSpPr>
      <p:sp>
        <p:nvSpPr>
          <p:cNvPr id="24" name="Oval 23">
            <a:extLst>
              <a:ext uri="{FF2B5EF4-FFF2-40B4-BE49-F238E27FC236}">
                <a16:creationId xmlns:a16="http://schemas.microsoft.com/office/drawing/2014/main" id="{6E1E0C0E-5112-3A1A-53ED-6057A9B89E92}"/>
              </a:ext>
            </a:extLst>
          </p:cNvPr>
          <p:cNvSpPr/>
          <p:nvPr/>
        </p:nvSpPr>
        <p:spPr>
          <a:xfrm>
            <a:off x="3457017" y="2398653"/>
            <a:ext cx="804041" cy="777765"/>
          </a:xfrm>
          <a:prstGeom prst="ellipse">
            <a:avLst/>
          </a:prstGeom>
          <a:solidFill>
            <a:schemeClr val="tx2">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5" name="Oval 24">
            <a:extLst>
              <a:ext uri="{FF2B5EF4-FFF2-40B4-BE49-F238E27FC236}">
                <a16:creationId xmlns:a16="http://schemas.microsoft.com/office/drawing/2014/main" id="{2D76B56B-A1E7-AF52-A94A-8F08EC7F5586}"/>
              </a:ext>
            </a:extLst>
          </p:cNvPr>
          <p:cNvSpPr/>
          <p:nvPr/>
        </p:nvSpPr>
        <p:spPr>
          <a:xfrm>
            <a:off x="3746709" y="3967276"/>
            <a:ext cx="438807" cy="424467"/>
          </a:xfrm>
          <a:prstGeom prst="ellipse">
            <a:avLst/>
          </a:prstGeom>
          <a:solidFill>
            <a:schemeClr val="tx2">
              <a:lumMod val="20000"/>
              <a:lumOff val="8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 name="Content Placeholder 1">
            <a:extLst>
              <a:ext uri="{FF2B5EF4-FFF2-40B4-BE49-F238E27FC236}">
                <a16:creationId xmlns:a16="http://schemas.microsoft.com/office/drawing/2014/main" id="{B7400601-D7C2-110C-62E1-A29DF1329BBA}"/>
              </a:ext>
            </a:extLst>
          </p:cNvPr>
          <p:cNvSpPr>
            <a:spLocks noGrp="1"/>
          </p:cNvSpPr>
          <p:nvPr>
            <p:ph sz="quarter" idx="11"/>
          </p:nvPr>
        </p:nvSpPr>
        <p:spPr>
          <a:xfrm>
            <a:off x="515232" y="838200"/>
            <a:ext cx="11252895" cy="676604"/>
          </a:xfrm>
        </p:spPr>
        <p:txBody>
          <a:bodyPr/>
          <a:lstStyle/>
          <a:p>
            <a:r>
              <a:rPr lang="en-US"/>
              <a:t>Based on details in the problem statement and some basic research teams should begin developing an initial set of Hypotheses which can help shape the Data Analysis Plan.</a:t>
            </a:r>
          </a:p>
        </p:txBody>
      </p:sp>
      <p:sp>
        <p:nvSpPr>
          <p:cNvPr id="3" name="Title 2">
            <a:extLst>
              <a:ext uri="{FF2B5EF4-FFF2-40B4-BE49-F238E27FC236}">
                <a16:creationId xmlns:a16="http://schemas.microsoft.com/office/drawing/2014/main" id="{29D7B2A5-3A6E-985E-E70B-203885F8ECDE}"/>
              </a:ext>
            </a:extLst>
          </p:cNvPr>
          <p:cNvSpPr>
            <a:spLocks noGrp="1"/>
          </p:cNvSpPr>
          <p:nvPr>
            <p:ph type="title"/>
          </p:nvPr>
        </p:nvSpPr>
        <p:spPr/>
        <p:txBody>
          <a:bodyPr/>
          <a:lstStyle/>
          <a:p>
            <a:r>
              <a:rPr lang="en-US"/>
              <a:t>Phase 1: Diagnosis | Initial Hypotheses (Day 1 Thinking)</a:t>
            </a:r>
          </a:p>
        </p:txBody>
      </p:sp>
      <p:sp>
        <p:nvSpPr>
          <p:cNvPr id="4" name="Footer Placeholder 3">
            <a:extLst>
              <a:ext uri="{FF2B5EF4-FFF2-40B4-BE49-F238E27FC236}">
                <a16:creationId xmlns:a16="http://schemas.microsoft.com/office/drawing/2014/main" id="{E56840B6-0597-2F40-320A-FCBB59F79590}"/>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grpSp>
        <p:nvGrpSpPr>
          <p:cNvPr id="5" name="Group 4">
            <a:extLst>
              <a:ext uri="{FF2B5EF4-FFF2-40B4-BE49-F238E27FC236}">
                <a16:creationId xmlns:a16="http://schemas.microsoft.com/office/drawing/2014/main" id="{121FBD79-EA60-737C-3261-0ED06048F003}"/>
              </a:ext>
            </a:extLst>
          </p:cNvPr>
          <p:cNvGrpSpPr/>
          <p:nvPr/>
        </p:nvGrpSpPr>
        <p:grpSpPr>
          <a:xfrm>
            <a:off x="724823" y="2428223"/>
            <a:ext cx="3289738" cy="1751286"/>
            <a:chOff x="1198179" y="2257097"/>
            <a:chExt cx="3289738" cy="1751286"/>
          </a:xfrm>
        </p:grpSpPr>
        <p:cxnSp>
          <p:nvCxnSpPr>
            <p:cNvPr id="6" name="Straight Connector 5">
              <a:extLst>
                <a:ext uri="{FF2B5EF4-FFF2-40B4-BE49-F238E27FC236}">
                  <a16:creationId xmlns:a16="http://schemas.microsoft.com/office/drawing/2014/main" id="{E05F467F-B26F-F18C-A058-E1145557D64F}"/>
                </a:ext>
              </a:extLst>
            </p:cNvPr>
            <p:cNvCxnSpPr/>
            <p:nvPr/>
          </p:nvCxnSpPr>
          <p:spPr>
            <a:xfrm>
              <a:off x="1198179" y="3287111"/>
              <a:ext cx="74623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05B9C60-55BA-E88A-7DCF-C51FFE611327}"/>
                </a:ext>
              </a:extLst>
            </p:cNvPr>
            <p:cNvCxnSpPr>
              <a:cxnSpLocks/>
            </p:cNvCxnSpPr>
            <p:nvPr/>
          </p:nvCxnSpPr>
          <p:spPr>
            <a:xfrm flipV="1">
              <a:off x="1886607" y="2610507"/>
              <a:ext cx="1219200" cy="67660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EA3293C-76E8-DA5C-783B-B2E8BD7E3EB6}"/>
                </a:ext>
              </a:extLst>
            </p:cNvPr>
            <p:cNvCxnSpPr>
              <a:cxnSpLocks/>
            </p:cNvCxnSpPr>
            <p:nvPr/>
          </p:nvCxnSpPr>
          <p:spPr>
            <a:xfrm>
              <a:off x="1886607" y="3287111"/>
              <a:ext cx="746235" cy="446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894D538-66AA-6908-5ADD-5A24B0DC8A02}"/>
                </a:ext>
              </a:extLst>
            </p:cNvPr>
            <p:cNvCxnSpPr>
              <a:cxnSpLocks/>
            </p:cNvCxnSpPr>
            <p:nvPr/>
          </p:nvCxnSpPr>
          <p:spPr>
            <a:xfrm>
              <a:off x="1886607" y="3287111"/>
              <a:ext cx="457200" cy="45982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EEA382-2140-8965-CC46-320AB2EE80DE}"/>
                </a:ext>
              </a:extLst>
            </p:cNvPr>
            <p:cNvCxnSpPr>
              <a:cxnSpLocks/>
            </p:cNvCxnSpPr>
            <p:nvPr/>
          </p:nvCxnSpPr>
          <p:spPr>
            <a:xfrm flipV="1">
              <a:off x="3079531" y="2257097"/>
              <a:ext cx="199697" cy="38362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C8FB8A3-AA71-8B3C-79E9-FDC79F258C56}"/>
                </a:ext>
              </a:extLst>
            </p:cNvPr>
            <p:cNvCxnSpPr>
              <a:cxnSpLocks/>
            </p:cNvCxnSpPr>
            <p:nvPr/>
          </p:nvCxnSpPr>
          <p:spPr>
            <a:xfrm>
              <a:off x="3105807" y="2640724"/>
              <a:ext cx="71995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277AE15-A32F-C606-25ED-6813991CB3F8}"/>
                </a:ext>
              </a:extLst>
            </p:cNvPr>
            <p:cNvCxnSpPr>
              <a:cxnSpLocks/>
            </p:cNvCxnSpPr>
            <p:nvPr/>
          </p:nvCxnSpPr>
          <p:spPr>
            <a:xfrm flipV="1">
              <a:off x="2632842" y="3142593"/>
              <a:ext cx="698937" cy="18918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3A2EA24-5C9E-82E6-6DBD-F9B25ED52CA8}"/>
                </a:ext>
              </a:extLst>
            </p:cNvPr>
            <p:cNvCxnSpPr>
              <a:cxnSpLocks/>
            </p:cNvCxnSpPr>
            <p:nvPr/>
          </p:nvCxnSpPr>
          <p:spPr>
            <a:xfrm>
              <a:off x="2585545" y="3331779"/>
              <a:ext cx="817179" cy="1852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3CC95C5-50E6-8900-F5E1-36210C1D267F}"/>
                </a:ext>
              </a:extLst>
            </p:cNvPr>
            <p:cNvCxnSpPr>
              <a:cxnSpLocks/>
            </p:cNvCxnSpPr>
            <p:nvPr/>
          </p:nvCxnSpPr>
          <p:spPr>
            <a:xfrm flipV="1">
              <a:off x="3825766" y="2448910"/>
              <a:ext cx="304799" cy="1918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FC359C-961D-1479-EB05-2A8F2773CB2F}"/>
                </a:ext>
              </a:extLst>
            </p:cNvPr>
            <p:cNvCxnSpPr>
              <a:cxnSpLocks/>
            </p:cNvCxnSpPr>
            <p:nvPr/>
          </p:nvCxnSpPr>
          <p:spPr>
            <a:xfrm>
              <a:off x="3825766" y="2640724"/>
              <a:ext cx="499241" cy="1865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52DA0B5-351B-F774-7C45-B17AC5AACEE3}"/>
                </a:ext>
              </a:extLst>
            </p:cNvPr>
            <p:cNvCxnSpPr>
              <a:cxnSpLocks/>
            </p:cNvCxnSpPr>
            <p:nvPr/>
          </p:nvCxnSpPr>
          <p:spPr>
            <a:xfrm flipV="1">
              <a:off x="3394841" y="3318642"/>
              <a:ext cx="304799" cy="191814"/>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CD4FC45-01A0-169C-E922-7FDF04885423}"/>
                </a:ext>
              </a:extLst>
            </p:cNvPr>
            <p:cNvCxnSpPr>
              <a:cxnSpLocks/>
            </p:cNvCxnSpPr>
            <p:nvPr/>
          </p:nvCxnSpPr>
          <p:spPr>
            <a:xfrm>
              <a:off x="3394841" y="3510456"/>
              <a:ext cx="499241" cy="1865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183402-078B-ED2E-9CA1-D0FD7CACBF01}"/>
                </a:ext>
              </a:extLst>
            </p:cNvPr>
            <p:cNvCxnSpPr>
              <a:cxnSpLocks/>
            </p:cNvCxnSpPr>
            <p:nvPr/>
          </p:nvCxnSpPr>
          <p:spPr>
            <a:xfrm flipV="1">
              <a:off x="3313386" y="2890345"/>
              <a:ext cx="152400" cy="25487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7E18B0-1317-8883-04E1-659AE50EADB7}"/>
                </a:ext>
              </a:extLst>
            </p:cNvPr>
            <p:cNvCxnSpPr>
              <a:cxnSpLocks/>
            </p:cNvCxnSpPr>
            <p:nvPr/>
          </p:nvCxnSpPr>
          <p:spPr>
            <a:xfrm>
              <a:off x="2343807" y="3746938"/>
              <a:ext cx="698939" cy="420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44EA67-EA9A-1EB7-2957-91578F531C2B}"/>
                </a:ext>
              </a:extLst>
            </p:cNvPr>
            <p:cNvCxnSpPr>
              <a:cxnSpLocks/>
            </p:cNvCxnSpPr>
            <p:nvPr/>
          </p:nvCxnSpPr>
          <p:spPr>
            <a:xfrm>
              <a:off x="2343807" y="3760075"/>
              <a:ext cx="462455" cy="2483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DBCB07-6A6F-B895-9150-E9B3150172A0}"/>
                </a:ext>
              </a:extLst>
            </p:cNvPr>
            <p:cNvCxnSpPr>
              <a:cxnSpLocks/>
            </p:cNvCxnSpPr>
            <p:nvPr/>
          </p:nvCxnSpPr>
          <p:spPr>
            <a:xfrm flipV="1">
              <a:off x="3880944" y="3445750"/>
              <a:ext cx="499241" cy="251264"/>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190DAE-8F9B-11D3-FA75-67B4E751787E}"/>
                </a:ext>
              </a:extLst>
            </p:cNvPr>
            <p:cNvCxnSpPr>
              <a:cxnSpLocks/>
            </p:cNvCxnSpPr>
            <p:nvPr/>
          </p:nvCxnSpPr>
          <p:spPr>
            <a:xfrm>
              <a:off x="3887513" y="3697014"/>
              <a:ext cx="600404" cy="49924"/>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DCC678-145E-64E0-1CB2-7FBE79091183}"/>
                </a:ext>
              </a:extLst>
            </p:cNvPr>
            <p:cNvCxnSpPr>
              <a:cxnSpLocks/>
            </p:cNvCxnSpPr>
            <p:nvPr/>
          </p:nvCxnSpPr>
          <p:spPr>
            <a:xfrm>
              <a:off x="3880944" y="3697013"/>
              <a:ext cx="499241" cy="311370"/>
            </a:xfrm>
            <a:prstGeom prst="line">
              <a:avLst/>
            </a:prstGeom>
            <a:ln w="6350"/>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3CEAADD4-0366-2FCE-892E-D54BABFDD820}"/>
              </a:ext>
            </a:extLst>
          </p:cNvPr>
          <p:cNvSpPr txBox="1"/>
          <p:nvPr/>
        </p:nvSpPr>
        <p:spPr>
          <a:xfrm>
            <a:off x="4571610" y="1642872"/>
            <a:ext cx="5462751" cy="1513235"/>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square" rtlCol="0">
            <a:spAutoFit/>
          </a:bodyPr>
          <a:lstStyle/>
          <a:p>
            <a:pPr marL="285750" indent="-285750" algn="l">
              <a:spcBef>
                <a:spcPts val="1000"/>
              </a:spcBef>
              <a:buFont typeface="Arial" panose="020B0604020202020204" pitchFamily="34" charset="0"/>
              <a:buChar char="•"/>
            </a:pPr>
            <a:r>
              <a:rPr lang="en-US" sz="1400">
                <a:latin typeface="Avenir Next LT Pro" panose="020B0504020202020204" pitchFamily="34" charset="77"/>
              </a:rPr>
              <a:t>Comparing the results of basic research against the initial </a:t>
            </a:r>
            <a:r>
              <a:rPr lang="en-US" sz="1400" b="1">
                <a:latin typeface="Avenir Next LT Pro" panose="020B0504020202020204" pitchFamily="34" charset="77"/>
              </a:rPr>
              <a:t>Issues Tree </a:t>
            </a:r>
            <a:r>
              <a:rPr lang="en-US" sz="1400">
                <a:latin typeface="Avenir Next LT Pro" panose="020B0504020202020204" pitchFamily="34" charset="77"/>
              </a:rPr>
              <a:t>can suggest those sub–components that are likely contributors to the overall problem. </a:t>
            </a:r>
          </a:p>
          <a:p>
            <a:pPr marL="285750" indent="-285750" algn="l">
              <a:spcBef>
                <a:spcPts val="1000"/>
              </a:spcBef>
              <a:buFont typeface="Arial" panose="020B0604020202020204" pitchFamily="34" charset="0"/>
              <a:buChar char="•"/>
            </a:pPr>
            <a:r>
              <a:rPr lang="en-US" sz="1400" b="1">
                <a:latin typeface="Avenir Next LT Pro" panose="020B0504020202020204" pitchFamily="34" charset="77"/>
              </a:rPr>
              <a:t>For each identified branch</a:t>
            </a:r>
            <a:r>
              <a:rPr lang="en-US" sz="1400">
                <a:latin typeface="Avenir Next LT Pro" panose="020B0504020202020204" pitchFamily="34" charset="77"/>
              </a:rPr>
              <a:t>, the team should create both a Null Hypothesis and an Alternative Hypothesis which can be used in subsequent data analysis.</a:t>
            </a:r>
          </a:p>
        </p:txBody>
      </p:sp>
      <p:sp>
        <p:nvSpPr>
          <p:cNvPr id="28" name="TextBox 27">
            <a:extLst>
              <a:ext uri="{FF2B5EF4-FFF2-40B4-BE49-F238E27FC236}">
                <a16:creationId xmlns:a16="http://schemas.microsoft.com/office/drawing/2014/main" id="{B696BFE0-AA5D-4BE1-8B26-9896D425D87F}"/>
              </a:ext>
            </a:extLst>
          </p:cNvPr>
          <p:cNvSpPr txBox="1"/>
          <p:nvPr/>
        </p:nvSpPr>
        <p:spPr>
          <a:xfrm>
            <a:off x="4547785" y="3360531"/>
            <a:ext cx="5507877" cy="1697901"/>
          </a:xfrm>
          <a:prstGeom prst="rect">
            <a:avLst/>
          </a:prstGeom>
          <a:solidFill>
            <a:schemeClr val="bg1">
              <a:lumMod val="95000"/>
            </a:schemeClr>
          </a:solidFill>
          <a:ln>
            <a:solidFill>
              <a:schemeClr val="bg1">
                <a:lumMod val="75000"/>
              </a:schemeClr>
            </a:solidFill>
          </a:ln>
        </p:spPr>
        <p:txBody>
          <a:bodyPr wrap="square" rtlCol="0">
            <a:spAutoFit/>
          </a:bodyPr>
          <a:lstStyle/>
          <a:p>
            <a:pPr marL="400050" indent="-400050" algn="l">
              <a:spcBef>
                <a:spcPts val="1000"/>
              </a:spcBef>
              <a:tabLst>
                <a:tab pos="400050" algn="l"/>
              </a:tabLst>
            </a:pPr>
            <a:r>
              <a:rPr lang="en-US" sz="1200" b="1">
                <a:latin typeface="Avenir Next LT Pro" panose="020B0504020202020204" pitchFamily="34" charset="77"/>
              </a:rPr>
              <a:t>H</a:t>
            </a:r>
            <a:r>
              <a:rPr lang="en-US" sz="1200" b="1" baseline="-25000">
                <a:latin typeface="Avenir Next LT Pro" panose="020B0504020202020204" pitchFamily="34" charset="77"/>
              </a:rPr>
              <a:t>0</a:t>
            </a:r>
            <a:r>
              <a:rPr lang="en-US" sz="1200">
                <a:latin typeface="Avenir Next LT Pro" panose="020B0504020202020204" pitchFamily="34" charset="77"/>
              </a:rPr>
              <a:t> – 	</a:t>
            </a:r>
            <a:r>
              <a:rPr lang="en-US" sz="1200" b="1">
                <a:latin typeface="Avenir Next LT Pro" panose="020B0504020202020204" pitchFamily="34" charset="77"/>
              </a:rPr>
              <a:t>Null Hypothesis </a:t>
            </a:r>
            <a:r>
              <a:rPr lang="en-US" sz="1200">
                <a:latin typeface="Avenir Next LT Pro" panose="020B0504020202020204" pitchFamily="34" charset="77"/>
              </a:rPr>
              <a:t>| Changes in the characteristics of this sub–component will have “no effect” or will make “no difference” relative to the overall problem. </a:t>
            </a:r>
          </a:p>
          <a:p>
            <a:pPr marL="400050" indent="-400050">
              <a:spcBef>
                <a:spcPts val="1000"/>
              </a:spcBef>
              <a:tabLst>
                <a:tab pos="400050" algn="l"/>
              </a:tabLst>
            </a:pPr>
            <a:r>
              <a:rPr lang="en-US" sz="1200" b="1">
                <a:latin typeface="Avenir Next LT Pro" panose="020B0504020202020204" pitchFamily="34" charset="77"/>
              </a:rPr>
              <a:t>H</a:t>
            </a:r>
            <a:r>
              <a:rPr lang="en-US" sz="1200" b="1" baseline="-25000">
                <a:latin typeface="Avenir Next LT Pro" panose="020B0504020202020204" pitchFamily="34" charset="77"/>
              </a:rPr>
              <a:t>a</a:t>
            </a:r>
            <a:r>
              <a:rPr lang="en-US" sz="1200">
                <a:latin typeface="Avenir Next LT Pro" panose="020B0504020202020204" pitchFamily="34" charset="77"/>
              </a:rPr>
              <a:t> – 	</a:t>
            </a:r>
            <a:r>
              <a:rPr lang="en-US" sz="1200" b="1">
                <a:latin typeface="Avenir Next LT Pro" panose="020B0504020202020204" pitchFamily="34" charset="77"/>
              </a:rPr>
              <a:t>Alternative Hypothesis </a:t>
            </a:r>
            <a:r>
              <a:rPr lang="en-US" sz="1200">
                <a:latin typeface="Avenir Next LT Pro" panose="020B0504020202020204" pitchFamily="34" charset="77"/>
              </a:rPr>
              <a:t>| Changes in the characteristics of this sub–component </a:t>
            </a:r>
            <a:r>
              <a:rPr lang="en-US" sz="1200" i="1">
                <a:latin typeface="Avenir Next LT Pro" panose="020B0504020202020204" pitchFamily="34" charset="77"/>
              </a:rPr>
              <a:t>cannot be proven to have </a:t>
            </a:r>
            <a:r>
              <a:rPr lang="en-US" sz="1200">
                <a:latin typeface="Avenir Next LT Pro" panose="020B0504020202020204" pitchFamily="34" charset="77"/>
              </a:rPr>
              <a:t>“no effect” or will make “no difference” relative to the overall problem. </a:t>
            </a:r>
            <a:r>
              <a:rPr lang="en-US" sz="1200" i="1">
                <a:latin typeface="Avenir Next LT Pro" panose="020B0504020202020204" pitchFamily="34" charset="77"/>
              </a:rPr>
              <a:t>Essentially “accepting” the Alternative Hypothesis indicates that the sub–component might be a contributor to the problem.</a:t>
            </a:r>
          </a:p>
        </p:txBody>
      </p:sp>
      <p:sp>
        <p:nvSpPr>
          <p:cNvPr id="30" name="TextBox 29">
            <a:extLst>
              <a:ext uri="{FF2B5EF4-FFF2-40B4-BE49-F238E27FC236}">
                <a16:creationId xmlns:a16="http://schemas.microsoft.com/office/drawing/2014/main" id="{680DB020-7327-97BD-032E-F78EDB4CC7A4}"/>
              </a:ext>
            </a:extLst>
          </p:cNvPr>
          <p:cNvSpPr txBox="1"/>
          <p:nvPr/>
        </p:nvSpPr>
        <p:spPr>
          <a:xfrm>
            <a:off x="638012" y="5583640"/>
            <a:ext cx="11038754" cy="646331"/>
          </a:xfrm>
          <a:prstGeom prst="rect">
            <a:avLst/>
          </a:prstGeom>
          <a:noFill/>
        </p:spPr>
        <p:txBody>
          <a:bodyPr wrap="square" rtlCol="0">
            <a:spAutoFit/>
          </a:bodyPr>
          <a:lstStyle/>
          <a:p>
            <a:pPr algn="l">
              <a:spcBef>
                <a:spcPts val="1000"/>
              </a:spcBef>
            </a:pPr>
            <a:r>
              <a:rPr lang="en-US" sz="1200" b="1" i="1">
                <a:latin typeface="Avenir Next LT Pro" panose="020B0504020202020204" pitchFamily="34" charset="77"/>
              </a:rPr>
              <a:t>Note: </a:t>
            </a:r>
            <a:r>
              <a:rPr lang="en-US" sz="1200">
                <a:latin typeface="Avenir Next LT Pro" panose="020B0504020202020204" pitchFamily="34" charset="77"/>
              </a:rPr>
              <a:t>To be consistent with the principles of Hypothesis Testing, the Null Hypothesis assumes that there is “no effect”. Testing the Null Hypothesis attempts to “prove” that there is “no effect”. If the team cannot prove there is “no effect” then by tradition the Null Hypothesis is rejected, and the team accepts the Alternative Hypothesis which in a practical sense suggests that the sub–component is worth looking at as a contributor to the overall problem.</a:t>
            </a:r>
          </a:p>
        </p:txBody>
      </p:sp>
      <p:sp>
        <p:nvSpPr>
          <p:cNvPr id="29" name="Rectangle 28">
            <a:extLst>
              <a:ext uri="{FF2B5EF4-FFF2-40B4-BE49-F238E27FC236}">
                <a16:creationId xmlns:a16="http://schemas.microsoft.com/office/drawing/2014/main" id="{C6F31ECE-33DD-5BE4-9563-AB9595984E99}"/>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31" name="Rectangle 30">
            <a:extLst>
              <a:ext uri="{FF2B5EF4-FFF2-40B4-BE49-F238E27FC236}">
                <a16:creationId xmlns:a16="http://schemas.microsoft.com/office/drawing/2014/main" id="{84EE3291-CDBA-DC80-1E27-50DEB7BC4725}"/>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32" name="Rectangle 31">
            <a:extLst>
              <a:ext uri="{FF2B5EF4-FFF2-40B4-BE49-F238E27FC236}">
                <a16:creationId xmlns:a16="http://schemas.microsoft.com/office/drawing/2014/main" id="{1AA0D814-A3B3-8DDB-649E-5B5503542E6C}"/>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26" name="Rectangle 25">
            <a:extLst>
              <a:ext uri="{FF2B5EF4-FFF2-40B4-BE49-F238E27FC236}">
                <a16:creationId xmlns:a16="http://schemas.microsoft.com/office/drawing/2014/main" id="{B736CD59-BFE4-3D29-9729-3995F7380CF2}"/>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4. Hypotheses</a:t>
            </a:r>
          </a:p>
        </p:txBody>
      </p:sp>
      <p:grpSp>
        <p:nvGrpSpPr>
          <p:cNvPr id="33" name="Group 32">
            <a:extLst>
              <a:ext uri="{FF2B5EF4-FFF2-40B4-BE49-F238E27FC236}">
                <a16:creationId xmlns:a16="http://schemas.microsoft.com/office/drawing/2014/main" id="{C183560A-642C-20E7-3C00-03634C2B217D}"/>
              </a:ext>
            </a:extLst>
          </p:cNvPr>
          <p:cNvGrpSpPr/>
          <p:nvPr/>
        </p:nvGrpSpPr>
        <p:grpSpPr>
          <a:xfrm>
            <a:off x="11465415" y="182012"/>
            <a:ext cx="560540" cy="599978"/>
            <a:chOff x="3962400" y="1404361"/>
            <a:chExt cx="4267200" cy="4567438"/>
          </a:xfrm>
          <a:solidFill>
            <a:schemeClr val="bg1">
              <a:lumMod val="85000"/>
            </a:schemeClr>
          </a:solidFill>
        </p:grpSpPr>
        <p:grpSp>
          <p:nvGrpSpPr>
            <p:cNvPr id="34" name="Groupe 160">
              <a:extLst>
                <a:ext uri="{FF2B5EF4-FFF2-40B4-BE49-F238E27FC236}">
                  <a16:creationId xmlns:a16="http://schemas.microsoft.com/office/drawing/2014/main" id="{15E40A47-6C11-7136-7FEF-FFDF4949F4B2}"/>
                </a:ext>
              </a:extLst>
            </p:cNvPr>
            <p:cNvGrpSpPr/>
            <p:nvPr/>
          </p:nvGrpSpPr>
          <p:grpSpPr>
            <a:xfrm>
              <a:off x="3962400" y="1404361"/>
              <a:ext cx="4267200" cy="4567438"/>
              <a:chOff x="4253501" y="1474601"/>
              <a:chExt cx="4007280" cy="4289230"/>
            </a:xfrm>
            <a:grpFill/>
          </p:grpSpPr>
          <p:sp>
            <p:nvSpPr>
              <p:cNvPr id="41" name="Forme libre : forme 156">
                <a:extLst>
                  <a:ext uri="{FF2B5EF4-FFF2-40B4-BE49-F238E27FC236}">
                    <a16:creationId xmlns:a16="http://schemas.microsoft.com/office/drawing/2014/main" id="{4CA2F9AE-655A-F3CE-ED5A-C7F0F4BA6E88}"/>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42" name="Groupe 159">
                <a:extLst>
                  <a:ext uri="{FF2B5EF4-FFF2-40B4-BE49-F238E27FC236}">
                    <a16:creationId xmlns:a16="http://schemas.microsoft.com/office/drawing/2014/main" id="{8F7A5286-9223-98C5-18B3-C17704F6DED7}"/>
                  </a:ext>
                </a:extLst>
              </p:cNvPr>
              <p:cNvGrpSpPr/>
              <p:nvPr/>
            </p:nvGrpSpPr>
            <p:grpSpPr>
              <a:xfrm>
                <a:off x="4253501" y="1474601"/>
                <a:ext cx="4007280" cy="3742303"/>
                <a:chOff x="4253501" y="1474601"/>
                <a:chExt cx="4007280" cy="3742303"/>
              </a:xfrm>
              <a:grpFill/>
            </p:grpSpPr>
            <p:sp>
              <p:nvSpPr>
                <p:cNvPr id="43" name="Forme libre : forme 149">
                  <a:extLst>
                    <a:ext uri="{FF2B5EF4-FFF2-40B4-BE49-F238E27FC236}">
                      <a16:creationId xmlns:a16="http://schemas.microsoft.com/office/drawing/2014/main" id="{38FB9CC1-4473-E39F-F02F-4BEFE950F131}"/>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4" name="Forme libre : forme 148">
                  <a:extLst>
                    <a:ext uri="{FF2B5EF4-FFF2-40B4-BE49-F238E27FC236}">
                      <a16:creationId xmlns:a16="http://schemas.microsoft.com/office/drawing/2014/main" id="{665159D2-F8A2-F04B-19A3-74A7965E95B0}"/>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5" name="Forme libre : forme 147">
                  <a:extLst>
                    <a:ext uri="{FF2B5EF4-FFF2-40B4-BE49-F238E27FC236}">
                      <a16:creationId xmlns:a16="http://schemas.microsoft.com/office/drawing/2014/main" id="{820E19BD-7529-6B71-E78B-338DEC004241}"/>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6" name="Forme libre : forme 146">
                  <a:extLst>
                    <a:ext uri="{FF2B5EF4-FFF2-40B4-BE49-F238E27FC236}">
                      <a16:creationId xmlns:a16="http://schemas.microsoft.com/office/drawing/2014/main" id="{3B2986E8-63D8-5F3D-ABB2-0292D81C441B}"/>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7" name="Forme libre : forme 144">
                  <a:extLst>
                    <a:ext uri="{FF2B5EF4-FFF2-40B4-BE49-F238E27FC236}">
                      <a16:creationId xmlns:a16="http://schemas.microsoft.com/office/drawing/2014/main" id="{3C3A291C-EE97-1125-E53D-F5DD11B5F052}"/>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8" name="Forme libre : forme 142">
                  <a:extLst>
                    <a:ext uri="{FF2B5EF4-FFF2-40B4-BE49-F238E27FC236}">
                      <a16:creationId xmlns:a16="http://schemas.microsoft.com/office/drawing/2014/main" id="{B780BFB4-35C5-6AA6-7C42-F963D5A6584E}"/>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9" name="Forme libre : forme 141">
                  <a:extLst>
                    <a:ext uri="{FF2B5EF4-FFF2-40B4-BE49-F238E27FC236}">
                      <a16:creationId xmlns:a16="http://schemas.microsoft.com/office/drawing/2014/main" id="{EA7F9F48-1126-88BF-B737-6127412F70E4}"/>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0" name="Forme libre : forme 140">
                  <a:extLst>
                    <a:ext uri="{FF2B5EF4-FFF2-40B4-BE49-F238E27FC236}">
                      <a16:creationId xmlns:a16="http://schemas.microsoft.com/office/drawing/2014/main" id="{7CD2444E-AF20-F6F9-364E-54DFB4E3F88A}"/>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1" name="Forme libre : forme 139">
                  <a:extLst>
                    <a:ext uri="{FF2B5EF4-FFF2-40B4-BE49-F238E27FC236}">
                      <a16:creationId xmlns:a16="http://schemas.microsoft.com/office/drawing/2014/main" id="{10F31095-4207-0FC5-3F70-5397DFFD26AF}"/>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2" name="Forme libre : forme 133">
                  <a:extLst>
                    <a:ext uri="{FF2B5EF4-FFF2-40B4-BE49-F238E27FC236}">
                      <a16:creationId xmlns:a16="http://schemas.microsoft.com/office/drawing/2014/main" id="{DB740B9E-9E72-143F-657C-6C8A9120F1CB}"/>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3" name="Forme libre : forme 158">
                  <a:extLst>
                    <a:ext uri="{FF2B5EF4-FFF2-40B4-BE49-F238E27FC236}">
                      <a16:creationId xmlns:a16="http://schemas.microsoft.com/office/drawing/2014/main" id="{F6F72F7F-5180-3B76-F5DD-EB6CD4C7D152}"/>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4" name="Forme libre : forme 126">
                  <a:extLst>
                    <a:ext uri="{FF2B5EF4-FFF2-40B4-BE49-F238E27FC236}">
                      <a16:creationId xmlns:a16="http://schemas.microsoft.com/office/drawing/2014/main" id="{7595FE7B-DFDA-0442-3AEB-3636DC296590}"/>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5" name="Forme libre : forme 154">
                  <a:extLst>
                    <a:ext uri="{FF2B5EF4-FFF2-40B4-BE49-F238E27FC236}">
                      <a16:creationId xmlns:a16="http://schemas.microsoft.com/office/drawing/2014/main" id="{2474E313-65B7-1F66-1D45-8EC088137396}"/>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6" name="Forme libre : forme 157">
                  <a:extLst>
                    <a:ext uri="{FF2B5EF4-FFF2-40B4-BE49-F238E27FC236}">
                      <a16:creationId xmlns:a16="http://schemas.microsoft.com/office/drawing/2014/main" id="{FBF316B7-D7A3-E89E-B010-BEF7170FEB2A}"/>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7" name="Forme libre : forme 116">
                  <a:extLst>
                    <a:ext uri="{FF2B5EF4-FFF2-40B4-BE49-F238E27FC236}">
                      <a16:creationId xmlns:a16="http://schemas.microsoft.com/office/drawing/2014/main" id="{4DAFF009-A77D-1B76-1D4C-EFC49F948082}"/>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55">
                  <a:extLst>
                    <a:ext uri="{FF2B5EF4-FFF2-40B4-BE49-F238E27FC236}">
                      <a16:creationId xmlns:a16="http://schemas.microsoft.com/office/drawing/2014/main" id="{4FAD4FC4-BE75-D2AA-69F8-0922BF61DB1D}"/>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12">
                  <a:extLst>
                    <a:ext uri="{FF2B5EF4-FFF2-40B4-BE49-F238E27FC236}">
                      <a16:creationId xmlns:a16="http://schemas.microsoft.com/office/drawing/2014/main" id="{EC81E5CC-EE58-856D-2259-0BA29F303502}"/>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35" name="Rectangle 34">
              <a:extLst>
                <a:ext uri="{FF2B5EF4-FFF2-40B4-BE49-F238E27FC236}">
                  <a16:creationId xmlns:a16="http://schemas.microsoft.com/office/drawing/2014/main" id="{F6FB03C0-D018-B86D-EA64-20DCA4B36FEF}"/>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6" name="Rectangle 35">
              <a:extLst>
                <a:ext uri="{FF2B5EF4-FFF2-40B4-BE49-F238E27FC236}">
                  <a16:creationId xmlns:a16="http://schemas.microsoft.com/office/drawing/2014/main" id="{B7A16A19-F5DF-7E0A-B3CC-E16CFA58471D}"/>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7" name="Rectangle 36">
              <a:extLst>
                <a:ext uri="{FF2B5EF4-FFF2-40B4-BE49-F238E27FC236}">
                  <a16:creationId xmlns:a16="http://schemas.microsoft.com/office/drawing/2014/main" id="{29AFEA5E-BCAB-6B50-F164-82D94D305901}"/>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8" name="Rectangle 37">
              <a:extLst>
                <a:ext uri="{FF2B5EF4-FFF2-40B4-BE49-F238E27FC236}">
                  <a16:creationId xmlns:a16="http://schemas.microsoft.com/office/drawing/2014/main" id="{67E944B2-6D78-5DF1-4237-CD184E67BB81}"/>
                </a:ext>
              </a:extLst>
            </p:cNvPr>
            <p:cNvSpPr/>
            <p:nvPr/>
          </p:nvSpPr>
          <p:spPr>
            <a:xfrm flipH="1">
              <a:off x="6276085" y="4814261"/>
              <a:ext cx="423500" cy="820053"/>
            </a:xfrm>
            <a:prstGeom prst="rect">
              <a:avLst/>
            </a:prstGeom>
            <a:solidFill>
              <a:schemeClr val="accent4"/>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39" name="Rectangle 38">
              <a:extLst>
                <a:ext uri="{FF2B5EF4-FFF2-40B4-BE49-F238E27FC236}">
                  <a16:creationId xmlns:a16="http://schemas.microsoft.com/office/drawing/2014/main" id="{9553BB72-B98B-EDF7-D602-2140895C3BDD}"/>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0" name="Rectangle 39">
              <a:extLst>
                <a:ext uri="{FF2B5EF4-FFF2-40B4-BE49-F238E27FC236}">
                  <a16:creationId xmlns:a16="http://schemas.microsoft.com/office/drawing/2014/main" id="{F7F5CB8B-1A3F-5617-4A8A-D6EB9E55F47C}"/>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4053326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1CC7A-7721-4B5C-0CEB-ED7A377CC7EC}"/>
            </a:ext>
          </a:extLst>
        </p:cNvPr>
        <p:cNvGrpSpPr/>
        <p:nvPr/>
      </p:nvGrpSpPr>
      <p:grpSpPr>
        <a:xfrm>
          <a:off x="0" y="0"/>
          <a:ext cx="0" cy="0"/>
          <a:chOff x="0" y="0"/>
          <a:chExt cx="0" cy="0"/>
        </a:xfrm>
      </p:grpSpPr>
      <p:sp>
        <p:nvSpPr>
          <p:cNvPr id="8" name="Oval 7">
            <a:extLst>
              <a:ext uri="{FF2B5EF4-FFF2-40B4-BE49-F238E27FC236}">
                <a16:creationId xmlns:a16="http://schemas.microsoft.com/office/drawing/2014/main" id="{D6787806-BECC-733E-96FC-52CD08C1E372}"/>
              </a:ext>
            </a:extLst>
          </p:cNvPr>
          <p:cNvSpPr/>
          <p:nvPr/>
        </p:nvSpPr>
        <p:spPr>
          <a:xfrm>
            <a:off x="3602688" y="3985312"/>
            <a:ext cx="1493135" cy="1493135"/>
          </a:xfrm>
          <a:prstGeom prst="ellipse">
            <a:avLst/>
          </a:prstGeom>
          <a:solidFill>
            <a:schemeClr val="tx2">
              <a:lumMod val="20000"/>
              <a:lumOff val="8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14" name="Picture 13">
            <a:extLst>
              <a:ext uri="{FF2B5EF4-FFF2-40B4-BE49-F238E27FC236}">
                <a16:creationId xmlns:a16="http://schemas.microsoft.com/office/drawing/2014/main" id="{F87419D6-1430-FE16-E422-4EA7C544BB3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87675" y="2317518"/>
            <a:ext cx="4634643" cy="3051919"/>
          </a:xfrm>
          <a:prstGeom prst="rect">
            <a:avLst/>
          </a:prstGeom>
        </p:spPr>
      </p:pic>
      <p:sp>
        <p:nvSpPr>
          <p:cNvPr id="2" name="Content Placeholder 1">
            <a:extLst>
              <a:ext uri="{FF2B5EF4-FFF2-40B4-BE49-F238E27FC236}">
                <a16:creationId xmlns:a16="http://schemas.microsoft.com/office/drawing/2014/main" id="{73950EDE-6244-FAAE-9322-0796EE102297}"/>
              </a:ext>
            </a:extLst>
          </p:cNvPr>
          <p:cNvSpPr>
            <a:spLocks noGrp="1"/>
          </p:cNvSpPr>
          <p:nvPr>
            <p:ph sz="quarter" idx="11"/>
          </p:nvPr>
        </p:nvSpPr>
        <p:spPr>
          <a:xfrm>
            <a:off x="515231" y="838199"/>
            <a:ext cx="11488509" cy="1158433"/>
          </a:xfrm>
        </p:spPr>
        <p:txBody>
          <a:bodyPr/>
          <a:lstStyle/>
          <a:p>
            <a:r>
              <a:rPr lang="en-US"/>
              <a:t>The submitted Data Request will look at several branches of the Issues Tree and subsequent data analysis will reveal which branches are most impactful. Basic research and previous service industry experience prompts the team’s Day 1 Thinking to be </a:t>
            </a:r>
            <a:r>
              <a:rPr lang="en-US" i="1"/>
              <a:t>curious </a:t>
            </a:r>
            <a:r>
              <a:rPr lang="en-US"/>
              <a:t>about the Customer Support branch and specifically New Service Installation and Repair Service Calls.</a:t>
            </a:r>
          </a:p>
        </p:txBody>
      </p:sp>
      <p:sp>
        <p:nvSpPr>
          <p:cNvPr id="3" name="Title 2">
            <a:extLst>
              <a:ext uri="{FF2B5EF4-FFF2-40B4-BE49-F238E27FC236}">
                <a16:creationId xmlns:a16="http://schemas.microsoft.com/office/drawing/2014/main" id="{1C0CC348-DC9B-7FE7-A03A-AFEB3B81CAF8}"/>
              </a:ext>
            </a:extLst>
          </p:cNvPr>
          <p:cNvSpPr>
            <a:spLocks noGrp="1"/>
          </p:cNvSpPr>
          <p:nvPr>
            <p:ph type="title"/>
          </p:nvPr>
        </p:nvSpPr>
        <p:spPr/>
        <p:txBody>
          <a:bodyPr/>
          <a:lstStyle/>
          <a:p>
            <a:r>
              <a:rPr lang="en-US"/>
              <a:t>Phase 1: Diagnosis | Initial Hypothesis (Day 1 Thinking)</a:t>
            </a:r>
            <a:r>
              <a:rPr lang="en-US" b="0"/>
              <a:t> –</a:t>
            </a:r>
            <a:r>
              <a:rPr lang="en-US" b="0" i="1"/>
              <a:t> example</a:t>
            </a:r>
            <a:endParaRPr lang="en-US" i="1"/>
          </a:p>
        </p:txBody>
      </p:sp>
      <p:sp>
        <p:nvSpPr>
          <p:cNvPr id="4" name="Footer Placeholder 3">
            <a:extLst>
              <a:ext uri="{FF2B5EF4-FFF2-40B4-BE49-F238E27FC236}">
                <a16:creationId xmlns:a16="http://schemas.microsoft.com/office/drawing/2014/main" id="{1B8013CE-2C23-AC18-B676-9985645AA631}"/>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10" name="TextBox 9">
            <a:extLst>
              <a:ext uri="{FF2B5EF4-FFF2-40B4-BE49-F238E27FC236}">
                <a16:creationId xmlns:a16="http://schemas.microsoft.com/office/drawing/2014/main" id="{4897F061-C2D3-69D6-782B-5BC04A932F47}"/>
              </a:ext>
            </a:extLst>
          </p:cNvPr>
          <p:cNvSpPr txBox="1"/>
          <p:nvPr/>
        </p:nvSpPr>
        <p:spPr>
          <a:xfrm>
            <a:off x="5364386" y="2343871"/>
            <a:ext cx="6114449" cy="307777"/>
          </a:xfrm>
          <a:prstGeom prst="rect">
            <a:avLst/>
          </a:prstGeom>
          <a:noFill/>
        </p:spPr>
        <p:txBody>
          <a:bodyPr wrap="square" rtlCol="0">
            <a:spAutoFit/>
          </a:bodyPr>
          <a:lstStyle/>
          <a:p>
            <a:pPr algn="ctr">
              <a:spcBef>
                <a:spcPts val="1000"/>
              </a:spcBef>
            </a:pPr>
            <a:r>
              <a:rPr lang="en-US" sz="1400" u="sng">
                <a:latin typeface="Avenir Next LT Pro" panose="020B0504020202020204" pitchFamily="34" charset="77"/>
              </a:rPr>
              <a:t>The team develops a set of Hypotheses to test against requested data:</a:t>
            </a:r>
          </a:p>
        </p:txBody>
      </p:sp>
      <p:graphicFrame>
        <p:nvGraphicFramePr>
          <p:cNvPr id="11" name="Table 10">
            <a:extLst>
              <a:ext uri="{FF2B5EF4-FFF2-40B4-BE49-F238E27FC236}">
                <a16:creationId xmlns:a16="http://schemas.microsoft.com/office/drawing/2014/main" id="{3A94BFDE-7344-102D-5390-D8736C68B8C3}"/>
              </a:ext>
            </a:extLst>
          </p:cNvPr>
          <p:cNvGraphicFramePr>
            <a:graphicFrameLocks noGrp="1"/>
          </p:cNvGraphicFramePr>
          <p:nvPr>
            <p:extLst>
              <p:ext uri="{D42A27DB-BD31-4B8C-83A1-F6EECF244321}">
                <p14:modId xmlns:p14="http://schemas.microsoft.com/office/powerpoint/2010/main" val="844047950"/>
              </p:ext>
            </p:extLst>
          </p:nvPr>
        </p:nvGraphicFramePr>
        <p:xfrm>
          <a:off x="5364386" y="2714504"/>
          <a:ext cx="6167697" cy="2397760"/>
        </p:xfrm>
        <a:graphic>
          <a:graphicData uri="http://schemas.openxmlformats.org/drawingml/2006/table">
            <a:tbl>
              <a:tblPr firstRow="1" bandRow="1">
                <a:tableStyleId>{5940675A-B579-460E-94D1-54222C63F5DA}</a:tableStyleId>
              </a:tblPr>
              <a:tblGrid>
                <a:gridCol w="1464678">
                  <a:extLst>
                    <a:ext uri="{9D8B030D-6E8A-4147-A177-3AD203B41FA5}">
                      <a16:colId xmlns:a16="http://schemas.microsoft.com/office/drawing/2014/main" val="2916074543"/>
                    </a:ext>
                  </a:extLst>
                </a:gridCol>
                <a:gridCol w="2245488">
                  <a:extLst>
                    <a:ext uri="{9D8B030D-6E8A-4147-A177-3AD203B41FA5}">
                      <a16:colId xmlns:a16="http://schemas.microsoft.com/office/drawing/2014/main" val="1942299013"/>
                    </a:ext>
                  </a:extLst>
                </a:gridCol>
                <a:gridCol w="2457531">
                  <a:extLst>
                    <a:ext uri="{9D8B030D-6E8A-4147-A177-3AD203B41FA5}">
                      <a16:colId xmlns:a16="http://schemas.microsoft.com/office/drawing/2014/main" val="3130830138"/>
                    </a:ext>
                  </a:extLst>
                </a:gridCol>
              </a:tblGrid>
              <a:tr h="370840">
                <a:tc>
                  <a:txBody>
                    <a:bodyPr/>
                    <a:lstStyle/>
                    <a:p>
                      <a:pPr algn="ctr"/>
                      <a:r>
                        <a:rPr lang="en-US" sz="1200">
                          <a:solidFill>
                            <a:schemeClr val="bg1"/>
                          </a:solidFill>
                        </a:rPr>
                        <a:t>Issue</a:t>
                      </a:r>
                    </a:p>
                  </a:txBody>
                  <a:tcPr>
                    <a:solidFill>
                      <a:srgbClr val="003399"/>
                    </a:solidFill>
                  </a:tcPr>
                </a:tc>
                <a:tc>
                  <a:txBody>
                    <a:bodyPr/>
                    <a:lstStyle/>
                    <a:p>
                      <a:pPr algn="ctr"/>
                      <a:r>
                        <a:rPr lang="en-US" sz="1200">
                          <a:solidFill>
                            <a:schemeClr val="bg1"/>
                          </a:solidFill>
                        </a:rPr>
                        <a:t>H</a:t>
                      </a:r>
                      <a:r>
                        <a:rPr lang="en-US" sz="1200" baseline="-25000">
                          <a:solidFill>
                            <a:schemeClr val="bg1"/>
                          </a:solidFill>
                        </a:rPr>
                        <a:t>0</a:t>
                      </a:r>
                      <a:r>
                        <a:rPr lang="en-US" sz="1200">
                          <a:solidFill>
                            <a:schemeClr val="bg1"/>
                          </a:solidFill>
                        </a:rPr>
                        <a:t> – Null Hypothesis</a:t>
                      </a:r>
                    </a:p>
                  </a:txBody>
                  <a:tcPr>
                    <a:solidFill>
                      <a:srgbClr val="003399"/>
                    </a:solidFill>
                  </a:tcPr>
                </a:tc>
                <a:tc>
                  <a:txBody>
                    <a:bodyPr/>
                    <a:lstStyle/>
                    <a:p>
                      <a:pPr algn="ctr"/>
                      <a:r>
                        <a:rPr lang="en-US" sz="1200">
                          <a:solidFill>
                            <a:schemeClr val="bg1"/>
                          </a:solidFill>
                        </a:rPr>
                        <a:t>H</a:t>
                      </a:r>
                      <a:r>
                        <a:rPr lang="en-US" sz="1200" baseline="-25000">
                          <a:solidFill>
                            <a:schemeClr val="bg1"/>
                          </a:solidFill>
                        </a:rPr>
                        <a:t>a</a:t>
                      </a:r>
                      <a:r>
                        <a:rPr lang="en-US" sz="1200">
                          <a:solidFill>
                            <a:schemeClr val="bg1"/>
                          </a:solidFill>
                        </a:rPr>
                        <a:t> – Alternative Hypothesis</a:t>
                      </a:r>
                    </a:p>
                  </a:txBody>
                  <a:tcPr>
                    <a:solidFill>
                      <a:srgbClr val="003399"/>
                    </a:solidFill>
                  </a:tcPr>
                </a:tc>
                <a:extLst>
                  <a:ext uri="{0D108BD9-81ED-4DB2-BD59-A6C34878D82A}">
                    <a16:rowId xmlns:a16="http://schemas.microsoft.com/office/drawing/2014/main" val="2319636334"/>
                  </a:ext>
                </a:extLst>
              </a:tr>
              <a:tr h="370840">
                <a:tc>
                  <a:txBody>
                    <a:bodyPr/>
                    <a:lstStyle/>
                    <a:p>
                      <a:r>
                        <a:rPr lang="en-US" sz="800"/>
                        <a:t>Appointment Availability</a:t>
                      </a:r>
                    </a:p>
                  </a:txBody>
                  <a:tcPr/>
                </a:tc>
                <a:tc>
                  <a:txBody>
                    <a:bodyPr/>
                    <a:lstStyle/>
                    <a:p>
                      <a:r>
                        <a:rPr lang="en-US" sz="800"/>
                        <a:t>Inability to get a desired appointment time for installation does not impact Customer Satisfaction</a:t>
                      </a:r>
                    </a:p>
                  </a:txBody>
                  <a:tcPr/>
                </a:tc>
                <a:tc>
                  <a:txBody>
                    <a:bodyPr/>
                    <a:lstStyle/>
                    <a:p>
                      <a:r>
                        <a:rPr lang="en-US" sz="800"/>
                        <a:t>Getting a desired appointment time for service installation may have an impact on customer satisfaction</a:t>
                      </a:r>
                    </a:p>
                  </a:txBody>
                  <a:tcPr/>
                </a:tc>
                <a:extLst>
                  <a:ext uri="{0D108BD9-81ED-4DB2-BD59-A6C34878D82A}">
                    <a16:rowId xmlns:a16="http://schemas.microsoft.com/office/drawing/2014/main" val="2561617523"/>
                  </a:ext>
                </a:extLst>
              </a:tr>
              <a:tr h="370840">
                <a:tc>
                  <a:txBody>
                    <a:bodyPr/>
                    <a:lstStyle/>
                    <a:p>
                      <a:r>
                        <a:rPr lang="en-US" sz="800"/>
                        <a:t>Length of Installation Call</a:t>
                      </a:r>
                    </a:p>
                  </a:txBody>
                  <a:tcPr/>
                </a:tc>
                <a:tc>
                  <a:txBody>
                    <a:bodyPr/>
                    <a:lstStyle/>
                    <a:p>
                      <a:r>
                        <a:rPr lang="en-US" sz="800"/>
                        <a:t>The length of the installation call does not have an impact on Customer Satisfaction </a:t>
                      </a:r>
                    </a:p>
                  </a:txBody>
                  <a:tcPr/>
                </a:tc>
                <a:tc>
                  <a:txBody>
                    <a:bodyPr/>
                    <a:lstStyle/>
                    <a:p>
                      <a:r>
                        <a:rPr lang="en-US" sz="800"/>
                        <a:t>Lengthy installation calls may have an impact on Customer Satisfaction</a:t>
                      </a:r>
                    </a:p>
                  </a:txBody>
                  <a:tcPr/>
                </a:tc>
                <a:extLst>
                  <a:ext uri="{0D108BD9-81ED-4DB2-BD59-A6C34878D82A}">
                    <a16:rowId xmlns:a16="http://schemas.microsoft.com/office/drawing/2014/main" val="1786411447"/>
                  </a:ext>
                </a:extLst>
              </a:tr>
              <a:tr h="370840">
                <a:tc>
                  <a:txBody>
                    <a:bodyPr/>
                    <a:lstStyle/>
                    <a:p>
                      <a:r>
                        <a:rPr lang="en-US" sz="800"/>
                        <a:t>Service Scheduling</a:t>
                      </a:r>
                    </a:p>
                  </a:txBody>
                  <a:tcPr/>
                </a:tc>
                <a:tc>
                  <a:txBody>
                    <a:bodyPr/>
                    <a:lstStyle/>
                    <a:p>
                      <a:r>
                        <a:rPr lang="en-US" sz="800"/>
                        <a:t>Inability to schedule a convenient time for a service visit does not impact Customer Satisfaction </a:t>
                      </a:r>
                    </a:p>
                  </a:txBody>
                  <a:tcPr/>
                </a:tc>
                <a:tc>
                  <a:txBody>
                    <a:bodyPr/>
                    <a:lstStyle/>
                    <a:p>
                      <a:r>
                        <a:rPr lang="en-US" sz="800"/>
                        <a:t>Scheduling a convenient time for a service visit may have an impact on Customer Satisfaction</a:t>
                      </a:r>
                    </a:p>
                  </a:txBody>
                  <a:tcPr/>
                </a:tc>
                <a:extLst>
                  <a:ext uri="{0D108BD9-81ED-4DB2-BD59-A6C34878D82A}">
                    <a16:rowId xmlns:a16="http://schemas.microsoft.com/office/drawing/2014/main" val="751171482"/>
                  </a:ext>
                </a:extLst>
              </a:tr>
              <a:tr h="370840">
                <a:tc>
                  <a:txBody>
                    <a:bodyPr/>
                    <a:lstStyle/>
                    <a:p>
                      <a:r>
                        <a:rPr lang="en-US" sz="800"/>
                        <a:t>At–home Wait Times</a:t>
                      </a:r>
                    </a:p>
                  </a:txBody>
                  <a:tcPr/>
                </a:tc>
                <a:tc>
                  <a:txBody>
                    <a:bodyPr/>
                    <a:lstStyle/>
                    <a:p>
                      <a:r>
                        <a:rPr lang="en-US" sz="800"/>
                        <a:t>Time required to wait at–home for a service visit does not impact Customer Satisfaction</a:t>
                      </a:r>
                    </a:p>
                  </a:txBody>
                  <a:tcPr/>
                </a:tc>
                <a:tc>
                  <a:txBody>
                    <a:bodyPr/>
                    <a:lstStyle/>
                    <a:p>
                      <a:r>
                        <a:rPr lang="en-US" sz="800"/>
                        <a:t>Time required to wait at–home for a service visit may have an impact on Customer Satisfaction</a:t>
                      </a:r>
                    </a:p>
                  </a:txBody>
                  <a:tcPr/>
                </a:tc>
                <a:extLst>
                  <a:ext uri="{0D108BD9-81ED-4DB2-BD59-A6C34878D82A}">
                    <a16:rowId xmlns:a16="http://schemas.microsoft.com/office/drawing/2014/main" val="1752201603"/>
                  </a:ext>
                </a:extLst>
              </a:tr>
              <a:tr h="370840">
                <a:tc>
                  <a:txBody>
                    <a:bodyPr/>
                    <a:lstStyle/>
                    <a:p>
                      <a:r>
                        <a:rPr lang="en-US" sz="800"/>
                        <a:t>Issue Resolution</a:t>
                      </a:r>
                    </a:p>
                  </a:txBody>
                  <a:tcPr/>
                </a:tc>
                <a:tc>
                  <a:txBody>
                    <a:bodyPr/>
                    <a:lstStyle/>
                    <a:p>
                      <a:r>
                        <a:rPr lang="en-US" sz="800"/>
                        <a:t>Issue resolution during a service visit does not have impact on Customer Satisfaction</a:t>
                      </a:r>
                    </a:p>
                  </a:txBody>
                  <a:tcPr/>
                </a:tc>
                <a:tc>
                  <a:txBody>
                    <a:bodyPr/>
                    <a:lstStyle/>
                    <a:p>
                      <a:r>
                        <a:rPr lang="en-US" sz="800"/>
                        <a:t>Issue resolution during a service visit may have an impact on Customer Satisfaction</a:t>
                      </a:r>
                    </a:p>
                  </a:txBody>
                  <a:tcPr/>
                </a:tc>
                <a:extLst>
                  <a:ext uri="{0D108BD9-81ED-4DB2-BD59-A6C34878D82A}">
                    <a16:rowId xmlns:a16="http://schemas.microsoft.com/office/drawing/2014/main" val="3408147968"/>
                  </a:ext>
                </a:extLst>
              </a:tr>
            </a:tbl>
          </a:graphicData>
        </a:graphic>
      </p:graphicFrame>
      <p:sp>
        <p:nvSpPr>
          <p:cNvPr id="13" name="TextBox 12">
            <a:extLst>
              <a:ext uri="{FF2B5EF4-FFF2-40B4-BE49-F238E27FC236}">
                <a16:creationId xmlns:a16="http://schemas.microsoft.com/office/drawing/2014/main" id="{2728F229-936C-FEE4-C970-A1AD075BCF76}"/>
              </a:ext>
            </a:extLst>
          </p:cNvPr>
          <p:cNvSpPr txBox="1"/>
          <p:nvPr/>
        </p:nvSpPr>
        <p:spPr>
          <a:xfrm>
            <a:off x="638012" y="5699384"/>
            <a:ext cx="11038754" cy="461665"/>
          </a:xfrm>
          <a:prstGeom prst="rect">
            <a:avLst/>
          </a:prstGeom>
          <a:noFill/>
        </p:spPr>
        <p:txBody>
          <a:bodyPr wrap="square" rtlCol="0">
            <a:spAutoFit/>
          </a:bodyPr>
          <a:lstStyle/>
          <a:p>
            <a:pPr algn="l">
              <a:spcBef>
                <a:spcPts val="1000"/>
              </a:spcBef>
            </a:pPr>
            <a:r>
              <a:rPr lang="en-US" sz="1200" b="1" i="1">
                <a:latin typeface="Avenir Next LT Pro" panose="020B0504020202020204" pitchFamily="34" charset="77"/>
              </a:rPr>
              <a:t>Note: </a:t>
            </a:r>
            <a:r>
              <a:rPr lang="en-US" sz="1200">
                <a:latin typeface="Avenir Next LT Pro" panose="020B0504020202020204" pitchFamily="34" charset="77"/>
              </a:rPr>
              <a:t>Accepting the Alternative Hypothesis does not confirm a cause–and–effect relationship but can used to narrow the list of contributing factors to those that are more highly likely to have a role in solving higher level issues.</a:t>
            </a:r>
          </a:p>
        </p:txBody>
      </p:sp>
      <p:sp>
        <p:nvSpPr>
          <p:cNvPr id="6" name="Rectangle 5">
            <a:extLst>
              <a:ext uri="{FF2B5EF4-FFF2-40B4-BE49-F238E27FC236}">
                <a16:creationId xmlns:a16="http://schemas.microsoft.com/office/drawing/2014/main" id="{E5CE0F23-847E-20B2-BE79-1AA52D700B53}"/>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7" name="Rectangle 6">
            <a:extLst>
              <a:ext uri="{FF2B5EF4-FFF2-40B4-BE49-F238E27FC236}">
                <a16:creationId xmlns:a16="http://schemas.microsoft.com/office/drawing/2014/main" id="{DA2FA4D0-810E-CB7D-4DD5-199384DFFD9F}"/>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9" name="Rectangle 8">
            <a:extLst>
              <a:ext uri="{FF2B5EF4-FFF2-40B4-BE49-F238E27FC236}">
                <a16:creationId xmlns:a16="http://schemas.microsoft.com/office/drawing/2014/main" id="{C9D123AF-22B7-1D36-A940-27A702B48B99}"/>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5" name="Rectangle 4">
            <a:extLst>
              <a:ext uri="{FF2B5EF4-FFF2-40B4-BE49-F238E27FC236}">
                <a16:creationId xmlns:a16="http://schemas.microsoft.com/office/drawing/2014/main" id="{094AC5C7-3579-344C-024B-B400678B5A37}"/>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4. Hypotheses</a:t>
            </a:r>
          </a:p>
        </p:txBody>
      </p:sp>
      <p:grpSp>
        <p:nvGrpSpPr>
          <p:cNvPr id="12" name="Group 11">
            <a:extLst>
              <a:ext uri="{FF2B5EF4-FFF2-40B4-BE49-F238E27FC236}">
                <a16:creationId xmlns:a16="http://schemas.microsoft.com/office/drawing/2014/main" id="{D846DB0A-2E4B-976F-85B7-65DD72951303}"/>
              </a:ext>
            </a:extLst>
          </p:cNvPr>
          <p:cNvGrpSpPr/>
          <p:nvPr/>
        </p:nvGrpSpPr>
        <p:grpSpPr>
          <a:xfrm>
            <a:off x="11465415" y="182012"/>
            <a:ext cx="560540" cy="599978"/>
            <a:chOff x="3962400" y="1404361"/>
            <a:chExt cx="4267200" cy="4567438"/>
          </a:xfrm>
          <a:solidFill>
            <a:schemeClr val="bg1">
              <a:lumMod val="85000"/>
            </a:schemeClr>
          </a:solidFill>
        </p:grpSpPr>
        <p:grpSp>
          <p:nvGrpSpPr>
            <p:cNvPr id="15" name="Groupe 160">
              <a:extLst>
                <a:ext uri="{FF2B5EF4-FFF2-40B4-BE49-F238E27FC236}">
                  <a16:creationId xmlns:a16="http://schemas.microsoft.com/office/drawing/2014/main" id="{E709A4AE-4C2C-F7D0-9FC6-38833470BD41}"/>
                </a:ext>
              </a:extLst>
            </p:cNvPr>
            <p:cNvGrpSpPr/>
            <p:nvPr/>
          </p:nvGrpSpPr>
          <p:grpSpPr>
            <a:xfrm>
              <a:off x="3962400" y="1404361"/>
              <a:ext cx="4267200" cy="4567438"/>
              <a:chOff x="4253501" y="1474601"/>
              <a:chExt cx="4007280" cy="4289230"/>
            </a:xfrm>
            <a:grpFill/>
          </p:grpSpPr>
          <p:sp>
            <p:nvSpPr>
              <p:cNvPr id="22" name="Forme libre : forme 156">
                <a:extLst>
                  <a:ext uri="{FF2B5EF4-FFF2-40B4-BE49-F238E27FC236}">
                    <a16:creationId xmlns:a16="http://schemas.microsoft.com/office/drawing/2014/main" id="{E029AFC5-1F0C-62BC-6A2E-E1B9B9C56872}"/>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23" name="Groupe 159">
                <a:extLst>
                  <a:ext uri="{FF2B5EF4-FFF2-40B4-BE49-F238E27FC236}">
                    <a16:creationId xmlns:a16="http://schemas.microsoft.com/office/drawing/2014/main" id="{99C79B97-0960-89E1-2E0D-9B7CC310BD39}"/>
                  </a:ext>
                </a:extLst>
              </p:cNvPr>
              <p:cNvGrpSpPr/>
              <p:nvPr/>
            </p:nvGrpSpPr>
            <p:grpSpPr>
              <a:xfrm>
                <a:off x="4253501" y="1474601"/>
                <a:ext cx="4007280" cy="3742303"/>
                <a:chOff x="4253501" y="1474601"/>
                <a:chExt cx="4007280" cy="3742303"/>
              </a:xfrm>
              <a:grpFill/>
            </p:grpSpPr>
            <p:sp>
              <p:nvSpPr>
                <p:cNvPr id="24" name="Forme libre : forme 149">
                  <a:extLst>
                    <a:ext uri="{FF2B5EF4-FFF2-40B4-BE49-F238E27FC236}">
                      <a16:creationId xmlns:a16="http://schemas.microsoft.com/office/drawing/2014/main" id="{AEFA8637-33BE-4D9F-148E-752E7E5407BE}"/>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5" name="Forme libre : forme 148">
                  <a:extLst>
                    <a:ext uri="{FF2B5EF4-FFF2-40B4-BE49-F238E27FC236}">
                      <a16:creationId xmlns:a16="http://schemas.microsoft.com/office/drawing/2014/main" id="{BA9C2264-545E-8AEE-D10A-66FE6CA90D03}"/>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6" name="Forme libre : forme 147">
                  <a:extLst>
                    <a:ext uri="{FF2B5EF4-FFF2-40B4-BE49-F238E27FC236}">
                      <a16:creationId xmlns:a16="http://schemas.microsoft.com/office/drawing/2014/main" id="{E9D5B351-7962-8902-F8DE-E3CB08CE2E0E}"/>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7" name="Forme libre : forme 146">
                  <a:extLst>
                    <a:ext uri="{FF2B5EF4-FFF2-40B4-BE49-F238E27FC236}">
                      <a16:creationId xmlns:a16="http://schemas.microsoft.com/office/drawing/2014/main" id="{8DF90715-9113-7C34-FC3F-505A18715C52}"/>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8" name="Forme libre : forme 144">
                  <a:extLst>
                    <a:ext uri="{FF2B5EF4-FFF2-40B4-BE49-F238E27FC236}">
                      <a16:creationId xmlns:a16="http://schemas.microsoft.com/office/drawing/2014/main" id="{9012F261-78B1-2864-9112-A4C682A18840}"/>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9" name="Forme libre : forme 142">
                  <a:extLst>
                    <a:ext uri="{FF2B5EF4-FFF2-40B4-BE49-F238E27FC236}">
                      <a16:creationId xmlns:a16="http://schemas.microsoft.com/office/drawing/2014/main" id="{86417C93-DD51-301F-A92E-E6303DB35459}"/>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41">
                  <a:extLst>
                    <a:ext uri="{FF2B5EF4-FFF2-40B4-BE49-F238E27FC236}">
                      <a16:creationId xmlns:a16="http://schemas.microsoft.com/office/drawing/2014/main" id="{EF2B6294-BC05-6F19-441A-15CAF2855F6A}"/>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40">
                  <a:extLst>
                    <a:ext uri="{FF2B5EF4-FFF2-40B4-BE49-F238E27FC236}">
                      <a16:creationId xmlns:a16="http://schemas.microsoft.com/office/drawing/2014/main" id="{4F84B32D-4224-D811-0DAA-FA41C3572DEB}"/>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39">
                  <a:extLst>
                    <a:ext uri="{FF2B5EF4-FFF2-40B4-BE49-F238E27FC236}">
                      <a16:creationId xmlns:a16="http://schemas.microsoft.com/office/drawing/2014/main" id="{09445C29-5B5D-8EBD-F1FE-8544C5B1ADC7}"/>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33">
                  <a:extLst>
                    <a:ext uri="{FF2B5EF4-FFF2-40B4-BE49-F238E27FC236}">
                      <a16:creationId xmlns:a16="http://schemas.microsoft.com/office/drawing/2014/main" id="{02ED1835-D16C-7F68-4DED-673B13DF3DDD}"/>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58">
                  <a:extLst>
                    <a:ext uri="{FF2B5EF4-FFF2-40B4-BE49-F238E27FC236}">
                      <a16:creationId xmlns:a16="http://schemas.microsoft.com/office/drawing/2014/main" id="{A7CD3B20-4BDD-31C1-AF38-11FB830559DC}"/>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26">
                  <a:extLst>
                    <a:ext uri="{FF2B5EF4-FFF2-40B4-BE49-F238E27FC236}">
                      <a16:creationId xmlns:a16="http://schemas.microsoft.com/office/drawing/2014/main" id="{67348C95-8CA1-0A0A-D896-63C2533C4048}"/>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54">
                  <a:extLst>
                    <a:ext uri="{FF2B5EF4-FFF2-40B4-BE49-F238E27FC236}">
                      <a16:creationId xmlns:a16="http://schemas.microsoft.com/office/drawing/2014/main" id="{B66CEBB9-B614-5CBB-3EC5-0FE6AC282E42}"/>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7" name="Forme libre : forme 157">
                  <a:extLst>
                    <a:ext uri="{FF2B5EF4-FFF2-40B4-BE49-F238E27FC236}">
                      <a16:creationId xmlns:a16="http://schemas.microsoft.com/office/drawing/2014/main" id="{80ECD01F-B5A5-CBFB-9287-3B6E83827882}"/>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8" name="Forme libre : forme 116">
                  <a:extLst>
                    <a:ext uri="{FF2B5EF4-FFF2-40B4-BE49-F238E27FC236}">
                      <a16:creationId xmlns:a16="http://schemas.microsoft.com/office/drawing/2014/main" id="{585AFC32-6178-5570-13E5-02AD2E76614D}"/>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9" name="Forme libre : forme 155">
                  <a:extLst>
                    <a:ext uri="{FF2B5EF4-FFF2-40B4-BE49-F238E27FC236}">
                      <a16:creationId xmlns:a16="http://schemas.microsoft.com/office/drawing/2014/main" id="{8C21C7D6-88E7-176A-0481-79D133E23050}"/>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0" name="Forme libre : forme 112">
                  <a:extLst>
                    <a:ext uri="{FF2B5EF4-FFF2-40B4-BE49-F238E27FC236}">
                      <a16:creationId xmlns:a16="http://schemas.microsoft.com/office/drawing/2014/main" id="{F0ED95DE-1900-FDF9-ADFE-3890A6A029E1}"/>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6" name="Rectangle 15">
              <a:extLst>
                <a:ext uri="{FF2B5EF4-FFF2-40B4-BE49-F238E27FC236}">
                  <a16:creationId xmlns:a16="http://schemas.microsoft.com/office/drawing/2014/main" id="{9A1056D2-7765-7BC6-9651-820D44BC8E50}"/>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7" name="Rectangle 16">
              <a:extLst>
                <a:ext uri="{FF2B5EF4-FFF2-40B4-BE49-F238E27FC236}">
                  <a16:creationId xmlns:a16="http://schemas.microsoft.com/office/drawing/2014/main" id="{5AE4492C-7988-D07B-EAE2-F8FA7A64D358}"/>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8" name="Rectangle 17">
              <a:extLst>
                <a:ext uri="{FF2B5EF4-FFF2-40B4-BE49-F238E27FC236}">
                  <a16:creationId xmlns:a16="http://schemas.microsoft.com/office/drawing/2014/main" id="{BD060F0F-1977-E0EA-3DB5-580C76C1F1CC}"/>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9" name="Rectangle 18">
              <a:extLst>
                <a:ext uri="{FF2B5EF4-FFF2-40B4-BE49-F238E27FC236}">
                  <a16:creationId xmlns:a16="http://schemas.microsoft.com/office/drawing/2014/main" id="{D962402A-7997-C24E-7AC4-CC03B39D8B93}"/>
                </a:ext>
              </a:extLst>
            </p:cNvPr>
            <p:cNvSpPr/>
            <p:nvPr/>
          </p:nvSpPr>
          <p:spPr>
            <a:xfrm flipH="1">
              <a:off x="6276085" y="4814261"/>
              <a:ext cx="423500" cy="820053"/>
            </a:xfrm>
            <a:prstGeom prst="rect">
              <a:avLst/>
            </a:prstGeom>
            <a:solidFill>
              <a:schemeClr val="accent4"/>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0" name="Rectangle 19">
              <a:extLst>
                <a:ext uri="{FF2B5EF4-FFF2-40B4-BE49-F238E27FC236}">
                  <a16:creationId xmlns:a16="http://schemas.microsoft.com/office/drawing/2014/main" id="{64671872-D029-A0ED-0D5C-BF6EA22BCC18}"/>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1" name="Rectangle 20">
              <a:extLst>
                <a:ext uri="{FF2B5EF4-FFF2-40B4-BE49-F238E27FC236}">
                  <a16:creationId xmlns:a16="http://schemas.microsoft.com/office/drawing/2014/main" id="{F15BB607-09C4-9938-75CE-E20E8B39A3A3}"/>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115014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0CF70-BE90-7C16-6AEB-0F3C626E699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139A35-CE4D-3907-9FCA-E66465DEA723}"/>
              </a:ext>
            </a:extLst>
          </p:cNvPr>
          <p:cNvSpPr>
            <a:spLocks noGrp="1"/>
          </p:cNvSpPr>
          <p:nvPr>
            <p:ph type="title"/>
          </p:nvPr>
        </p:nvSpPr>
        <p:spPr/>
        <p:txBody>
          <a:bodyPr/>
          <a:lstStyle/>
          <a:p>
            <a:r>
              <a:rPr lang="en-US"/>
              <a:t>Phase 1: Diagnosis | Refined Data Request </a:t>
            </a:r>
            <a:r>
              <a:rPr lang="en-US" b="0"/>
              <a:t>–</a:t>
            </a:r>
            <a:r>
              <a:rPr lang="en-US"/>
              <a:t> </a:t>
            </a:r>
            <a:r>
              <a:rPr lang="en-US" b="0" i="1"/>
              <a:t>example</a:t>
            </a:r>
          </a:p>
        </p:txBody>
      </p:sp>
      <p:sp>
        <p:nvSpPr>
          <p:cNvPr id="4" name="Footer Placeholder 3">
            <a:extLst>
              <a:ext uri="{FF2B5EF4-FFF2-40B4-BE49-F238E27FC236}">
                <a16:creationId xmlns:a16="http://schemas.microsoft.com/office/drawing/2014/main" id="{6B2D2369-AE4B-F173-0F28-86EE10220592}"/>
              </a:ext>
            </a:extLst>
          </p:cNvPr>
          <p:cNvSpPr>
            <a:spLocks noGrp="1"/>
          </p:cNvSpPr>
          <p:nvPr>
            <p:ph type="ftr" sz="quarter" idx="12"/>
          </p:nvPr>
        </p:nvSpPr>
        <p:spPr>
          <a:xfrm>
            <a:off x="4038600" y="6578774"/>
            <a:ext cx="4114800" cy="2302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8" name="Content Placeholder 7">
            <a:extLst>
              <a:ext uri="{FF2B5EF4-FFF2-40B4-BE49-F238E27FC236}">
                <a16:creationId xmlns:a16="http://schemas.microsoft.com/office/drawing/2014/main" id="{9A4A66B7-4F80-9604-E393-F03B963EAF04}"/>
              </a:ext>
            </a:extLst>
          </p:cNvPr>
          <p:cNvSpPr>
            <a:spLocks noGrp="1"/>
          </p:cNvSpPr>
          <p:nvPr>
            <p:ph sz="quarter" idx="11"/>
          </p:nvPr>
        </p:nvSpPr>
        <p:spPr>
          <a:xfrm>
            <a:off x="515233" y="838200"/>
            <a:ext cx="11010460" cy="642832"/>
          </a:xfrm>
        </p:spPr>
        <p:txBody>
          <a:bodyPr/>
          <a:lstStyle/>
          <a:p>
            <a:r>
              <a:rPr lang="en-US"/>
              <a:t>A revised data request will reflect an edited form of the AI generated request with </a:t>
            </a:r>
            <a:r>
              <a:rPr lang="en-US" b="1"/>
              <a:t>additional requested data that aligns to initial Hypotheses.</a:t>
            </a:r>
          </a:p>
        </p:txBody>
      </p:sp>
      <p:graphicFrame>
        <p:nvGraphicFramePr>
          <p:cNvPr id="2" name="Object 1">
            <a:extLst>
              <a:ext uri="{FF2B5EF4-FFF2-40B4-BE49-F238E27FC236}">
                <a16:creationId xmlns:a16="http://schemas.microsoft.com/office/drawing/2014/main" id="{81155C6A-61B6-3ED8-BEF7-6B69CF04E3B9}"/>
              </a:ext>
            </a:extLst>
          </p:cNvPr>
          <p:cNvGraphicFramePr>
            <a:graphicFrameLocks noChangeAspect="1"/>
          </p:cNvGraphicFramePr>
          <p:nvPr>
            <p:extLst>
              <p:ext uri="{D42A27DB-BD31-4B8C-83A1-F6EECF244321}">
                <p14:modId xmlns:p14="http://schemas.microsoft.com/office/powerpoint/2010/main" val="3014491297"/>
              </p:ext>
            </p:extLst>
          </p:nvPr>
        </p:nvGraphicFramePr>
        <p:xfrm>
          <a:off x="2452392" y="1884543"/>
          <a:ext cx="6823084" cy="3409388"/>
        </p:xfrm>
        <a:graphic>
          <a:graphicData uri="http://schemas.openxmlformats.org/presentationml/2006/ole">
            <mc:AlternateContent xmlns:mc="http://schemas.openxmlformats.org/markup-compatibility/2006">
              <mc:Choice xmlns:v="urn:schemas-microsoft-com:vml" Requires="v">
                <p:oleObj name="Worksheet" r:id="rId2" imgW="12014368" imgH="7118215" progId="Excel.Sheet.12">
                  <p:embed/>
                </p:oleObj>
              </mc:Choice>
              <mc:Fallback>
                <p:oleObj name="Worksheet" r:id="rId2" imgW="12014368" imgH="7118215" progId="Excel.Sheet.12">
                  <p:embed/>
                  <p:pic>
                    <p:nvPicPr>
                      <p:cNvPr id="2" name="Object 1">
                        <a:extLst>
                          <a:ext uri="{FF2B5EF4-FFF2-40B4-BE49-F238E27FC236}">
                            <a16:creationId xmlns:a16="http://schemas.microsoft.com/office/drawing/2014/main" id="{81155C6A-61B6-3ED8-BEF7-6B69CF04E3B9}"/>
                          </a:ext>
                        </a:extLst>
                      </p:cNvPr>
                      <p:cNvPicPr/>
                      <p:nvPr/>
                    </p:nvPicPr>
                    <p:blipFill>
                      <a:blip r:embed="rId3"/>
                      <a:stretch>
                        <a:fillRect/>
                      </a:stretch>
                    </p:blipFill>
                    <p:spPr>
                      <a:xfrm>
                        <a:off x="2452392" y="1884543"/>
                        <a:ext cx="6823084" cy="34093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6E3FB46-F8C2-F130-F6D6-9AA07B70BA4A}"/>
              </a:ext>
            </a:extLst>
          </p:cNvPr>
          <p:cNvSpPr txBox="1"/>
          <p:nvPr/>
        </p:nvSpPr>
        <p:spPr>
          <a:xfrm>
            <a:off x="9506227" y="4269971"/>
            <a:ext cx="2459643" cy="1384995"/>
          </a:xfrm>
          <a:prstGeom prst="rect">
            <a:avLst/>
          </a:prstGeom>
          <a:noFill/>
        </p:spPr>
        <p:txBody>
          <a:bodyPr wrap="square" rtlCol="0">
            <a:spAutoFit/>
          </a:bodyPr>
          <a:lstStyle/>
          <a:p>
            <a:pPr algn="l">
              <a:spcBef>
                <a:spcPts val="1000"/>
              </a:spcBef>
            </a:pPr>
            <a:r>
              <a:rPr lang="en-US" sz="1200">
                <a:latin typeface="Avenir Next LT Pro" panose="020B0504020202020204" pitchFamily="34" charset="77"/>
              </a:rPr>
              <a:t>After reviewing the AI Tool recommendations, the team may edit some requested items to include additional data dimensions to reflect areas of interest aligning with the initial Hypotheses.</a:t>
            </a:r>
          </a:p>
        </p:txBody>
      </p:sp>
      <p:sp>
        <p:nvSpPr>
          <p:cNvPr id="6" name="Oval 5">
            <a:extLst>
              <a:ext uri="{FF2B5EF4-FFF2-40B4-BE49-F238E27FC236}">
                <a16:creationId xmlns:a16="http://schemas.microsoft.com/office/drawing/2014/main" id="{854D6078-8819-24DE-0474-F815F92C8CE2}"/>
              </a:ext>
            </a:extLst>
          </p:cNvPr>
          <p:cNvSpPr/>
          <p:nvPr/>
        </p:nvSpPr>
        <p:spPr>
          <a:xfrm>
            <a:off x="9295954" y="4269971"/>
            <a:ext cx="231227" cy="231227"/>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2</a:t>
            </a:r>
          </a:p>
        </p:txBody>
      </p:sp>
      <p:sp>
        <p:nvSpPr>
          <p:cNvPr id="9" name="Oval 8">
            <a:extLst>
              <a:ext uri="{FF2B5EF4-FFF2-40B4-BE49-F238E27FC236}">
                <a16:creationId xmlns:a16="http://schemas.microsoft.com/office/drawing/2014/main" id="{6391FE5C-FB94-71D0-2930-9DE0C46F4E5C}"/>
              </a:ext>
            </a:extLst>
          </p:cNvPr>
          <p:cNvSpPr/>
          <p:nvPr/>
        </p:nvSpPr>
        <p:spPr>
          <a:xfrm>
            <a:off x="2431914" y="5423739"/>
            <a:ext cx="231227" cy="231227"/>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3</a:t>
            </a:r>
          </a:p>
        </p:txBody>
      </p:sp>
      <p:sp>
        <p:nvSpPr>
          <p:cNvPr id="10" name="TextBox 9">
            <a:extLst>
              <a:ext uri="{FF2B5EF4-FFF2-40B4-BE49-F238E27FC236}">
                <a16:creationId xmlns:a16="http://schemas.microsoft.com/office/drawing/2014/main" id="{A57E0B65-BA80-FC89-629D-275BB324E049}"/>
              </a:ext>
            </a:extLst>
          </p:cNvPr>
          <p:cNvSpPr txBox="1"/>
          <p:nvPr/>
        </p:nvSpPr>
        <p:spPr>
          <a:xfrm>
            <a:off x="2665405" y="5423739"/>
            <a:ext cx="5865221" cy="830997"/>
          </a:xfrm>
          <a:prstGeom prst="rect">
            <a:avLst/>
          </a:prstGeom>
          <a:noFill/>
        </p:spPr>
        <p:txBody>
          <a:bodyPr wrap="square" rtlCol="0">
            <a:spAutoFit/>
          </a:bodyPr>
          <a:lstStyle/>
          <a:p>
            <a:pPr algn="l">
              <a:spcBef>
                <a:spcPts val="1000"/>
              </a:spcBef>
            </a:pPr>
            <a:r>
              <a:rPr lang="en-US" sz="1200">
                <a:latin typeface="Avenir Next LT Pro" panose="020B0504020202020204" pitchFamily="34" charset="77"/>
              </a:rPr>
              <a:t>Comparing AI Tool recommendations with the Issues Tree, the team may identify gaps or additional desired data that might reveal deeper layers of the problem. Additional data requests can be added as part of the editing process before submitting the Data Request.</a:t>
            </a:r>
          </a:p>
        </p:txBody>
      </p:sp>
      <p:cxnSp>
        <p:nvCxnSpPr>
          <p:cNvPr id="13" name="Straight Arrow Connector 12">
            <a:extLst>
              <a:ext uri="{FF2B5EF4-FFF2-40B4-BE49-F238E27FC236}">
                <a16:creationId xmlns:a16="http://schemas.microsoft.com/office/drawing/2014/main" id="{7945FFF0-295D-6187-4EA0-C2F8BE554682}"/>
              </a:ext>
            </a:extLst>
          </p:cNvPr>
          <p:cNvCxnSpPr>
            <a:cxnSpLocks/>
            <a:stCxn id="6" idx="2"/>
          </p:cNvCxnSpPr>
          <p:nvPr/>
        </p:nvCxnSpPr>
        <p:spPr>
          <a:xfrm flipH="1" flipV="1">
            <a:off x="6354543" y="3836894"/>
            <a:ext cx="2941411" cy="54869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3AAFBF7-48B8-80CF-2804-362B9B901037}"/>
              </a:ext>
            </a:extLst>
          </p:cNvPr>
          <p:cNvSpPr txBox="1"/>
          <p:nvPr/>
        </p:nvSpPr>
        <p:spPr>
          <a:xfrm>
            <a:off x="431084" y="3477792"/>
            <a:ext cx="2021308" cy="1384995"/>
          </a:xfrm>
          <a:prstGeom prst="rect">
            <a:avLst/>
          </a:prstGeom>
          <a:noFill/>
        </p:spPr>
        <p:txBody>
          <a:bodyPr wrap="square" rtlCol="0">
            <a:spAutoFit/>
          </a:bodyPr>
          <a:lstStyle>
            <a:defPPr>
              <a:defRPr lang="en-US"/>
            </a:defPPr>
            <a:lvl1pPr>
              <a:spcBef>
                <a:spcPts val="1000"/>
              </a:spcBef>
              <a:defRPr sz="1200">
                <a:latin typeface="Avenir Next LT Pro" panose="020B0504020202020204" pitchFamily="34" charset="77"/>
              </a:defRPr>
            </a:lvl1pPr>
          </a:lstStyle>
          <a:p>
            <a:r>
              <a:rPr lang="en-US"/>
              <a:t>Some of the requests indicated  by the AI Tool may include other types of requests (i.e., meetings interview requests, etc.) as indicated in the “Request Type” column.</a:t>
            </a:r>
          </a:p>
        </p:txBody>
      </p:sp>
      <p:cxnSp>
        <p:nvCxnSpPr>
          <p:cNvPr id="20" name="Straight Arrow Connector 19">
            <a:extLst>
              <a:ext uri="{FF2B5EF4-FFF2-40B4-BE49-F238E27FC236}">
                <a16:creationId xmlns:a16="http://schemas.microsoft.com/office/drawing/2014/main" id="{68DF1EB0-BAAE-5E48-5C17-F2062D06E449}"/>
              </a:ext>
            </a:extLst>
          </p:cNvPr>
          <p:cNvCxnSpPr>
            <a:cxnSpLocks/>
          </p:cNvCxnSpPr>
          <p:nvPr/>
        </p:nvCxnSpPr>
        <p:spPr>
          <a:xfrm>
            <a:off x="1884036" y="3313387"/>
            <a:ext cx="462454" cy="11561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92FE2A4-53F5-48A3-E4AF-1DFCF9FF8BB5}"/>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14" name="Rectangle 13">
            <a:extLst>
              <a:ext uri="{FF2B5EF4-FFF2-40B4-BE49-F238E27FC236}">
                <a16:creationId xmlns:a16="http://schemas.microsoft.com/office/drawing/2014/main" id="{8C8A158F-8FF5-8814-F10E-372A29DCA561}"/>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5" name="Rectangle 14">
            <a:extLst>
              <a:ext uri="{FF2B5EF4-FFF2-40B4-BE49-F238E27FC236}">
                <a16:creationId xmlns:a16="http://schemas.microsoft.com/office/drawing/2014/main" id="{814F8E20-89C2-600B-9FF0-1DE60930DC3C}"/>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7" name="Rectangle 6">
            <a:extLst>
              <a:ext uri="{FF2B5EF4-FFF2-40B4-BE49-F238E27FC236}">
                <a16:creationId xmlns:a16="http://schemas.microsoft.com/office/drawing/2014/main" id="{C27ACA66-D679-19B4-E96F-0FDA97FA1704}"/>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4. Hypotheses</a:t>
            </a:r>
          </a:p>
        </p:txBody>
      </p:sp>
      <p:grpSp>
        <p:nvGrpSpPr>
          <p:cNvPr id="18" name="Group 17">
            <a:extLst>
              <a:ext uri="{FF2B5EF4-FFF2-40B4-BE49-F238E27FC236}">
                <a16:creationId xmlns:a16="http://schemas.microsoft.com/office/drawing/2014/main" id="{A467B461-9999-9812-58DD-DD8230D7EA10}"/>
              </a:ext>
            </a:extLst>
          </p:cNvPr>
          <p:cNvGrpSpPr/>
          <p:nvPr/>
        </p:nvGrpSpPr>
        <p:grpSpPr>
          <a:xfrm>
            <a:off x="11465415" y="182012"/>
            <a:ext cx="560540" cy="599978"/>
            <a:chOff x="3962400" y="1404361"/>
            <a:chExt cx="4267200" cy="4567438"/>
          </a:xfrm>
          <a:solidFill>
            <a:schemeClr val="bg1">
              <a:lumMod val="85000"/>
            </a:schemeClr>
          </a:solidFill>
        </p:grpSpPr>
        <p:grpSp>
          <p:nvGrpSpPr>
            <p:cNvPr id="19" name="Groupe 160">
              <a:extLst>
                <a:ext uri="{FF2B5EF4-FFF2-40B4-BE49-F238E27FC236}">
                  <a16:creationId xmlns:a16="http://schemas.microsoft.com/office/drawing/2014/main" id="{D8D7E736-2035-49DA-1E26-7CE017C58ABD}"/>
                </a:ext>
              </a:extLst>
            </p:cNvPr>
            <p:cNvGrpSpPr/>
            <p:nvPr/>
          </p:nvGrpSpPr>
          <p:grpSpPr>
            <a:xfrm>
              <a:off x="3962400" y="1404361"/>
              <a:ext cx="4267200" cy="4567438"/>
              <a:chOff x="4253501" y="1474601"/>
              <a:chExt cx="4007280" cy="4289230"/>
            </a:xfrm>
            <a:grpFill/>
          </p:grpSpPr>
          <p:sp>
            <p:nvSpPr>
              <p:cNvPr id="27" name="Forme libre : forme 156">
                <a:extLst>
                  <a:ext uri="{FF2B5EF4-FFF2-40B4-BE49-F238E27FC236}">
                    <a16:creationId xmlns:a16="http://schemas.microsoft.com/office/drawing/2014/main" id="{759F52DE-7B43-59BD-4209-7DE29F9587EB}"/>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28" name="Groupe 159">
                <a:extLst>
                  <a:ext uri="{FF2B5EF4-FFF2-40B4-BE49-F238E27FC236}">
                    <a16:creationId xmlns:a16="http://schemas.microsoft.com/office/drawing/2014/main" id="{59039A94-1270-55A0-F625-C7ACA6A46457}"/>
                  </a:ext>
                </a:extLst>
              </p:cNvPr>
              <p:cNvGrpSpPr/>
              <p:nvPr/>
            </p:nvGrpSpPr>
            <p:grpSpPr>
              <a:xfrm>
                <a:off x="4253501" y="1474601"/>
                <a:ext cx="4007280" cy="3742303"/>
                <a:chOff x="4253501" y="1474601"/>
                <a:chExt cx="4007280" cy="3742303"/>
              </a:xfrm>
              <a:grpFill/>
            </p:grpSpPr>
            <p:sp>
              <p:nvSpPr>
                <p:cNvPr id="29" name="Forme libre : forme 149">
                  <a:extLst>
                    <a:ext uri="{FF2B5EF4-FFF2-40B4-BE49-F238E27FC236}">
                      <a16:creationId xmlns:a16="http://schemas.microsoft.com/office/drawing/2014/main" id="{3F1D64E0-0EBC-60BE-A35E-9DC025756878}"/>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48">
                  <a:extLst>
                    <a:ext uri="{FF2B5EF4-FFF2-40B4-BE49-F238E27FC236}">
                      <a16:creationId xmlns:a16="http://schemas.microsoft.com/office/drawing/2014/main" id="{1FE85C3E-62F4-475F-4B6A-21F6611CEBE8}"/>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47">
                  <a:extLst>
                    <a:ext uri="{FF2B5EF4-FFF2-40B4-BE49-F238E27FC236}">
                      <a16:creationId xmlns:a16="http://schemas.microsoft.com/office/drawing/2014/main" id="{81EA841F-1A99-947C-F1A5-D54388E06738}"/>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46">
                  <a:extLst>
                    <a:ext uri="{FF2B5EF4-FFF2-40B4-BE49-F238E27FC236}">
                      <a16:creationId xmlns:a16="http://schemas.microsoft.com/office/drawing/2014/main" id="{287617D3-FE83-2DA5-1B1D-04E2D9C31F97}"/>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44">
                  <a:extLst>
                    <a:ext uri="{FF2B5EF4-FFF2-40B4-BE49-F238E27FC236}">
                      <a16:creationId xmlns:a16="http://schemas.microsoft.com/office/drawing/2014/main" id="{C3C9C327-81A6-A39A-77D3-B82E18D96B75}"/>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42">
                  <a:extLst>
                    <a:ext uri="{FF2B5EF4-FFF2-40B4-BE49-F238E27FC236}">
                      <a16:creationId xmlns:a16="http://schemas.microsoft.com/office/drawing/2014/main" id="{702033BD-E74B-F8E4-432D-0EA01972A93E}"/>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41">
                  <a:extLst>
                    <a:ext uri="{FF2B5EF4-FFF2-40B4-BE49-F238E27FC236}">
                      <a16:creationId xmlns:a16="http://schemas.microsoft.com/office/drawing/2014/main" id="{E9125753-5D23-B566-42D6-BAB0D0E27F15}"/>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40">
                  <a:extLst>
                    <a:ext uri="{FF2B5EF4-FFF2-40B4-BE49-F238E27FC236}">
                      <a16:creationId xmlns:a16="http://schemas.microsoft.com/office/drawing/2014/main" id="{8C1004FF-5743-1D3E-845E-738851CF077F}"/>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7" name="Forme libre : forme 139">
                  <a:extLst>
                    <a:ext uri="{FF2B5EF4-FFF2-40B4-BE49-F238E27FC236}">
                      <a16:creationId xmlns:a16="http://schemas.microsoft.com/office/drawing/2014/main" id="{C0C9F20B-2FEA-1968-19F1-845454023F3C}"/>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8" name="Forme libre : forme 133">
                  <a:extLst>
                    <a:ext uri="{FF2B5EF4-FFF2-40B4-BE49-F238E27FC236}">
                      <a16:creationId xmlns:a16="http://schemas.microsoft.com/office/drawing/2014/main" id="{6CDD291B-A19B-B754-2D57-F2CCA7474853}"/>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9" name="Forme libre : forme 158">
                  <a:extLst>
                    <a:ext uri="{FF2B5EF4-FFF2-40B4-BE49-F238E27FC236}">
                      <a16:creationId xmlns:a16="http://schemas.microsoft.com/office/drawing/2014/main" id="{BA86AA86-C19D-7FB5-5722-0A15278A9DCB}"/>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0" name="Forme libre : forme 126">
                  <a:extLst>
                    <a:ext uri="{FF2B5EF4-FFF2-40B4-BE49-F238E27FC236}">
                      <a16:creationId xmlns:a16="http://schemas.microsoft.com/office/drawing/2014/main" id="{8B83D91F-F70A-1766-98CC-D73A8AFE55A1}"/>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1" name="Forme libre : forme 154">
                  <a:extLst>
                    <a:ext uri="{FF2B5EF4-FFF2-40B4-BE49-F238E27FC236}">
                      <a16:creationId xmlns:a16="http://schemas.microsoft.com/office/drawing/2014/main" id="{BDE9407C-E706-FFC3-6A85-7659BC95B351}"/>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2" name="Forme libre : forme 157">
                  <a:extLst>
                    <a:ext uri="{FF2B5EF4-FFF2-40B4-BE49-F238E27FC236}">
                      <a16:creationId xmlns:a16="http://schemas.microsoft.com/office/drawing/2014/main" id="{B3BD8AB2-F1CB-448B-7C2B-9D21840F9512}"/>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3" name="Forme libre : forme 116">
                  <a:extLst>
                    <a:ext uri="{FF2B5EF4-FFF2-40B4-BE49-F238E27FC236}">
                      <a16:creationId xmlns:a16="http://schemas.microsoft.com/office/drawing/2014/main" id="{47E37A3D-F1C3-4E40-3F87-A2747ABAAFD6}"/>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4" name="Forme libre : forme 155">
                  <a:extLst>
                    <a:ext uri="{FF2B5EF4-FFF2-40B4-BE49-F238E27FC236}">
                      <a16:creationId xmlns:a16="http://schemas.microsoft.com/office/drawing/2014/main" id="{0F0055F6-F63A-23B3-E17D-07E22D9CDB5B}"/>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5" name="Forme libre : forme 112">
                  <a:extLst>
                    <a:ext uri="{FF2B5EF4-FFF2-40B4-BE49-F238E27FC236}">
                      <a16:creationId xmlns:a16="http://schemas.microsoft.com/office/drawing/2014/main" id="{A1DA0D69-0066-2AAC-9FA5-712CFF2D00CB}"/>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21" name="Rectangle 20">
              <a:extLst>
                <a:ext uri="{FF2B5EF4-FFF2-40B4-BE49-F238E27FC236}">
                  <a16:creationId xmlns:a16="http://schemas.microsoft.com/office/drawing/2014/main" id="{F66724CC-83C7-3DEA-B2D2-88A9E066BA08}"/>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2" name="Rectangle 21">
              <a:extLst>
                <a:ext uri="{FF2B5EF4-FFF2-40B4-BE49-F238E27FC236}">
                  <a16:creationId xmlns:a16="http://schemas.microsoft.com/office/drawing/2014/main" id="{E09D1A35-CEB4-6219-9157-9BBC46455678}"/>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3" name="Rectangle 22">
              <a:extLst>
                <a:ext uri="{FF2B5EF4-FFF2-40B4-BE49-F238E27FC236}">
                  <a16:creationId xmlns:a16="http://schemas.microsoft.com/office/drawing/2014/main" id="{D8044CC5-7B83-BABC-606D-1757EAB28C99}"/>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4" name="Rectangle 23">
              <a:extLst>
                <a:ext uri="{FF2B5EF4-FFF2-40B4-BE49-F238E27FC236}">
                  <a16:creationId xmlns:a16="http://schemas.microsoft.com/office/drawing/2014/main" id="{3267F988-9E0D-18A3-9516-A6A94F93881F}"/>
                </a:ext>
              </a:extLst>
            </p:cNvPr>
            <p:cNvSpPr/>
            <p:nvPr/>
          </p:nvSpPr>
          <p:spPr>
            <a:xfrm flipH="1">
              <a:off x="6276085" y="4814261"/>
              <a:ext cx="423500" cy="820053"/>
            </a:xfrm>
            <a:prstGeom prst="rect">
              <a:avLst/>
            </a:prstGeom>
            <a:solidFill>
              <a:schemeClr val="accent4"/>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5" name="Rectangle 24">
              <a:extLst>
                <a:ext uri="{FF2B5EF4-FFF2-40B4-BE49-F238E27FC236}">
                  <a16:creationId xmlns:a16="http://schemas.microsoft.com/office/drawing/2014/main" id="{DC5D1F8E-A404-C03A-8E5E-59370C54830E}"/>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26" name="Rectangle 25">
              <a:extLst>
                <a:ext uri="{FF2B5EF4-FFF2-40B4-BE49-F238E27FC236}">
                  <a16:creationId xmlns:a16="http://schemas.microsoft.com/office/drawing/2014/main" id="{B1BB2099-3B05-77EF-971A-80835A2DF07B}"/>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49" name="Oval 48">
            <a:extLst>
              <a:ext uri="{FF2B5EF4-FFF2-40B4-BE49-F238E27FC236}">
                <a16:creationId xmlns:a16="http://schemas.microsoft.com/office/drawing/2014/main" id="{0EB51A77-9795-FB59-3DBF-6C712371F740}"/>
              </a:ext>
            </a:extLst>
          </p:cNvPr>
          <p:cNvSpPr/>
          <p:nvPr/>
        </p:nvSpPr>
        <p:spPr>
          <a:xfrm>
            <a:off x="1884036" y="3197773"/>
            <a:ext cx="231227" cy="231227"/>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1</a:t>
            </a:r>
          </a:p>
        </p:txBody>
      </p:sp>
    </p:spTree>
    <p:extLst>
      <p:ext uri="{BB962C8B-B14F-4D97-AF65-F5344CB8AC3E}">
        <p14:creationId xmlns:p14="http://schemas.microsoft.com/office/powerpoint/2010/main" val="4291175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B431A-89D3-94FE-CAD7-0C1E3C81E67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1C9282-BD65-719A-8E1D-975F85DA5622}"/>
              </a:ext>
            </a:extLst>
          </p:cNvPr>
          <p:cNvSpPr>
            <a:spLocks noGrp="1"/>
          </p:cNvSpPr>
          <p:nvPr>
            <p:ph sz="quarter" idx="11"/>
          </p:nvPr>
        </p:nvSpPr>
        <p:spPr>
          <a:xfrm>
            <a:off x="515232" y="838200"/>
            <a:ext cx="11128899" cy="678084"/>
          </a:xfrm>
        </p:spPr>
        <p:txBody>
          <a:bodyPr/>
          <a:lstStyle/>
          <a:p>
            <a:r>
              <a:rPr lang="en-US"/>
              <a:t>While waiting for responses to the initial Data Request,</a:t>
            </a:r>
            <a:r>
              <a:rPr lang="en-US" b="1"/>
              <a:t> </a:t>
            </a:r>
            <a:r>
              <a:rPr lang="en-US"/>
              <a:t>teams can begin planning for data analysis based on the Hypotheses to be tested by creating a Data Analysis Plan. </a:t>
            </a:r>
          </a:p>
          <a:p>
            <a:endParaRPr lang="en-US"/>
          </a:p>
        </p:txBody>
      </p:sp>
      <p:sp>
        <p:nvSpPr>
          <p:cNvPr id="3" name="Title 2">
            <a:extLst>
              <a:ext uri="{FF2B5EF4-FFF2-40B4-BE49-F238E27FC236}">
                <a16:creationId xmlns:a16="http://schemas.microsoft.com/office/drawing/2014/main" id="{B4DB3201-8196-42FF-4F41-DEA565B1B564}"/>
              </a:ext>
            </a:extLst>
          </p:cNvPr>
          <p:cNvSpPr>
            <a:spLocks noGrp="1"/>
          </p:cNvSpPr>
          <p:nvPr>
            <p:ph type="title"/>
          </p:nvPr>
        </p:nvSpPr>
        <p:spPr/>
        <p:txBody>
          <a:bodyPr/>
          <a:lstStyle/>
          <a:p>
            <a:r>
              <a:rPr lang="en-US"/>
              <a:t>Phase 1: Diagnosis | Data Analysis Plan</a:t>
            </a:r>
          </a:p>
        </p:txBody>
      </p:sp>
      <p:sp>
        <p:nvSpPr>
          <p:cNvPr id="4" name="Footer Placeholder 3">
            <a:extLst>
              <a:ext uri="{FF2B5EF4-FFF2-40B4-BE49-F238E27FC236}">
                <a16:creationId xmlns:a16="http://schemas.microsoft.com/office/drawing/2014/main" id="{F6B1227E-2F96-FEFF-5237-5F641FFA911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TextBox 4">
            <a:extLst>
              <a:ext uri="{FF2B5EF4-FFF2-40B4-BE49-F238E27FC236}">
                <a16:creationId xmlns:a16="http://schemas.microsoft.com/office/drawing/2014/main" id="{42C7B12D-7ED6-3DEA-0EEF-3A7DA752E49E}"/>
              </a:ext>
            </a:extLst>
          </p:cNvPr>
          <p:cNvSpPr txBox="1"/>
          <p:nvPr/>
        </p:nvSpPr>
        <p:spPr>
          <a:xfrm>
            <a:off x="547868" y="1996633"/>
            <a:ext cx="11096264" cy="2431435"/>
          </a:xfrm>
          <a:prstGeom prst="rect">
            <a:avLst/>
          </a:prstGeom>
          <a:noFill/>
        </p:spPr>
        <p:txBody>
          <a:bodyPr wrap="square" rtlCol="0">
            <a:spAutoFit/>
          </a:bodyPr>
          <a:lstStyle/>
          <a:p>
            <a:pPr algn="l">
              <a:spcBef>
                <a:spcPts val="1000"/>
              </a:spcBef>
            </a:pPr>
            <a:r>
              <a:rPr lang="en-US" sz="1600">
                <a:latin typeface="Avenir Next LT Pro" panose="020B0504020202020204" pitchFamily="34" charset="77"/>
              </a:rPr>
              <a:t>A well–crafted Data Analysis Plan will conclude:</a:t>
            </a:r>
          </a:p>
          <a:p>
            <a:pPr marL="341313" indent="-109538" algn="l">
              <a:spcBef>
                <a:spcPts val="1000"/>
              </a:spcBef>
              <a:buFont typeface="Arial" panose="020B0604020202020204" pitchFamily="34" charset="0"/>
              <a:buChar char="•"/>
            </a:pPr>
            <a:r>
              <a:rPr lang="en-US" sz="1400">
                <a:latin typeface="Avenir Next LT Pro" panose="020B0504020202020204" pitchFamily="34" charset="77"/>
              </a:rPr>
              <a:t>Issue – the branch of the Issues Tree against which the Hypotheses apply</a:t>
            </a:r>
          </a:p>
          <a:p>
            <a:pPr marL="341313" indent="-109538" algn="l">
              <a:spcBef>
                <a:spcPts val="1000"/>
              </a:spcBef>
              <a:buFont typeface="Arial" panose="020B0604020202020204" pitchFamily="34" charset="0"/>
              <a:buChar char="•"/>
            </a:pPr>
            <a:r>
              <a:rPr lang="en-US" sz="1400">
                <a:latin typeface="Avenir Next LT Pro" panose="020B0504020202020204" pitchFamily="34" charset="77"/>
              </a:rPr>
              <a:t>H</a:t>
            </a:r>
            <a:r>
              <a:rPr lang="en-US" sz="1400" baseline="-25000">
                <a:latin typeface="Avenir Next LT Pro" panose="020B0504020202020204" pitchFamily="34" charset="77"/>
              </a:rPr>
              <a:t>0 </a:t>
            </a:r>
            <a:r>
              <a:rPr lang="en-US" sz="1400">
                <a:latin typeface="Avenir Next LT Pro" panose="020B0504020202020204" pitchFamily="34" charset="77"/>
              </a:rPr>
              <a:t>– the null hypothesis (“no effect”)</a:t>
            </a:r>
          </a:p>
          <a:p>
            <a:pPr marL="341313" indent="-109538" algn="l">
              <a:spcBef>
                <a:spcPts val="1000"/>
              </a:spcBef>
              <a:buFont typeface="Arial" panose="020B0604020202020204" pitchFamily="34" charset="0"/>
              <a:buChar char="•"/>
            </a:pPr>
            <a:r>
              <a:rPr lang="en-US" sz="1400">
                <a:latin typeface="Avenir Next LT Pro" panose="020B0504020202020204" pitchFamily="34" charset="77"/>
              </a:rPr>
              <a:t>H</a:t>
            </a:r>
            <a:r>
              <a:rPr lang="en-US" sz="1400" baseline="-25000">
                <a:latin typeface="Avenir Next LT Pro" panose="020B0504020202020204" pitchFamily="34" charset="77"/>
              </a:rPr>
              <a:t>a</a:t>
            </a:r>
            <a:r>
              <a:rPr lang="en-US" sz="1400">
                <a:latin typeface="Avenir Next LT Pro" panose="020B0504020202020204" pitchFamily="34" charset="77"/>
              </a:rPr>
              <a:t> – the alternative hypothesis (“no effect” can not be proven)</a:t>
            </a:r>
          </a:p>
          <a:p>
            <a:pPr marL="341313" indent="-109538" algn="l">
              <a:spcBef>
                <a:spcPts val="1000"/>
              </a:spcBef>
              <a:buFont typeface="Arial" panose="020B0604020202020204" pitchFamily="34" charset="0"/>
              <a:buChar char="•"/>
            </a:pPr>
            <a:r>
              <a:rPr lang="en-US" sz="1400">
                <a:latin typeface="Avenir Next LT Pro" panose="020B0504020202020204" pitchFamily="34" charset="77"/>
              </a:rPr>
              <a:t>Data Source – what data in the Data Request will be used for the analysis</a:t>
            </a:r>
          </a:p>
          <a:p>
            <a:pPr marL="341313" indent="-109538" algn="l">
              <a:spcBef>
                <a:spcPts val="1000"/>
              </a:spcBef>
              <a:buFont typeface="Arial" panose="020B0604020202020204" pitchFamily="34" charset="0"/>
              <a:buChar char="•"/>
            </a:pPr>
            <a:r>
              <a:rPr lang="en-US" sz="1400">
                <a:latin typeface="Avenir Next LT Pro" panose="020B0504020202020204" pitchFamily="34" charset="77"/>
              </a:rPr>
              <a:t>Planned Analysis – what analysis is planned to test the hypothesis</a:t>
            </a:r>
            <a:endParaRPr lang="en-US" sz="1600">
              <a:latin typeface="Avenir Next LT Pro" panose="020B0504020202020204" pitchFamily="34" charset="77"/>
            </a:endParaRPr>
          </a:p>
          <a:p>
            <a:pPr marL="341313" indent="-109538">
              <a:spcBef>
                <a:spcPts val="1000"/>
              </a:spcBef>
              <a:buFont typeface="Arial" panose="020B0604020202020204" pitchFamily="34" charset="0"/>
              <a:buChar char="•"/>
            </a:pPr>
            <a:r>
              <a:rPr lang="en-US" sz="1400">
                <a:latin typeface="Avenir Next LT Pro" panose="020B0504020202020204" pitchFamily="34" charset="77"/>
              </a:rPr>
              <a:t>Lead – who is responsible for conducting the analysis</a:t>
            </a:r>
          </a:p>
        </p:txBody>
      </p:sp>
      <p:graphicFrame>
        <p:nvGraphicFramePr>
          <p:cNvPr id="6" name="Table 5">
            <a:extLst>
              <a:ext uri="{FF2B5EF4-FFF2-40B4-BE49-F238E27FC236}">
                <a16:creationId xmlns:a16="http://schemas.microsoft.com/office/drawing/2014/main" id="{137CA8F2-4372-7463-9876-C89BA1238297}"/>
              </a:ext>
            </a:extLst>
          </p:cNvPr>
          <p:cNvGraphicFramePr>
            <a:graphicFrameLocks noGrp="1"/>
          </p:cNvGraphicFramePr>
          <p:nvPr>
            <p:extLst>
              <p:ext uri="{D42A27DB-BD31-4B8C-83A1-F6EECF244321}">
                <p14:modId xmlns:p14="http://schemas.microsoft.com/office/powerpoint/2010/main" val="9009214"/>
              </p:ext>
            </p:extLst>
          </p:nvPr>
        </p:nvGraphicFramePr>
        <p:xfrm>
          <a:off x="769714" y="4857615"/>
          <a:ext cx="10874418" cy="741680"/>
        </p:xfrm>
        <a:graphic>
          <a:graphicData uri="http://schemas.openxmlformats.org/drawingml/2006/table">
            <a:tbl>
              <a:tblPr firstRow="1" bandRow="1">
                <a:tableStyleId>{5940675A-B579-460E-94D1-54222C63F5DA}</a:tableStyleId>
              </a:tblPr>
              <a:tblGrid>
                <a:gridCol w="1812403">
                  <a:extLst>
                    <a:ext uri="{9D8B030D-6E8A-4147-A177-3AD203B41FA5}">
                      <a16:colId xmlns:a16="http://schemas.microsoft.com/office/drawing/2014/main" val="87468354"/>
                    </a:ext>
                  </a:extLst>
                </a:gridCol>
                <a:gridCol w="1812403">
                  <a:extLst>
                    <a:ext uri="{9D8B030D-6E8A-4147-A177-3AD203B41FA5}">
                      <a16:colId xmlns:a16="http://schemas.microsoft.com/office/drawing/2014/main" val="2049280581"/>
                    </a:ext>
                  </a:extLst>
                </a:gridCol>
                <a:gridCol w="1812403">
                  <a:extLst>
                    <a:ext uri="{9D8B030D-6E8A-4147-A177-3AD203B41FA5}">
                      <a16:colId xmlns:a16="http://schemas.microsoft.com/office/drawing/2014/main" val="2134473579"/>
                    </a:ext>
                  </a:extLst>
                </a:gridCol>
                <a:gridCol w="1812403">
                  <a:extLst>
                    <a:ext uri="{9D8B030D-6E8A-4147-A177-3AD203B41FA5}">
                      <a16:colId xmlns:a16="http://schemas.microsoft.com/office/drawing/2014/main" val="1020378471"/>
                    </a:ext>
                  </a:extLst>
                </a:gridCol>
                <a:gridCol w="1812403">
                  <a:extLst>
                    <a:ext uri="{9D8B030D-6E8A-4147-A177-3AD203B41FA5}">
                      <a16:colId xmlns:a16="http://schemas.microsoft.com/office/drawing/2014/main" val="4096234443"/>
                    </a:ext>
                  </a:extLst>
                </a:gridCol>
                <a:gridCol w="1812403">
                  <a:extLst>
                    <a:ext uri="{9D8B030D-6E8A-4147-A177-3AD203B41FA5}">
                      <a16:colId xmlns:a16="http://schemas.microsoft.com/office/drawing/2014/main" val="394760008"/>
                    </a:ext>
                  </a:extLst>
                </a:gridCol>
              </a:tblGrid>
              <a:tr h="370840">
                <a:tc>
                  <a:txBody>
                    <a:bodyPr/>
                    <a:lstStyle/>
                    <a:p>
                      <a:pPr algn="ctr"/>
                      <a:r>
                        <a:rPr lang="en-US" sz="1200" b="1">
                          <a:solidFill>
                            <a:schemeClr val="bg1"/>
                          </a:solidFill>
                        </a:rPr>
                        <a:t>Issue</a:t>
                      </a:r>
                    </a:p>
                  </a:txBody>
                  <a:tcPr anchor="ctr">
                    <a:solidFill>
                      <a:srgbClr val="003399"/>
                    </a:solidFill>
                  </a:tcPr>
                </a:tc>
                <a:tc>
                  <a:txBody>
                    <a:bodyPr/>
                    <a:lstStyle/>
                    <a:p>
                      <a:pPr algn="ctr"/>
                      <a:r>
                        <a:rPr lang="en-US" sz="1200" b="1">
                          <a:solidFill>
                            <a:schemeClr val="bg1"/>
                          </a:solidFill>
                        </a:rPr>
                        <a:t>H0</a:t>
                      </a:r>
                    </a:p>
                  </a:txBody>
                  <a:tcPr anchor="ctr">
                    <a:solidFill>
                      <a:srgbClr val="003399"/>
                    </a:solidFill>
                  </a:tcPr>
                </a:tc>
                <a:tc>
                  <a:txBody>
                    <a:bodyPr/>
                    <a:lstStyle/>
                    <a:p>
                      <a:pPr algn="ctr"/>
                      <a:r>
                        <a:rPr lang="en-US" sz="1200" b="1">
                          <a:solidFill>
                            <a:schemeClr val="bg1"/>
                          </a:solidFill>
                        </a:rPr>
                        <a:t>Ha</a:t>
                      </a:r>
                    </a:p>
                  </a:txBody>
                  <a:tcPr anchor="ctr">
                    <a:solidFill>
                      <a:srgbClr val="003399"/>
                    </a:solidFill>
                  </a:tcPr>
                </a:tc>
                <a:tc>
                  <a:txBody>
                    <a:bodyPr/>
                    <a:lstStyle/>
                    <a:p>
                      <a:pPr algn="ctr"/>
                      <a:r>
                        <a:rPr lang="en-US" sz="1200" b="1">
                          <a:solidFill>
                            <a:schemeClr val="bg1"/>
                          </a:solidFill>
                        </a:rPr>
                        <a:t>Data Source</a:t>
                      </a:r>
                    </a:p>
                  </a:txBody>
                  <a:tcPr anchor="ctr">
                    <a:solidFill>
                      <a:srgbClr val="003399"/>
                    </a:solidFill>
                  </a:tcPr>
                </a:tc>
                <a:tc>
                  <a:txBody>
                    <a:bodyPr/>
                    <a:lstStyle/>
                    <a:p>
                      <a:pPr algn="ctr"/>
                      <a:r>
                        <a:rPr lang="en-US" sz="1200" b="1">
                          <a:solidFill>
                            <a:schemeClr val="bg1"/>
                          </a:solidFill>
                        </a:rPr>
                        <a:t>Planned Analysis</a:t>
                      </a:r>
                    </a:p>
                  </a:txBody>
                  <a:tcPr anchor="ctr">
                    <a:solidFill>
                      <a:srgbClr val="003399"/>
                    </a:solidFill>
                  </a:tcPr>
                </a:tc>
                <a:tc>
                  <a:txBody>
                    <a:bodyPr/>
                    <a:lstStyle/>
                    <a:p>
                      <a:pPr algn="ctr"/>
                      <a:r>
                        <a:rPr lang="en-US" sz="1200" b="1">
                          <a:solidFill>
                            <a:schemeClr val="bg1"/>
                          </a:solidFill>
                        </a:rPr>
                        <a:t>Lead</a:t>
                      </a:r>
                    </a:p>
                  </a:txBody>
                  <a:tcPr anchor="ctr">
                    <a:solidFill>
                      <a:srgbClr val="003399"/>
                    </a:solidFill>
                  </a:tcPr>
                </a:tc>
                <a:extLst>
                  <a:ext uri="{0D108BD9-81ED-4DB2-BD59-A6C34878D82A}">
                    <a16:rowId xmlns:a16="http://schemas.microsoft.com/office/drawing/2014/main" val="383994235"/>
                  </a:ext>
                </a:extLst>
              </a:tr>
              <a:tr h="370840">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87592546"/>
                  </a:ext>
                </a:extLst>
              </a:tr>
            </a:tbl>
          </a:graphicData>
        </a:graphic>
      </p:graphicFrame>
      <p:sp>
        <p:nvSpPr>
          <p:cNvPr id="8" name="Rectangle 7">
            <a:extLst>
              <a:ext uri="{FF2B5EF4-FFF2-40B4-BE49-F238E27FC236}">
                <a16:creationId xmlns:a16="http://schemas.microsoft.com/office/drawing/2014/main" id="{7EE46702-2D21-BA36-C172-11CC10ED7911}"/>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9" name="Rectangle 8">
            <a:extLst>
              <a:ext uri="{FF2B5EF4-FFF2-40B4-BE49-F238E27FC236}">
                <a16:creationId xmlns:a16="http://schemas.microsoft.com/office/drawing/2014/main" id="{FFB95049-5CAE-BC0C-842E-6F0C1B175B5A}"/>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0" name="Rectangle 9">
            <a:extLst>
              <a:ext uri="{FF2B5EF4-FFF2-40B4-BE49-F238E27FC236}">
                <a16:creationId xmlns:a16="http://schemas.microsoft.com/office/drawing/2014/main" id="{F36D5B06-EDBC-526D-5225-72AFA90113EF}"/>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7" name="Rectangle 6">
            <a:extLst>
              <a:ext uri="{FF2B5EF4-FFF2-40B4-BE49-F238E27FC236}">
                <a16:creationId xmlns:a16="http://schemas.microsoft.com/office/drawing/2014/main" id="{18DEED8F-2012-1D20-B330-E685E2824210}"/>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5. Data Analysis Plan</a:t>
            </a:r>
          </a:p>
        </p:txBody>
      </p:sp>
      <p:grpSp>
        <p:nvGrpSpPr>
          <p:cNvPr id="11" name="Group 10">
            <a:extLst>
              <a:ext uri="{FF2B5EF4-FFF2-40B4-BE49-F238E27FC236}">
                <a16:creationId xmlns:a16="http://schemas.microsoft.com/office/drawing/2014/main" id="{E98D601A-92BF-BCD7-B20D-51E2D008E531}"/>
              </a:ext>
            </a:extLst>
          </p:cNvPr>
          <p:cNvGrpSpPr/>
          <p:nvPr/>
        </p:nvGrpSpPr>
        <p:grpSpPr>
          <a:xfrm>
            <a:off x="11465415" y="182012"/>
            <a:ext cx="560540" cy="599978"/>
            <a:chOff x="3962400" y="1404361"/>
            <a:chExt cx="4267200" cy="4567438"/>
          </a:xfrm>
          <a:solidFill>
            <a:schemeClr val="bg1">
              <a:lumMod val="85000"/>
            </a:schemeClr>
          </a:solidFill>
        </p:grpSpPr>
        <p:grpSp>
          <p:nvGrpSpPr>
            <p:cNvPr id="12" name="Groupe 160">
              <a:extLst>
                <a:ext uri="{FF2B5EF4-FFF2-40B4-BE49-F238E27FC236}">
                  <a16:creationId xmlns:a16="http://schemas.microsoft.com/office/drawing/2014/main" id="{868644A4-AA47-037F-3FA1-DCC81C62899B}"/>
                </a:ext>
              </a:extLst>
            </p:cNvPr>
            <p:cNvGrpSpPr/>
            <p:nvPr/>
          </p:nvGrpSpPr>
          <p:grpSpPr>
            <a:xfrm>
              <a:off x="3962400" y="1404361"/>
              <a:ext cx="4267200" cy="4567438"/>
              <a:chOff x="4253501" y="1474601"/>
              <a:chExt cx="4007280" cy="4289230"/>
            </a:xfrm>
            <a:grpFill/>
          </p:grpSpPr>
          <p:sp>
            <p:nvSpPr>
              <p:cNvPr id="19" name="Forme libre : forme 156">
                <a:extLst>
                  <a:ext uri="{FF2B5EF4-FFF2-40B4-BE49-F238E27FC236}">
                    <a16:creationId xmlns:a16="http://schemas.microsoft.com/office/drawing/2014/main" id="{068E0FCC-8DAF-57EF-314B-1992BB16BD7C}"/>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20" name="Groupe 159">
                <a:extLst>
                  <a:ext uri="{FF2B5EF4-FFF2-40B4-BE49-F238E27FC236}">
                    <a16:creationId xmlns:a16="http://schemas.microsoft.com/office/drawing/2014/main" id="{B5818C07-2536-7ADE-622C-85993510C386}"/>
                  </a:ext>
                </a:extLst>
              </p:cNvPr>
              <p:cNvGrpSpPr/>
              <p:nvPr/>
            </p:nvGrpSpPr>
            <p:grpSpPr>
              <a:xfrm>
                <a:off x="4253501" y="1474601"/>
                <a:ext cx="4007280" cy="3742303"/>
                <a:chOff x="4253501" y="1474601"/>
                <a:chExt cx="4007280" cy="3742303"/>
              </a:xfrm>
              <a:grpFill/>
            </p:grpSpPr>
            <p:sp>
              <p:nvSpPr>
                <p:cNvPr id="21" name="Forme libre : forme 149">
                  <a:extLst>
                    <a:ext uri="{FF2B5EF4-FFF2-40B4-BE49-F238E27FC236}">
                      <a16:creationId xmlns:a16="http://schemas.microsoft.com/office/drawing/2014/main" id="{098972D8-177A-9798-553E-08869B50EBFE}"/>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2" name="Forme libre : forme 148">
                  <a:extLst>
                    <a:ext uri="{FF2B5EF4-FFF2-40B4-BE49-F238E27FC236}">
                      <a16:creationId xmlns:a16="http://schemas.microsoft.com/office/drawing/2014/main" id="{80E24F29-DB46-4FEE-C553-8347439C5FD7}"/>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3" name="Forme libre : forme 147">
                  <a:extLst>
                    <a:ext uri="{FF2B5EF4-FFF2-40B4-BE49-F238E27FC236}">
                      <a16:creationId xmlns:a16="http://schemas.microsoft.com/office/drawing/2014/main" id="{24CDE363-A626-2513-A324-EEA7E7E98695}"/>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4" name="Forme libre : forme 146">
                  <a:extLst>
                    <a:ext uri="{FF2B5EF4-FFF2-40B4-BE49-F238E27FC236}">
                      <a16:creationId xmlns:a16="http://schemas.microsoft.com/office/drawing/2014/main" id="{138E20D1-99D2-336B-AB3A-1E06D51194C8}"/>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5" name="Forme libre : forme 144">
                  <a:extLst>
                    <a:ext uri="{FF2B5EF4-FFF2-40B4-BE49-F238E27FC236}">
                      <a16:creationId xmlns:a16="http://schemas.microsoft.com/office/drawing/2014/main" id="{166DA484-AF6E-7B5F-64CA-DEEB0B9B6982}"/>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6" name="Forme libre : forme 142">
                  <a:extLst>
                    <a:ext uri="{FF2B5EF4-FFF2-40B4-BE49-F238E27FC236}">
                      <a16:creationId xmlns:a16="http://schemas.microsoft.com/office/drawing/2014/main" id="{52E6C684-08A8-3B53-060F-0638418BDFE4}"/>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7" name="Forme libre : forme 141">
                  <a:extLst>
                    <a:ext uri="{FF2B5EF4-FFF2-40B4-BE49-F238E27FC236}">
                      <a16:creationId xmlns:a16="http://schemas.microsoft.com/office/drawing/2014/main" id="{0772C979-5FCC-6B64-2B9A-3C2CE94F28D4}"/>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8" name="Forme libre : forme 140">
                  <a:extLst>
                    <a:ext uri="{FF2B5EF4-FFF2-40B4-BE49-F238E27FC236}">
                      <a16:creationId xmlns:a16="http://schemas.microsoft.com/office/drawing/2014/main" id="{E2B88D42-20F7-4FBB-E5DB-795AA14E18AE}"/>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9" name="Forme libre : forme 139">
                  <a:extLst>
                    <a:ext uri="{FF2B5EF4-FFF2-40B4-BE49-F238E27FC236}">
                      <a16:creationId xmlns:a16="http://schemas.microsoft.com/office/drawing/2014/main" id="{E11AC8CC-C5FF-0316-D903-DBEFBB56ADBB}"/>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33">
                  <a:extLst>
                    <a:ext uri="{FF2B5EF4-FFF2-40B4-BE49-F238E27FC236}">
                      <a16:creationId xmlns:a16="http://schemas.microsoft.com/office/drawing/2014/main" id="{93F8BEF3-DD8B-134B-4B7F-137961131BCF}"/>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58">
                  <a:extLst>
                    <a:ext uri="{FF2B5EF4-FFF2-40B4-BE49-F238E27FC236}">
                      <a16:creationId xmlns:a16="http://schemas.microsoft.com/office/drawing/2014/main" id="{58C64432-FFBE-0AAD-71F7-973B9A0DEB1E}"/>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26">
                  <a:extLst>
                    <a:ext uri="{FF2B5EF4-FFF2-40B4-BE49-F238E27FC236}">
                      <a16:creationId xmlns:a16="http://schemas.microsoft.com/office/drawing/2014/main" id="{FF608E9F-EE93-D328-9E5C-24D8BCBFA73B}"/>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54">
                  <a:extLst>
                    <a:ext uri="{FF2B5EF4-FFF2-40B4-BE49-F238E27FC236}">
                      <a16:creationId xmlns:a16="http://schemas.microsoft.com/office/drawing/2014/main" id="{A74C030A-6835-5E3F-D5E2-6AAB9C9DCDCE}"/>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57">
                  <a:extLst>
                    <a:ext uri="{FF2B5EF4-FFF2-40B4-BE49-F238E27FC236}">
                      <a16:creationId xmlns:a16="http://schemas.microsoft.com/office/drawing/2014/main" id="{5E0479B1-86B4-1468-C527-0C6845936735}"/>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16">
                  <a:extLst>
                    <a:ext uri="{FF2B5EF4-FFF2-40B4-BE49-F238E27FC236}">
                      <a16:creationId xmlns:a16="http://schemas.microsoft.com/office/drawing/2014/main" id="{0A59C934-AB8B-444C-2107-86B1ECB02898}"/>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55">
                  <a:extLst>
                    <a:ext uri="{FF2B5EF4-FFF2-40B4-BE49-F238E27FC236}">
                      <a16:creationId xmlns:a16="http://schemas.microsoft.com/office/drawing/2014/main" id="{21C9F943-A407-4D2B-D591-346C12C372EA}"/>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7" name="Forme libre : forme 112">
                  <a:extLst>
                    <a:ext uri="{FF2B5EF4-FFF2-40B4-BE49-F238E27FC236}">
                      <a16:creationId xmlns:a16="http://schemas.microsoft.com/office/drawing/2014/main" id="{38CE1EFA-B0C6-3C59-8FEE-EAD99ADC2C92}"/>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3" name="Rectangle 12">
              <a:extLst>
                <a:ext uri="{FF2B5EF4-FFF2-40B4-BE49-F238E27FC236}">
                  <a16:creationId xmlns:a16="http://schemas.microsoft.com/office/drawing/2014/main" id="{4BED685E-CD08-3838-78F0-EDC71AF7EDA9}"/>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4" name="Rectangle 13">
              <a:extLst>
                <a:ext uri="{FF2B5EF4-FFF2-40B4-BE49-F238E27FC236}">
                  <a16:creationId xmlns:a16="http://schemas.microsoft.com/office/drawing/2014/main" id="{3EE76806-F8A4-11F9-E399-6098BC24FEDF}"/>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5" name="Rectangle 14">
              <a:extLst>
                <a:ext uri="{FF2B5EF4-FFF2-40B4-BE49-F238E27FC236}">
                  <a16:creationId xmlns:a16="http://schemas.microsoft.com/office/drawing/2014/main" id="{5A87C64B-C2D2-38B9-5A33-E9829A8B73F6}"/>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6" name="Rectangle 15">
              <a:extLst>
                <a:ext uri="{FF2B5EF4-FFF2-40B4-BE49-F238E27FC236}">
                  <a16:creationId xmlns:a16="http://schemas.microsoft.com/office/drawing/2014/main" id="{DD5ED026-8D70-981B-0431-CD1566B4D7A9}"/>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7" name="Rectangle 16">
              <a:extLst>
                <a:ext uri="{FF2B5EF4-FFF2-40B4-BE49-F238E27FC236}">
                  <a16:creationId xmlns:a16="http://schemas.microsoft.com/office/drawing/2014/main" id="{D5B58F70-A00F-FC42-72DC-F7DB89BF2791}"/>
                </a:ext>
              </a:extLst>
            </p:cNvPr>
            <p:cNvSpPr/>
            <p:nvPr/>
          </p:nvSpPr>
          <p:spPr>
            <a:xfrm flipH="1">
              <a:off x="4753203" y="4412144"/>
              <a:ext cx="423500" cy="820053"/>
            </a:xfrm>
            <a:prstGeom prst="rect">
              <a:avLst/>
            </a:prstGeom>
            <a:solidFill>
              <a:schemeClr val="accent5"/>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8" name="Rectangle 17">
              <a:extLst>
                <a:ext uri="{FF2B5EF4-FFF2-40B4-BE49-F238E27FC236}">
                  <a16:creationId xmlns:a16="http://schemas.microsoft.com/office/drawing/2014/main" id="{B99CDA62-21B4-0C0D-1FE6-A77E3723D93D}"/>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4138503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5E001-54A4-BCBD-397C-259873B9111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82A8D4-22AA-3D8B-5FEA-C985D80690FB}"/>
              </a:ext>
            </a:extLst>
          </p:cNvPr>
          <p:cNvSpPr>
            <a:spLocks noGrp="1"/>
          </p:cNvSpPr>
          <p:nvPr>
            <p:ph sz="quarter" idx="11"/>
          </p:nvPr>
        </p:nvSpPr>
        <p:spPr>
          <a:xfrm>
            <a:off x="515232" y="838200"/>
            <a:ext cx="11233744" cy="678084"/>
          </a:xfrm>
        </p:spPr>
        <p:txBody>
          <a:bodyPr/>
          <a:lstStyle/>
          <a:p>
            <a:r>
              <a:rPr lang="en-US"/>
              <a:t>While waiting for responses to the initial Data Request,</a:t>
            </a:r>
            <a:r>
              <a:rPr lang="en-US" b="1"/>
              <a:t> </a:t>
            </a:r>
            <a:r>
              <a:rPr lang="en-US"/>
              <a:t>teams can begin planning for data analysis based on the Hypotheses to be tested by creating a Data Analysis Plan. </a:t>
            </a:r>
          </a:p>
          <a:p>
            <a:endParaRPr lang="en-US"/>
          </a:p>
        </p:txBody>
      </p:sp>
      <p:sp>
        <p:nvSpPr>
          <p:cNvPr id="3" name="Title 2">
            <a:extLst>
              <a:ext uri="{FF2B5EF4-FFF2-40B4-BE49-F238E27FC236}">
                <a16:creationId xmlns:a16="http://schemas.microsoft.com/office/drawing/2014/main" id="{019D69E1-201E-FBE5-91EA-32DDDD3ED549}"/>
              </a:ext>
            </a:extLst>
          </p:cNvPr>
          <p:cNvSpPr>
            <a:spLocks noGrp="1"/>
          </p:cNvSpPr>
          <p:nvPr>
            <p:ph type="title"/>
          </p:nvPr>
        </p:nvSpPr>
        <p:spPr/>
        <p:txBody>
          <a:bodyPr/>
          <a:lstStyle/>
          <a:p>
            <a:r>
              <a:rPr lang="en-US"/>
              <a:t>Phase 1: Diagnosis | Data Analysis Plan</a:t>
            </a:r>
            <a:r>
              <a:rPr lang="en-US" b="0"/>
              <a:t> –</a:t>
            </a:r>
            <a:r>
              <a:rPr lang="en-US" b="0" i="1"/>
              <a:t> example</a:t>
            </a:r>
            <a:endParaRPr lang="en-US" i="1"/>
          </a:p>
        </p:txBody>
      </p:sp>
      <p:sp>
        <p:nvSpPr>
          <p:cNvPr id="4" name="Footer Placeholder 3">
            <a:extLst>
              <a:ext uri="{FF2B5EF4-FFF2-40B4-BE49-F238E27FC236}">
                <a16:creationId xmlns:a16="http://schemas.microsoft.com/office/drawing/2014/main" id="{97C5C2FF-5D74-DC81-F0F8-836E8F0630C6}"/>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graphicFrame>
        <p:nvGraphicFramePr>
          <p:cNvPr id="6" name="Table 5">
            <a:extLst>
              <a:ext uri="{FF2B5EF4-FFF2-40B4-BE49-F238E27FC236}">
                <a16:creationId xmlns:a16="http://schemas.microsoft.com/office/drawing/2014/main" id="{EE78E3CC-87BB-54B7-B024-F92AED0DDFB5}"/>
              </a:ext>
            </a:extLst>
          </p:cNvPr>
          <p:cNvGraphicFramePr>
            <a:graphicFrameLocks noGrp="1"/>
          </p:cNvGraphicFramePr>
          <p:nvPr>
            <p:extLst>
              <p:ext uri="{D42A27DB-BD31-4B8C-83A1-F6EECF244321}">
                <p14:modId xmlns:p14="http://schemas.microsoft.com/office/powerpoint/2010/main" val="1010353524"/>
              </p:ext>
            </p:extLst>
          </p:nvPr>
        </p:nvGraphicFramePr>
        <p:xfrm>
          <a:off x="589373" y="1470293"/>
          <a:ext cx="11159603" cy="5052060"/>
        </p:xfrm>
        <a:graphic>
          <a:graphicData uri="http://schemas.openxmlformats.org/drawingml/2006/table">
            <a:tbl>
              <a:tblPr firstRow="1" bandRow="1">
                <a:tableStyleId>{5940675A-B579-460E-94D1-54222C63F5DA}</a:tableStyleId>
              </a:tblPr>
              <a:tblGrid>
                <a:gridCol w="1344202">
                  <a:extLst>
                    <a:ext uri="{9D8B030D-6E8A-4147-A177-3AD203B41FA5}">
                      <a16:colId xmlns:a16="http://schemas.microsoft.com/office/drawing/2014/main" val="87468354"/>
                    </a:ext>
                  </a:extLst>
                </a:gridCol>
                <a:gridCol w="1819275">
                  <a:extLst>
                    <a:ext uri="{9D8B030D-6E8A-4147-A177-3AD203B41FA5}">
                      <a16:colId xmlns:a16="http://schemas.microsoft.com/office/drawing/2014/main" val="2049280581"/>
                    </a:ext>
                  </a:extLst>
                </a:gridCol>
                <a:gridCol w="1838325">
                  <a:extLst>
                    <a:ext uri="{9D8B030D-6E8A-4147-A177-3AD203B41FA5}">
                      <a16:colId xmlns:a16="http://schemas.microsoft.com/office/drawing/2014/main" val="2134473579"/>
                    </a:ext>
                  </a:extLst>
                </a:gridCol>
                <a:gridCol w="2114550">
                  <a:extLst>
                    <a:ext uri="{9D8B030D-6E8A-4147-A177-3AD203B41FA5}">
                      <a16:colId xmlns:a16="http://schemas.microsoft.com/office/drawing/2014/main" val="1020378471"/>
                    </a:ext>
                  </a:extLst>
                </a:gridCol>
                <a:gridCol w="2930495">
                  <a:extLst>
                    <a:ext uri="{9D8B030D-6E8A-4147-A177-3AD203B41FA5}">
                      <a16:colId xmlns:a16="http://schemas.microsoft.com/office/drawing/2014/main" val="4096234443"/>
                    </a:ext>
                  </a:extLst>
                </a:gridCol>
                <a:gridCol w="1112756">
                  <a:extLst>
                    <a:ext uri="{9D8B030D-6E8A-4147-A177-3AD203B41FA5}">
                      <a16:colId xmlns:a16="http://schemas.microsoft.com/office/drawing/2014/main" val="394760008"/>
                    </a:ext>
                  </a:extLst>
                </a:gridCol>
              </a:tblGrid>
              <a:tr h="271894">
                <a:tc>
                  <a:txBody>
                    <a:bodyPr/>
                    <a:lstStyle/>
                    <a:p>
                      <a:pPr algn="ctr"/>
                      <a:r>
                        <a:rPr lang="en-US" sz="1200" b="1">
                          <a:solidFill>
                            <a:schemeClr val="bg1"/>
                          </a:solidFill>
                        </a:rPr>
                        <a:t>Issue</a:t>
                      </a:r>
                    </a:p>
                  </a:txBody>
                  <a:tcPr>
                    <a:solidFill>
                      <a:srgbClr val="003399"/>
                    </a:solidFill>
                  </a:tcPr>
                </a:tc>
                <a:tc>
                  <a:txBody>
                    <a:bodyPr/>
                    <a:lstStyle/>
                    <a:p>
                      <a:pPr algn="ctr"/>
                      <a:r>
                        <a:rPr lang="en-US" sz="1200" b="1">
                          <a:solidFill>
                            <a:schemeClr val="bg1"/>
                          </a:solidFill>
                        </a:rPr>
                        <a:t>H</a:t>
                      </a:r>
                      <a:r>
                        <a:rPr lang="en-US" sz="1200" b="1" baseline="-25000">
                          <a:solidFill>
                            <a:schemeClr val="bg1"/>
                          </a:solidFill>
                        </a:rPr>
                        <a:t>0</a:t>
                      </a:r>
                    </a:p>
                  </a:txBody>
                  <a:tcPr>
                    <a:solidFill>
                      <a:srgbClr val="003399"/>
                    </a:solidFill>
                  </a:tcPr>
                </a:tc>
                <a:tc>
                  <a:txBody>
                    <a:bodyPr/>
                    <a:lstStyle/>
                    <a:p>
                      <a:pPr algn="ctr"/>
                      <a:r>
                        <a:rPr lang="en-US" sz="1200" b="1">
                          <a:solidFill>
                            <a:schemeClr val="bg1"/>
                          </a:solidFill>
                        </a:rPr>
                        <a:t>H</a:t>
                      </a:r>
                      <a:r>
                        <a:rPr lang="en-US" sz="1200" b="1" baseline="-25000">
                          <a:solidFill>
                            <a:schemeClr val="bg1"/>
                          </a:solidFill>
                        </a:rPr>
                        <a:t>a</a:t>
                      </a:r>
                    </a:p>
                  </a:txBody>
                  <a:tcPr>
                    <a:solidFill>
                      <a:srgbClr val="003399"/>
                    </a:solidFill>
                  </a:tcPr>
                </a:tc>
                <a:tc>
                  <a:txBody>
                    <a:bodyPr/>
                    <a:lstStyle/>
                    <a:p>
                      <a:pPr algn="ctr"/>
                      <a:r>
                        <a:rPr lang="en-US" sz="1200" b="1">
                          <a:solidFill>
                            <a:schemeClr val="bg1"/>
                          </a:solidFill>
                        </a:rPr>
                        <a:t>Data Source</a:t>
                      </a:r>
                    </a:p>
                  </a:txBody>
                  <a:tcPr>
                    <a:solidFill>
                      <a:srgbClr val="003399"/>
                    </a:solidFill>
                  </a:tcPr>
                </a:tc>
                <a:tc>
                  <a:txBody>
                    <a:bodyPr/>
                    <a:lstStyle/>
                    <a:p>
                      <a:pPr algn="ctr"/>
                      <a:r>
                        <a:rPr lang="en-US" sz="1200" b="1">
                          <a:solidFill>
                            <a:schemeClr val="bg1"/>
                          </a:solidFill>
                        </a:rPr>
                        <a:t>Planned Analysis</a:t>
                      </a:r>
                    </a:p>
                  </a:txBody>
                  <a:tcPr>
                    <a:solidFill>
                      <a:srgbClr val="003399"/>
                    </a:solidFill>
                  </a:tcPr>
                </a:tc>
                <a:tc>
                  <a:txBody>
                    <a:bodyPr/>
                    <a:lstStyle/>
                    <a:p>
                      <a:pPr algn="ctr"/>
                      <a:r>
                        <a:rPr lang="en-US" sz="1200" b="1">
                          <a:solidFill>
                            <a:schemeClr val="bg1"/>
                          </a:solidFill>
                        </a:rPr>
                        <a:t>Lead</a:t>
                      </a:r>
                    </a:p>
                  </a:txBody>
                  <a:tcPr>
                    <a:solidFill>
                      <a:srgbClr val="003399"/>
                    </a:solidFill>
                  </a:tcPr>
                </a:tc>
                <a:extLst>
                  <a:ext uri="{0D108BD9-81ED-4DB2-BD59-A6C34878D82A}">
                    <a16:rowId xmlns:a16="http://schemas.microsoft.com/office/drawing/2014/main" val="383994235"/>
                  </a:ext>
                </a:extLst>
              </a:tr>
              <a:tr h="982527">
                <a:tc>
                  <a:txBody>
                    <a:bodyPr/>
                    <a:lstStyle/>
                    <a:p>
                      <a:r>
                        <a:rPr lang="en-US" sz="1050"/>
                        <a:t>Appointment Availability</a:t>
                      </a:r>
                    </a:p>
                  </a:txBody>
                  <a:tcPr/>
                </a:tc>
                <a:tc>
                  <a:txBody>
                    <a:bodyPr/>
                    <a:lstStyle/>
                    <a:p>
                      <a:r>
                        <a:rPr lang="en-US" sz="1050"/>
                        <a:t>Inability to get a desired appointment time for installation does not impact Customer Satisfaction</a:t>
                      </a:r>
                    </a:p>
                  </a:txBody>
                  <a:tcPr/>
                </a:tc>
                <a:tc>
                  <a:txBody>
                    <a:bodyPr/>
                    <a:lstStyle/>
                    <a:p>
                      <a:r>
                        <a:rPr lang="en-US" sz="1050"/>
                        <a:t>Getting a desired appointment time for service installation may have an impact on customer satisfaction</a:t>
                      </a:r>
                    </a:p>
                  </a:txBody>
                  <a:tcPr/>
                </a:tc>
                <a:tc>
                  <a:txBody>
                    <a:bodyPr/>
                    <a:lstStyle/>
                    <a:p>
                      <a:pPr marL="171450" indent="-171450">
                        <a:buFont typeface="Arial" panose="020B0604020202020204" pitchFamily="34" charset="0"/>
                        <a:buChar char="•"/>
                      </a:pPr>
                      <a:r>
                        <a:rPr lang="en-US" sz="1050"/>
                        <a:t>Call Center data logs</a:t>
                      </a:r>
                    </a:p>
                    <a:p>
                      <a:pPr marL="171450" indent="-171450">
                        <a:buFont typeface="Arial" panose="020B0604020202020204" pitchFamily="34" charset="0"/>
                        <a:buChar char="•"/>
                      </a:pPr>
                      <a:r>
                        <a:rPr lang="en-US" sz="1050"/>
                        <a:t>Web site data files</a:t>
                      </a:r>
                    </a:p>
                    <a:p>
                      <a:pPr marL="171450" indent="-171450">
                        <a:buFont typeface="Arial" panose="020B0604020202020204" pitchFamily="34" charset="0"/>
                        <a:buChar char="•"/>
                      </a:pPr>
                      <a:r>
                        <a:rPr lang="en-US" sz="1050"/>
                        <a:t>Dispatch data logs</a:t>
                      </a:r>
                    </a:p>
                    <a:p>
                      <a:pPr marL="171450" indent="-171450">
                        <a:buFont typeface="Arial" panose="020B0604020202020204" pitchFamily="34" charset="0"/>
                        <a:buChar char="•"/>
                      </a:pPr>
                      <a:r>
                        <a:rPr lang="en-US" sz="1050"/>
                        <a:t>Work order system data</a:t>
                      </a:r>
                    </a:p>
                    <a:p>
                      <a:pPr marL="171450" indent="-171450">
                        <a:buFont typeface="Arial" panose="020B0604020202020204" pitchFamily="34" charset="0"/>
                        <a:buChar char="•"/>
                      </a:pPr>
                      <a:r>
                        <a:rPr lang="en-US" sz="1050"/>
                        <a:t>Customer complaint logs</a:t>
                      </a:r>
                    </a:p>
                  </a:txBody>
                  <a:tcPr/>
                </a:tc>
                <a:tc>
                  <a:txBody>
                    <a:bodyPr/>
                    <a:lstStyle/>
                    <a:p>
                      <a:pPr marL="171450" indent="-171450">
                        <a:buFont typeface="Arial" panose="020B0604020202020204" pitchFamily="34" charset="0"/>
                        <a:buChar char="•"/>
                      </a:pPr>
                      <a:r>
                        <a:rPr lang="en-US" sz="1050"/>
                        <a:t>Scheduled Installations vs work order completion</a:t>
                      </a:r>
                    </a:p>
                    <a:p>
                      <a:pPr marL="171450" indent="-171450">
                        <a:buFont typeface="Arial" panose="020B0604020202020204" pitchFamily="34" charset="0"/>
                        <a:buChar char="•"/>
                      </a:pPr>
                      <a:r>
                        <a:rPr lang="en-US" sz="1050"/>
                        <a:t>Changes to originally scheduled dates</a:t>
                      </a:r>
                    </a:p>
                    <a:p>
                      <a:pPr marL="171450" indent="-171450">
                        <a:buFont typeface="Arial" panose="020B0604020202020204" pitchFamily="34" charset="0"/>
                        <a:buChar char="•"/>
                      </a:pPr>
                      <a:r>
                        <a:rPr lang="en-US" sz="1050"/>
                        <a:t>Lag time between first contact and scheduled date</a:t>
                      </a:r>
                    </a:p>
                    <a:p>
                      <a:pPr marL="171450" indent="-171450">
                        <a:buFont typeface="Arial" panose="020B0604020202020204" pitchFamily="34" charset="0"/>
                        <a:buChar char="•"/>
                      </a:pPr>
                      <a:r>
                        <a:rPr lang="en-US" sz="1050"/>
                        <a:t>Customer complaints</a:t>
                      </a:r>
                    </a:p>
                    <a:p>
                      <a:endParaRPr lang="en-US" sz="1050"/>
                    </a:p>
                  </a:txBody>
                  <a:tcPr/>
                </a:tc>
                <a:tc>
                  <a:txBody>
                    <a:bodyPr/>
                    <a:lstStyle/>
                    <a:p>
                      <a:r>
                        <a:rPr lang="en-US" sz="1050"/>
                        <a:t>Chris Z.</a:t>
                      </a:r>
                    </a:p>
                  </a:txBody>
                  <a:tcPr/>
                </a:tc>
                <a:extLst>
                  <a:ext uri="{0D108BD9-81ED-4DB2-BD59-A6C34878D82A}">
                    <a16:rowId xmlns:a16="http://schemas.microsoft.com/office/drawing/2014/main" val="187592546"/>
                  </a:ext>
                </a:extLst>
              </a:tr>
              <a:tr h="593224">
                <a:tc>
                  <a:txBody>
                    <a:bodyPr/>
                    <a:lstStyle/>
                    <a:p>
                      <a:r>
                        <a:rPr lang="en-US" sz="1050"/>
                        <a:t>Length of Installation Call</a:t>
                      </a:r>
                    </a:p>
                  </a:txBody>
                  <a:tcPr/>
                </a:tc>
                <a:tc>
                  <a:txBody>
                    <a:bodyPr/>
                    <a:lstStyle/>
                    <a:p>
                      <a:r>
                        <a:rPr lang="en-US" sz="1050"/>
                        <a:t>The length of the installation call does not have an impact on Customer Satisfaction </a:t>
                      </a:r>
                    </a:p>
                  </a:txBody>
                  <a:tcPr/>
                </a:tc>
                <a:tc>
                  <a:txBody>
                    <a:bodyPr/>
                    <a:lstStyle/>
                    <a:p>
                      <a:r>
                        <a:rPr lang="en-US" sz="1050"/>
                        <a:t>Lengthy installation calls may have an impact on Customer Satisfaction</a:t>
                      </a:r>
                    </a:p>
                  </a:txBody>
                  <a:tcPr/>
                </a:tc>
                <a:tc>
                  <a:txBody>
                    <a:bodyPr/>
                    <a:lstStyle/>
                    <a:p>
                      <a:pPr marL="171450" indent="-171450">
                        <a:buFont typeface="Arial" panose="020B0604020202020204" pitchFamily="34" charset="0"/>
                        <a:buChar char="•"/>
                      </a:pPr>
                      <a:r>
                        <a:rPr lang="en-US" sz="1050"/>
                        <a:t>Work order system data</a:t>
                      </a:r>
                    </a:p>
                    <a:p>
                      <a:pPr marL="171450" indent="-171450">
                        <a:buFont typeface="Arial" panose="020B0604020202020204" pitchFamily="34" charset="0"/>
                        <a:buChar char="•"/>
                      </a:pPr>
                      <a:r>
                        <a:rPr lang="en-US" sz="1050"/>
                        <a:t>Customer complaint logs</a:t>
                      </a:r>
                    </a:p>
                  </a:txBody>
                  <a:tcPr/>
                </a:tc>
                <a:tc>
                  <a:txBody>
                    <a:bodyPr/>
                    <a:lstStyle/>
                    <a:p>
                      <a:pPr marL="171450" indent="-171450">
                        <a:buFont typeface="Arial" panose="020B0604020202020204" pitchFamily="34" charset="0"/>
                        <a:buChar char="•"/>
                      </a:pPr>
                      <a:r>
                        <a:rPr lang="en-US" sz="1050"/>
                        <a:t>Order start to finish times</a:t>
                      </a:r>
                    </a:p>
                    <a:p>
                      <a:pPr marL="171450" indent="-171450">
                        <a:buFont typeface="Arial" panose="020B0604020202020204" pitchFamily="34" charset="0"/>
                        <a:buChar char="•"/>
                      </a:pPr>
                      <a:r>
                        <a:rPr lang="en-US" sz="1050"/>
                        <a:t>Orders against complaints</a:t>
                      </a:r>
                    </a:p>
                  </a:txBody>
                  <a:tcPr/>
                </a:tc>
                <a:tc>
                  <a:txBody>
                    <a:bodyPr/>
                    <a:lstStyle/>
                    <a:p>
                      <a:r>
                        <a:rPr lang="en-US" sz="1050"/>
                        <a:t>Abigail G.</a:t>
                      </a:r>
                    </a:p>
                  </a:txBody>
                  <a:tcPr/>
                </a:tc>
                <a:extLst>
                  <a:ext uri="{0D108BD9-81ED-4DB2-BD59-A6C34878D82A}">
                    <a16:rowId xmlns:a16="http://schemas.microsoft.com/office/drawing/2014/main" val="249916507"/>
                  </a:ext>
                </a:extLst>
              </a:tr>
              <a:tr h="982527">
                <a:tc>
                  <a:txBody>
                    <a:bodyPr/>
                    <a:lstStyle/>
                    <a:p>
                      <a:r>
                        <a:rPr lang="en-US" sz="1050"/>
                        <a:t>Service Scheduling</a:t>
                      </a:r>
                    </a:p>
                  </a:txBody>
                  <a:tcPr/>
                </a:tc>
                <a:tc>
                  <a:txBody>
                    <a:bodyPr/>
                    <a:lstStyle/>
                    <a:p>
                      <a:r>
                        <a:rPr lang="en-US" sz="1050"/>
                        <a:t>Inability to schedule a convenient time for a service visit does not impact Customer Satisfaction </a:t>
                      </a:r>
                    </a:p>
                  </a:txBody>
                  <a:tcPr/>
                </a:tc>
                <a:tc>
                  <a:txBody>
                    <a:bodyPr/>
                    <a:lstStyle/>
                    <a:p>
                      <a:r>
                        <a:rPr lang="en-US" sz="1050"/>
                        <a:t>Scheduling a convenient time for a service visit may have an impact on Customer Satisfaction</a:t>
                      </a:r>
                    </a:p>
                  </a:txBody>
                  <a:tcPr/>
                </a:tc>
                <a:tc>
                  <a:txBody>
                    <a:bodyPr/>
                    <a:lstStyle/>
                    <a:p>
                      <a:pPr marL="171450" indent="-171450">
                        <a:buFont typeface="Arial" panose="020B0604020202020204" pitchFamily="34" charset="0"/>
                        <a:buChar char="•"/>
                      </a:pPr>
                      <a:r>
                        <a:rPr lang="en-US" sz="1050"/>
                        <a:t>Call Center data logs</a:t>
                      </a:r>
                    </a:p>
                    <a:p>
                      <a:pPr marL="171450" indent="-171450">
                        <a:buFont typeface="Arial" panose="020B0604020202020204" pitchFamily="34" charset="0"/>
                        <a:buChar char="•"/>
                      </a:pPr>
                      <a:r>
                        <a:rPr lang="en-US" sz="1050"/>
                        <a:t>Web site data files</a:t>
                      </a:r>
                    </a:p>
                    <a:p>
                      <a:pPr marL="171450" indent="-171450">
                        <a:buFont typeface="Arial" panose="020B0604020202020204" pitchFamily="34" charset="0"/>
                        <a:buChar char="•"/>
                      </a:pPr>
                      <a:r>
                        <a:rPr lang="en-US" sz="1050"/>
                        <a:t>Dispatch data logs</a:t>
                      </a:r>
                    </a:p>
                    <a:p>
                      <a:pPr marL="171450" indent="-171450">
                        <a:buFont typeface="Arial" panose="020B0604020202020204" pitchFamily="34" charset="0"/>
                        <a:buChar char="•"/>
                      </a:pPr>
                      <a:r>
                        <a:rPr lang="en-US" sz="1050"/>
                        <a:t>Work order system data</a:t>
                      </a:r>
                    </a:p>
                    <a:p>
                      <a:pPr marL="171450" indent="-171450">
                        <a:buFont typeface="Arial" panose="020B0604020202020204" pitchFamily="34" charset="0"/>
                        <a:buChar char="•"/>
                      </a:pPr>
                      <a:r>
                        <a:rPr lang="en-US" sz="1050"/>
                        <a:t>Customer complaint logs</a:t>
                      </a:r>
                    </a:p>
                    <a:p>
                      <a:endParaRPr lang="en-US" sz="1050"/>
                    </a:p>
                  </a:txBody>
                  <a:tcPr/>
                </a:tc>
                <a:tc>
                  <a:txBody>
                    <a:bodyPr/>
                    <a:lstStyle/>
                    <a:p>
                      <a:pPr marL="171450" indent="-171450">
                        <a:buFont typeface="Arial" panose="020B0604020202020204" pitchFamily="34" charset="0"/>
                        <a:buChar char="•"/>
                      </a:pPr>
                      <a:r>
                        <a:rPr lang="en-US" sz="1050"/>
                        <a:t>Lag time between first contact and service visit</a:t>
                      </a:r>
                    </a:p>
                    <a:p>
                      <a:pPr marL="171450" indent="-171450">
                        <a:buFont typeface="Arial" panose="020B0604020202020204" pitchFamily="34" charset="0"/>
                        <a:buChar char="•"/>
                      </a:pPr>
                      <a:r>
                        <a:rPr lang="en-US" sz="1050"/>
                        <a:t>Dry runs – customer not home</a:t>
                      </a:r>
                    </a:p>
                    <a:p>
                      <a:pPr marL="171450" indent="-171450">
                        <a:buFont typeface="Arial" panose="020B0604020202020204" pitchFamily="34" charset="0"/>
                        <a:buChar char="•"/>
                      </a:pPr>
                      <a:r>
                        <a:rPr lang="en-US" sz="1050"/>
                        <a:t>Reschedules</a:t>
                      </a:r>
                    </a:p>
                    <a:p>
                      <a:pPr marL="171450" indent="-171450">
                        <a:buFont typeface="Arial" panose="020B0604020202020204" pitchFamily="34" charset="0"/>
                        <a:buChar char="•"/>
                      </a:pPr>
                      <a:r>
                        <a:rPr lang="en-US" sz="1050"/>
                        <a:t>Cancelled orders</a:t>
                      </a:r>
                    </a:p>
                    <a:p>
                      <a:pPr marL="171450" indent="-171450">
                        <a:buFont typeface="Arial" panose="020B0604020202020204" pitchFamily="34" charset="0"/>
                        <a:buChar char="•"/>
                      </a:pPr>
                      <a:r>
                        <a:rPr lang="en-US" sz="1050"/>
                        <a:t>Customer complaints</a:t>
                      </a:r>
                    </a:p>
                    <a:p>
                      <a:pPr marL="171450" indent="-171450">
                        <a:buFont typeface="Arial" panose="020B0604020202020204" pitchFamily="34" charset="0"/>
                        <a:buChar char="•"/>
                      </a:pPr>
                      <a:endParaRPr lang="en-US" sz="1050"/>
                    </a:p>
                  </a:txBody>
                  <a:tcPr/>
                </a:tc>
                <a:tc>
                  <a:txBody>
                    <a:bodyPr/>
                    <a:lstStyle/>
                    <a:p>
                      <a:r>
                        <a:rPr lang="en-US" sz="1050"/>
                        <a:t>Yaz K.</a:t>
                      </a:r>
                    </a:p>
                  </a:txBody>
                  <a:tcPr/>
                </a:tc>
                <a:extLst>
                  <a:ext uri="{0D108BD9-81ED-4DB2-BD59-A6C34878D82A}">
                    <a16:rowId xmlns:a16="http://schemas.microsoft.com/office/drawing/2014/main" val="3677917293"/>
                  </a:ext>
                </a:extLst>
              </a:tr>
              <a:tr h="722992">
                <a:tc>
                  <a:txBody>
                    <a:bodyPr/>
                    <a:lstStyle/>
                    <a:p>
                      <a:r>
                        <a:rPr lang="en-US" sz="1050"/>
                        <a:t>At–home Wait Times</a:t>
                      </a:r>
                    </a:p>
                  </a:txBody>
                  <a:tcPr/>
                </a:tc>
                <a:tc>
                  <a:txBody>
                    <a:bodyPr/>
                    <a:lstStyle/>
                    <a:p>
                      <a:r>
                        <a:rPr lang="en-US" sz="1050"/>
                        <a:t>Time required to wait at–home for a service visit does not impact Customer Satisfaction</a:t>
                      </a:r>
                    </a:p>
                  </a:txBody>
                  <a:tcPr/>
                </a:tc>
                <a:tc>
                  <a:txBody>
                    <a:bodyPr/>
                    <a:lstStyle/>
                    <a:p>
                      <a:r>
                        <a:rPr lang="en-US" sz="1050"/>
                        <a:t>Time required to wait at–home for a service visit may have an impact on Customer Satisfaction</a:t>
                      </a:r>
                    </a:p>
                  </a:txBody>
                  <a:tcPr/>
                </a:tc>
                <a:tc>
                  <a:txBody>
                    <a:bodyPr/>
                    <a:lstStyle/>
                    <a:p>
                      <a:pPr marL="171450" indent="-171450">
                        <a:buFont typeface="Arial" panose="020B0604020202020204" pitchFamily="34" charset="0"/>
                        <a:buChar char="•"/>
                      </a:pPr>
                      <a:r>
                        <a:rPr lang="en-US" sz="1050"/>
                        <a:t>Dispatch data logs</a:t>
                      </a:r>
                    </a:p>
                    <a:p>
                      <a:pPr marL="171450" indent="-171450">
                        <a:buFont typeface="Arial" panose="020B0604020202020204" pitchFamily="34" charset="0"/>
                        <a:buChar char="•"/>
                      </a:pPr>
                      <a:r>
                        <a:rPr lang="en-US" sz="1050"/>
                        <a:t>Work order system data</a:t>
                      </a:r>
                    </a:p>
                    <a:p>
                      <a:pPr marL="171450" indent="-171450">
                        <a:buFont typeface="Arial" panose="020B0604020202020204" pitchFamily="34" charset="0"/>
                        <a:buChar char="•"/>
                      </a:pPr>
                      <a:r>
                        <a:rPr lang="en-US" sz="1050"/>
                        <a:t>Customer complaints</a:t>
                      </a:r>
                    </a:p>
                    <a:p>
                      <a:endParaRPr lang="en-US" sz="1050"/>
                    </a:p>
                  </a:txBody>
                  <a:tcPr/>
                </a:tc>
                <a:tc>
                  <a:txBody>
                    <a:bodyPr/>
                    <a:lstStyle/>
                    <a:p>
                      <a:pPr marL="171450" indent="-171450">
                        <a:buFont typeface="Arial" panose="020B0604020202020204" pitchFamily="34" charset="0"/>
                        <a:buChar char="•"/>
                      </a:pPr>
                      <a:r>
                        <a:rPr lang="en-US" sz="1050"/>
                        <a:t>Service completion time within scheduled service window</a:t>
                      </a:r>
                    </a:p>
                    <a:p>
                      <a:pPr marL="171450" indent="-171450">
                        <a:buFont typeface="Arial" panose="020B0604020202020204" pitchFamily="34" charset="0"/>
                        <a:buChar char="•"/>
                      </a:pPr>
                      <a:r>
                        <a:rPr lang="en-US" sz="1050"/>
                        <a:t>Reschedules</a:t>
                      </a:r>
                    </a:p>
                    <a:p>
                      <a:pPr marL="171450" indent="-171450">
                        <a:buFont typeface="Arial" panose="020B0604020202020204" pitchFamily="34" charset="0"/>
                        <a:buChar char="•"/>
                      </a:pPr>
                      <a:r>
                        <a:rPr lang="en-US" sz="1050"/>
                        <a:t>Cancelled orders</a:t>
                      </a:r>
                    </a:p>
                    <a:p>
                      <a:pPr marL="171450" indent="-171450">
                        <a:buFont typeface="Arial" panose="020B0604020202020204" pitchFamily="34" charset="0"/>
                        <a:buChar char="•"/>
                      </a:pPr>
                      <a:r>
                        <a:rPr lang="en-US" sz="1050"/>
                        <a:t>Customer complaints</a:t>
                      </a:r>
                    </a:p>
                  </a:txBody>
                  <a:tcPr/>
                </a:tc>
                <a:tc>
                  <a:txBody>
                    <a:bodyPr/>
                    <a:lstStyle/>
                    <a:p>
                      <a:r>
                        <a:rPr lang="en-US" sz="1050"/>
                        <a:t>Sam N.</a:t>
                      </a:r>
                    </a:p>
                  </a:txBody>
                  <a:tcPr/>
                </a:tc>
                <a:extLst>
                  <a:ext uri="{0D108BD9-81ED-4DB2-BD59-A6C34878D82A}">
                    <a16:rowId xmlns:a16="http://schemas.microsoft.com/office/drawing/2014/main" val="3670194499"/>
                  </a:ext>
                </a:extLst>
              </a:tr>
              <a:tr h="593224">
                <a:tc>
                  <a:txBody>
                    <a:bodyPr/>
                    <a:lstStyle/>
                    <a:p>
                      <a:r>
                        <a:rPr lang="en-US" sz="1050"/>
                        <a:t>Issue Resolution</a:t>
                      </a:r>
                    </a:p>
                  </a:txBody>
                  <a:tcPr/>
                </a:tc>
                <a:tc>
                  <a:txBody>
                    <a:bodyPr/>
                    <a:lstStyle/>
                    <a:p>
                      <a:r>
                        <a:rPr lang="en-US" sz="1050"/>
                        <a:t>Issue resolution during a service visit does not have impact on Customer Satisfaction</a:t>
                      </a:r>
                    </a:p>
                  </a:txBody>
                  <a:tcPr/>
                </a:tc>
                <a:tc>
                  <a:txBody>
                    <a:bodyPr/>
                    <a:lstStyle/>
                    <a:p>
                      <a:r>
                        <a:rPr lang="en-US" sz="1050"/>
                        <a:t>Issue resolution during a service visit may have an impact on Customer Satisfaction</a:t>
                      </a:r>
                    </a:p>
                  </a:txBody>
                  <a:tcPr/>
                </a:tc>
                <a:tc>
                  <a:txBody>
                    <a:bodyPr/>
                    <a:lstStyle/>
                    <a:p>
                      <a:pPr marL="171450" indent="-171450">
                        <a:buFont typeface="Arial" panose="020B0604020202020204" pitchFamily="34" charset="0"/>
                        <a:buChar char="•"/>
                      </a:pPr>
                      <a:r>
                        <a:rPr lang="en-US" sz="1050"/>
                        <a:t>Work order system</a:t>
                      </a:r>
                    </a:p>
                    <a:p>
                      <a:pPr marL="171450" indent="-171450">
                        <a:buFont typeface="Arial" panose="020B0604020202020204" pitchFamily="34" charset="0"/>
                        <a:buChar char="•"/>
                      </a:pPr>
                      <a:r>
                        <a:rPr lang="en-US" sz="1050"/>
                        <a:t>Customer complaints</a:t>
                      </a:r>
                    </a:p>
                  </a:txBody>
                  <a:tcPr/>
                </a:tc>
                <a:tc>
                  <a:txBody>
                    <a:bodyPr/>
                    <a:lstStyle/>
                    <a:p>
                      <a:pPr marL="171450" indent="-171450">
                        <a:buFont typeface="Arial" panose="020B0604020202020204" pitchFamily="34" charset="0"/>
                        <a:buChar char="•"/>
                      </a:pPr>
                      <a:r>
                        <a:rPr lang="en-US" sz="1050"/>
                        <a:t>Work not completed –reason codes</a:t>
                      </a:r>
                    </a:p>
                    <a:p>
                      <a:pPr marL="171450" indent="-171450">
                        <a:buFont typeface="Arial" panose="020B0604020202020204" pitchFamily="34" charset="0"/>
                        <a:buChar char="•"/>
                      </a:pPr>
                      <a:r>
                        <a:rPr lang="en-US" sz="1050"/>
                        <a:t>Reschedules for 2–Tech crews</a:t>
                      </a:r>
                    </a:p>
                    <a:p>
                      <a:pPr marL="171450" indent="-171450">
                        <a:buFont typeface="Arial" panose="020B0604020202020204" pitchFamily="34" charset="0"/>
                        <a:buChar char="•"/>
                      </a:pPr>
                      <a:r>
                        <a:rPr lang="en-US" sz="1050"/>
                        <a:t>Customer complaints</a:t>
                      </a:r>
                    </a:p>
                  </a:txBody>
                  <a:tcPr/>
                </a:tc>
                <a:tc>
                  <a:txBody>
                    <a:bodyPr/>
                    <a:lstStyle/>
                    <a:p>
                      <a:r>
                        <a:rPr lang="en-US" sz="1050"/>
                        <a:t>Jamie W.</a:t>
                      </a:r>
                    </a:p>
                  </a:txBody>
                  <a:tcPr/>
                </a:tc>
                <a:extLst>
                  <a:ext uri="{0D108BD9-81ED-4DB2-BD59-A6C34878D82A}">
                    <a16:rowId xmlns:a16="http://schemas.microsoft.com/office/drawing/2014/main" val="3398140445"/>
                  </a:ext>
                </a:extLst>
              </a:tr>
            </a:tbl>
          </a:graphicData>
        </a:graphic>
      </p:graphicFrame>
      <p:sp>
        <p:nvSpPr>
          <p:cNvPr id="7" name="Rectangle 6">
            <a:extLst>
              <a:ext uri="{FF2B5EF4-FFF2-40B4-BE49-F238E27FC236}">
                <a16:creationId xmlns:a16="http://schemas.microsoft.com/office/drawing/2014/main" id="{C4768D68-FAC8-7878-0E5F-0DF6D02D1940}"/>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8" name="Rectangle 7">
            <a:extLst>
              <a:ext uri="{FF2B5EF4-FFF2-40B4-BE49-F238E27FC236}">
                <a16:creationId xmlns:a16="http://schemas.microsoft.com/office/drawing/2014/main" id="{88345E89-2CAA-591D-C7DD-93143694DE84}"/>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9" name="Rectangle 8">
            <a:extLst>
              <a:ext uri="{FF2B5EF4-FFF2-40B4-BE49-F238E27FC236}">
                <a16:creationId xmlns:a16="http://schemas.microsoft.com/office/drawing/2014/main" id="{D1614F84-099F-CC4B-1352-DC7AB9D0CA8C}"/>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5" name="Rectangle 4">
            <a:extLst>
              <a:ext uri="{FF2B5EF4-FFF2-40B4-BE49-F238E27FC236}">
                <a16:creationId xmlns:a16="http://schemas.microsoft.com/office/drawing/2014/main" id="{BDAAC74C-3BF1-542D-3C53-8DB0A87CCA82}"/>
              </a:ext>
            </a:extLst>
          </p:cNvPr>
          <p:cNvSpPr/>
          <p:nvPr/>
        </p:nvSpPr>
        <p:spPr>
          <a:xfrm>
            <a:off x="6350666" y="-2492"/>
            <a:ext cx="17373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5. Data Analysis Plan</a:t>
            </a:r>
          </a:p>
        </p:txBody>
      </p:sp>
      <p:grpSp>
        <p:nvGrpSpPr>
          <p:cNvPr id="10" name="Group 9">
            <a:extLst>
              <a:ext uri="{FF2B5EF4-FFF2-40B4-BE49-F238E27FC236}">
                <a16:creationId xmlns:a16="http://schemas.microsoft.com/office/drawing/2014/main" id="{8CB78ED5-D02B-CD5E-4FAB-8F378E57B85E}"/>
              </a:ext>
            </a:extLst>
          </p:cNvPr>
          <p:cNvGrpSpPr/>
          <p:nvPr/>
        </p:nvGrpSpPr>
        <p:grpSpPr>
          <a:xfrm>
            <a:off x="11465415" y="182012"/>
            <a:ext cx="560540" cy="599978"/>
            <a:chOff x="3962400" y="1404361"/>
            <a:chExt cx="4267200" cy="4567438"/>
          </a:xfrm>
          <a:solidFill>
            <a:schemeClr val="bg1">
              <a:lumMod val="85000"/>
            </a:schemeClr>
          </a:solidFill>
        </p:grpSpPr>
        <p:grpSp>
          <p:nvGrpSpPr>
            <p:cNvPr id="11" name="Groupe 160">
              <a:extLst>
                <a:ext uri="{FF2B5EF4-FFF2-40B4-BE49-F238E27FC236}">
                  <a16:creationId xmlns:a16="http://schemas.microsoft.com/office/drawing/2014/main" id="{BAB82ABC-CFAE-23BE-051F-69776744D10F}"/>
                </a:ext>
              </a:extLst>
            </p:cNvPr>
            <p:cNvGrpSpPr/>
            <p:nvPr/>
          </p:nvGrpSpPr>
          <p:grpSpPr>
            <a:xfrm>
              <a:off x="3962400" y="1404361"/>
              <a:ext cx="4267200" cy="4567438"/>
              <a:chOff x="4253501" y="1474601"/>
              <a:chExt cx="4007280" cy="4289230"/>
            </a:xfrm>
            <a:grpFill/>
          </p:grpSpPr>
          <p:sp>
            <p:nvSpPr>
              <p:cNvPr id="18" name="Forme libre : forme 156">
                <a:extLst>
                  <a:ext uri="{FF2B5EF4-FFF2-40B4-BE49-F238E27FC236}">
                    <a16:creationId xmlns:a16="http://schemas.microsoft.com/office/drawing/2014/main" id="{C3980572-B582-22D0-BD77-2E6B6C6F701B}"/>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19" name="Groupe 159">
                <a:extLst>
                  <a:ext uri="{FF2B5EF4-FFF2-40B4-BE49-F238E27FC236}">
                    <a16:creationId xmlns:a16="http://schemas.microsoft.com/office/drawing/2014/main" id="{EB474070-B45A-1783-5AE1-BA4D5B4B01E0}"/>
                  </a:ext>
                </a:extLst>
              </p:cNvPr>
              <p:cNvGrpSpPr/>
              <p:nvPr/>
            </p:nvGrpSpPr>
            <p:grpSpPr>
              <a:xfrm>
                <a:off x="4253501" y="1474601"/>
                <a:ext cx="4007280" cy="3742303"/>
                <a:chOff x="4253501" y="1474601"/>
                <a:chExt cx="4007280" cy="3742303"/>
              </a:xfrm>
              <a:grpFill/>
            </p:grpSpPr>
            <p:sp>
              <p:nvSpPr>
                <p:cNvPr id="20" name="Forme libre : forme 149">
                  <a:extLst>
                    <a:ext uri="{FF2B5EF4-FFF2-40B4-BE49-F238E27FC236}">
                      <a16:creationId xmlns:a16="http://schemas.microsoft.com/office/drawing/2014/main" id="{63A60DD0-4B83-3C2D-44E0-D1C40B8ADA20}"/>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1" name="Forme libre : forme 148">
                  <a:extLst>
                    <a:ext uri="{FF2B5EF4-FFF2-40B4-BE49-F238E27FC236}">
                      <a16:creationId xmlns:a16="http://schemas.microsoft.com/office/drawing/2014/main" id="{12BD28F1-2AF5-539D-ACCC-8B09F59EE7F0}"/>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2" name="Forme libre : forme 147">
                  <a:extLst>
                    <a:ext uri="{FF2B5EF4-FFF2-40B4-BE49-F238E27FC236}">
                      <a16:creationId xmlns:a16="http://schemas.microsoft.com/office/drawing/2014/main" id="{2EBDF27B-2E38-677F-AB97-5A3AE336D49F}"/>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3" name="Forme libre : forme 146">
                  <a:extLst>
                    <a:ext uri="{FF2B5EF4-FFF2-40B4-BE49-F238E27FC236}">
                      <a16:creationId xmlns:a16="http://schemas.microsoft.com/office/drawing/2014/main" id="{79123103-87B1-FAE1-0796-11AC11C02751}"/>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4" name="Forme libre : forme 144">
                  <a:extLst>
                    <a:ext uri="{FF2B5EF4-FFF2-40B4-BE49-F238E27FC236}">
                      <a16:creationId xmlns:a16="http://schemas.microsoft.com/office/drawing/2014/main" id="{7EE86EBE-7248-0A05-8AD5-63AFA59E75E6}"/>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5" name="Forme libre : forme 142">
                  <a:extLst>
                    <a:ext uri="{FF2B5EF4-FFF2-40B4-BE49-F238E27FC236}">
                      <a16:creationId xmlns:a16="http://schemas.microsoft.com/office/drawing/2014/main" id="{5F5B3ADA-3FB8-DF54-82F1-7B35ED16ABD1}"/>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6" name="Forme libre : forme 141">
                  <a:extLst>
                    <a:ext uri="{FF2B5EF4-FFF2-40B4-BE49-F238E27FC236}">
                      <a16:creationId xmlns:a16="http://schemas.microsoft.com/office/drawing/2014/main" id="{33A029A1-748B-665A-E019-4BDD58A7373A}"/>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7" name="Forme libre : forme 140">
                  <a:extLst>
                    <a:ext uri="{FF2B5EF4-FFF2-40B4-BE49-F238E27FC236}">
                      <a16:creationId xmlns:a16="http://schemas.microsoft.com/office/drawing/2014/main" id="{073EA1D2-D7E1-C4FD-4DCD-6281CDE0E72E}"/>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8" name="Forme libre : forme 139">
                  <a:extLst>
                    <a:ext uri="{FF2B5EF4-FFF2-40B4-BE49-F238E27FC236}">
                      <a16:creationId xmlns:a16="http://schemas.microsoft.com/office/drawing/2014/main" id="{674543F7-0192-2CCD-7260-0DD850DC3A8E}"/>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9" name="Forme libre : forme 133">
                  <a:extLst>
                    <a:ext uri="{FF2B5EF4-FFF2-40B4-BE49-F238E27FC236}">
                      <a16:creationId xmlns:a16="http://schemas.microsoft.com/office/drawing/2014/main" id="{B7C92593-81E6-2DBA-5CE9-73B7E7684BE0}"/>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58">
                  <a:extLst>
                    <a:ext uri="{FF2B5EF4-FFF2-40B4-BE49-F238E27FC236}">
                      <a16:creationId xmlns:a16="http://schemas.microsoft.com/office/drawing/2014/main" id="{E50F2FB7-44FC-E5A0-AAF8-25B9F96EF086}"/>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26">
                  <a:extLst>
                    <a:ext uri="{FF2B5EF4-FFF2-40B4-BE49-F238E27FC236}">
                      <a16:creationId xmlns:a16="http://schemas.microsoft.com/office/drawing/2014/main" id="{F6BB4928-8A26-3BD8-A788-A9755221B4C0}"/>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54">
                  <a:extLst>
                    <a:ext uri="{FF2B5EF4-FFF2-40B4-BE49-F238E27FC236}">
                      <a16:creationId xmlns:a16="http://schemas.microsoft.com/office/drawing/2014/main" id="{BD9C53F8-B6F3-61EE-58BB-B4951FE8367C}"/>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57">
                  <a:extLst>
                    <a:ext uri="{FF2B5EF4-FFF2-40B4-BE49-F238E27FC236}">
                      <a16:creationId xmlns:a16="http://schemas.microsoft.com/office/drawing/2014/main" id="{7D357F65-F9A8-0669-7524-1ACCDADE5AF8}"/>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16">
                  <a:extLst>
                    <a:ext uri="{FF2B5EF4-FFF2-40B4-BE49-F238E27FC236}">
                      <a16:creationId xmlns:a16="http://schemas.microsoft.com/office/drawing/2014/main" id="{B2F8EBDB-80ED-D29C-828D-D7EC30AC3CFD}"/>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55">
                  <a:extLst>
                    <a:ext uri="{FF2B5EF4-FFF2-40B4-BE49-F238E27FC236}">
                      <a16:creationId xmlns:a16="http://schemas.microsoft.com/office/drawing/2014/main" id="{45F9E08D-C657-9A7F-B5E2-B2247E8CBCCA}"/>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12">
                  <a:extLst>
                    <a:ext uri="{FF2B5EF4-FFF2-40B4-BE49-F238E27FC236}">
                      <a16:creationId xmlns:a16="http://schemas.microsoft.com/office/drawing/2014/main" id="{0C5F50BB-1E4A-C1F8-745A-0155D37D60D9}"/>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2" name="Rectangle 11">
              <a:extLst>
                <a:ext uri="{FF2B5EF4-FFF2-40B4-BE49-F238E27FC236}">
                  <a16:creationId xmlns:a16="http://schemas.microsoft.com/office/drawing/2014/main" id="{C7D13C05-AC31-196B-079B-B93FFE439FA1}"/>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3" name="Rectangle 12">
              <a:extLst>
                <a:ext uri="{FF2B5EF4-FFF2-40B4-BE49-F238E27FC236}">
                  <a16:creationId xmlns:a16="http://schemas.microsoft.com/office/drawing/2014/main" id="{2737639B-2A60-6DFD-0AF5-7B05F4E1CE2C}"/>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4" name="Rectangle 13">
              <a:extLst>
                <a:ext uri="{FF2B5EF4-FFF2-40B4-BE49-F238E27FC236}">
                  <a16:creationId xmlns:a16="http://schemas.microsoft.com/office/drawing/2014/main" id="{6F905C44-CC22-557A-F660-DB90A6203505}"/>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5" name="Rectangle 14">
              <a:extLst>
                <a:ext uri="{FF2B5EF4-FFF2-40B4-BE49-F238E27FC236}">
                  <a16:creationId xmlns:a16="http://schemas.microsoft.com/office/drawing/2014/main" id="{05202F81-C0B1-C700-973F-D52BA825BC56}"/>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6" name="Rectangle 15">
              <a:extLst>
                <a:ext uri="{FF2B5EF4-FFF2-40B4-BE49-F238E27FC236}">
                  <a16:creationId xmlns:a16="http://schemas.microsoft.com/office/drawing/2014/main" id="{D6323C9D-37A3-295D-7D2B-6F4F9279DD0C}"/>
                </a:ext>
              </a:extLst>
            </p:cNvPr>
            <p:cNvSpPr/>
            <p:nvPr/>
          </p:nvSpPr>
          <p:spPr>
            <a:xfrm flipH="1">
              <a:off x="4753203" y="4412144"/>
              <a:ext cx="423500" cy="820053"/>
            </a:xfrm>
            <a:prstGeom prst="rect">
              <a:avLst/>
            </a:prstGeom>
            <a:solidFill>
              <a:schemeClr val="accent5"/>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7" name="Rectangle 16">
              <a:extLst>
                <a:ext uri="{FF2B5EF4-FFF2-40B4-BE49-F238E27FC236}">
                  <a16:creationId xmlns:a16="http://schemas.microsoft.com/office/drawing/2014/main" id="{1E68C266-D8FA-8E91-CBE9-2DC08A33DD64}"/>
                </a:ext>
              </a:extLst>
            </p:cNvPr>
            <p:cNvSpPr/>
            <p:nvPr/>
          </p:nvSpPr>
          <p:spPr>
            <a:xfrm flipH="1">
              <a:off x="4324397" y="285715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13729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8497B-D8D9-5839-7150-CF810EE092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6CB519-CF4D-0635-FE56-761C32DA1BB0}"/>
              </a:ext>
            </a:extLst>
          </p:cNvPr>
          <p:cNvSpPr>
            <a:spLocks noGrp="1"/>
          </p:cNvSpPr>
          <p:nvPr>
            <p:ph type="title"/>
          </p:nvPr>
        </p:nvSpPr>
        <p:spPr/>
        <p:txBody>
          <a:bodyPr/>
          <a:lstStyle/>
          <a:p>
            <a:r>
              <a:rPr lang="en-US"/>
              <a:t>Phase 1: Diagnosis | Data Analysis </a:t>
            </a:r>
            <a:r>
              <a:rPr lang="en-US" b="0" i="1"/>
              <a:t>– example</a:t>
            </a:r>
            <a:endParaRPr lang="en-US"/>
          </a:p>
        </p:txBody>
      </p:sp>
      <p:sp>
        <p:nvSpPr>
          <p:cNvPr id="4" name="Footer Placeholder 3">
            <a:extLst>
              <a:ext uri="{FF2B5EF4-FFF2-40B4-BE49-F238E27FC236}">
                <a16:creationId xmlns:a16="http://schemas.microsoft.com/office/drawing/2014/main" id="{9A1CE711-8E8C-77C2-B536-A0DA8DD5A931}"/>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7" name="TextBox 6">
            <a:extLst>
              <a:ext uri="{FF2B5EF4-FFF2-40B4-BE49-F238E27FC236}">
                <a16:creationId xmlns:a16="http://schemas.microsoft.com/office/drawing/2014/main" id="{89981A8B-B900-3016-3F33-E34D4FEA8D4E}"/>
              </a:ext>
            </a:extLst>
          </p:cNvPr>
          <p:cNvSpPr txBox="1"/>
          <p:nvPr/>
        </p:nvSpPr>
        <p:spPr>
          <a:xfrm>
            <a:off x="7610403" y="1660383"/>
            <a:ext cx="4172322" cy="3062377"/>
          </a:xfrm>
          <a:prstGeom prst="rect">
            <a:avLst/>
          </a:prstGeom>
          <a:noFill/>
        </p:spPr>
        <p:txBody>
          <a:bodyPr wrap="square" rtlCol="0">
            <a:spAutoFit/>
          </a:bodyPr>
          <a:lstStyle/>
          <a:p>
            <a:pPr algn="l">
              <a:spcBef>
                <a:spcPts val="1000"/>
              </a:spcBef>
            </a:pPr>
            <a:r>
              <a:rPr lang="en-US" sz="1400" b="1">
                <a:solidFill>
                  <a:schemeClr val="accent1"/>
                </a:solidFill>
                <a:latin typeface="Avenir Next LT Pro" panose="020B0504020202020204" pitchFamily="34" charset="77"/>
              </a:rPr>
              <a:t>Iterative Analysis</a:t>
            </a:r>
          </a:p>
          <a:p>
            <a:pPr marL="179388" indent="-179388" algn="l">
              <a:spcBef>
                <a:spcPts val="1000"/>
              </a:spcBef>
              <a:buFont typeface="Arial" panose="020B0604020202020204" pitchFamily="34" charset="0"/>
              <a:buChar char="•"/>
            </a:pPr>
            <a:r>
              <a:rPr lang="en-US" sz="1400">
                <a:latin typeface="Avenir Next LT Pro" panose="020B0504020202020204" pitchFamily="34" charset="77"/>
              </a:rPr>
              <a:t>Data Requests are often fulfilled in pieces with easy to obtain data available first and other datasets arriving over the course of a few days.</a:t>
            </a:r>
          </a:p>
          <a:p>
            <a:pPr marL="179388" indent="-179388" algn="l">
              <a:spcBef>
                <a:spcPts val="1000"/>
              </a:spcBef>
              <a:buFont typeface="Arial" panose="020B0604020202020204" pitchFamily="34" charset="0"/>
              <a:buChar char="•"/>
            </a:pPr>
            <a:r>
              <a:rPr lang="en-US" sz="1400">
                <a:latin typeface="Avenir Next LT Pro" panose="020B0504020202020204" pitchFamily="34" charset="77"/>
              </a:rPr>
              <a:t>Because Data Diagnosis is non–linear and iterative, AI enabled analysis can begin as soon as the first data set is available.</a:t>
            </a:r>
          </a:p>
          <a:p>
            <a:pPr marL="179388" indent="-179388" algn="l">
              <a:spcBef>
                <a:spcPts val="1000"/>
              </a:spcBef>
              <a:buFont typeface="Arial" panose="020B0604020202020204" pitchFamily="34" charset="0"/>
              <a:buChar char="•"/>
            </a:pPr>
            <a:r>
              <a:rPr lang="en-US" sz="1400">
                <a:latin typeface="Avenir Next LT Pro" panose="020B0504020202020204" pitchFamily="34" charset="77"/>
              </a:rPr>
              <a:t>When interrogating data, there are no “bad” questions, and even if the analysis doesn’t directly align with initial Hypotheses, the results may produce interesting insight that can guide the team’s later work.</a:t>
            </a:r>
          </a:p>
        </p:txBody>
      </p:sp>
      <p:sp>
        <p:nvSpPr>
          <p:cNvPr id="9" name="TextBox 8">
            <a:extLst>
              <a:ext uri="{FF2B5EF4-FFF2-40B4-BE49-F238E27FC236}">
                <a16:creationId xmlns:a16="http://schemas.microsoft.com/office/drawing/2014/main" id="{3EAFFC98-177D-9859-CA9A-A31726C77F0C}"/>
              </a:ext>
            </a:extLst>
          </p:cNvPr>
          <p:cNvSpPr txBox="1"/>
          <p:nvPr/>
        </p:nvSpPr>
        <p:spPr>
          <a:xfrm>
            <a:off x="609600" y="5647765"/>
            <a:ext cx="11279451" cy="461665"/>
          </a:xfrm>
          <a:prstGeom prst="rect">
            <a:avLst/>
          </a:prstGeom>
          <a:solidFill>
            <a:schemeClr val="bg1">
              <a:lumMod val="95000"/>
            </a:schemeClr>
          </a:solidFill>
          <a:ln>
            <a:solidFill>
              <a:schemeClr val="bg1">
                <a:lumMod val="75000"/>
              </a:schemeClr>
            </a:solidFill>
          </a:ln>
        </p:spPr>
        <p:txBody>
          <a:bodyPr wrap="square" rtlCol="0">
            <a:spAutoFit/>
          </a:bodyPr>
          <a:lstStyle/>
          <a:p>
            <a:pPr algn="ctr">
              <a:spcBef>
                <a:spcPts val="1000"/>
              </a:spcBef>
            </a:pPr>
            <a:r>
              <a:rPr lang="en-US" sz="1200">
                <a:latin typeface="Avenir Next LT Pro" panose="020B0504020202020204" pitchFamily="34" charset="77"/>
              </a:rPr>
              <a:t>The first available Metro Cable dataset is Customer Account Data. The team can conduct preliminary analysis on this data </a:t>
            </a:r>
            <a:br>
              <a:rPr lang="en-US" sz="1200">
                <a:latin typeface="Avenir Next LT Pro" panose="020B0504020202020204" pitchFamily="34" charset="77"/>
              </a:rPr>
            </a:br>
            <a:r>
              <a:rPr lang="en-US" sz="1200">
                <a:latin typeface="Avenir Next LT Pro" panose="020B0504020202020204" pitchFamily="34" charset="77"/>
              </a:rPr>
              <a:t>to gain insights while other datasets are being compiled.</a:t>
            </a:r>
          </a:p>
        </p:txBody>
      </p:sp>
      <p:pic>
        <p:nvPicPr>
          <p:cNvPr id="1028" name="Picture 4">
            <a:extLst>
              <a:ext uri="{FF2B5EF4-FFF2-40B4-BE49-F238E27FC236}">
                <a16:creationId xmlns:a16="http://schemas.microsoft.com/office/drawing/2014/main" id="{F6F8D920-BB14-289E-A96C-F06C5BDF0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09" y="1073872"/>
            <a:ext cx="6869781" cy="42354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BD199D6-9C11-0CE2-03D2-C0FB97A40C15}"/>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5" name="Rectangle 4">
            <a:extLst>
              <a:ext uri="{FF2B5EF4-FFF2-40B4-BE49-F238E27FC236}">
                <a16:creationId xmlns:a16="http://schemas.microsoft.com/office/drawing/2014/main" id="{925771A0-6595-D2CA-CC2B-EEAD2C110FB7}"/>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6" name="Rectangle 5">
            <a:extLst>
              <a:ext uri="{FF2B5EF4-FFF2-40B4-BE49-F238E27FC236}">
                <a16:creationId xmlns:a16="http://schemas.microsoft.com/office/drawing/2014/main" id="{D6E9BE94-784F-DB97-62FB-86E3635BE13D}"/>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10" name="Group 9">
            <a:extLst>
              <a:ext uri="{FF2B5EF4-FFF2-40B4-BE49-F238E27FC236}">
                <a16:creationId xmlns:a16="http://schemas.microsoft.com/office/drawing/2014/main" id="{519E02B9-F042-782A-EB16-C184CF99C5C2}"/>
              </a:ext>
            </a:extLst>
          </p:cNvPr>
          <p:cNvGrpSpPr/>
          <p:nvPr/>
        </p:nvGrpSpPr>
        <p:grpSpPr>
          <a:xfrm>
            <a:off x="11465415" y="182012"/>
            <a:ext cx="560540" cy="599978"/>
            <a:chOff x="3962400" y="1404361"/>
            <a:chExt cx="4267200" cy="4567438"/>
          </a:xfrm>
          <a:solidFill>
            <a:schemeClr val="bg1">
              <a:lumMod val="85000"/>
            </a:schemeClr>
          </a:solidFill>
        </p:grpSpPr>
        <p:grpSp>
          <p:nvGrpSpPr>
            <p:cNvPr id="11" name="Groupe 160">
              <a:extLst>
                <a:ext uri="{FF2B5EF4-FFF2-40B4-BE49-F238E27FC236}">
                  <a16:creationId xmlns:a16="http://schemas.microsoft.com/office/drawing/2014/main" id="{D69E88ED-98AB-C942-E7D6-76F2FC0DC003}"/>
                </a:ext>
              </a:extLst>
            </p:cNvPr>
            <p:cNvGrpSpPr/>
            <p:nvPr/>
          </p:nvGrpSpPr>
          <p:grpSpPr>
            <a:xfrm>
              <a:off x="3962400" y="1404361"/>
              <a:ext cx="4267200" cy="4567438"/>
              <a:chOff x="4253501" y="1474601"/>
              <a:chExt cx="4007280" cy="4289230"/>
            </a:xfrm>
            <a:grpFill/>
          </p:grpSpPr>
          <p:sp>
            <p:nvSpPr>
              <p:cNvPr id="18" name="Forme libre : forme 156">
                <a:extLst>
                  <a:ext uri="{FF2B5EF4-FFF2-40B4-BE49-F238E27FC236}">
                    <a16:creationId xmlns:a16="http://schemas.microsoft.com/office/drawing/2014/main" id="{36094320-6055-2D1B-5152-CD7A9C78E39C}"/>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19" name="Groupe 159">
                <a:extLst>
                  <a:ext uri="{FF2B5EF4-FFF2-40B4-BE49-F238E27FC236}">
                    <a16:creationId xmlns:a16="http://schemas.microsoft.com/office/drawing/2014/main" id="{4C44ED89-5FAA-FBF5-0097-717CE8848869}"/>
                  </a:ext>
                </a:extLst>
              </p:cNvPr>
              <p:cNvGrpSpPr/>
              <p:nvPr/>
            </p:nvGrpSpPr>
            <p:grpSpPr>
              <a:xfrm>
                <a:off x="4253501" y="1474601"/>
                <a:ext cx="4007280" cy="3742303"/>
                <a:chOff x="4253501" y="1474601"/>
                <a:chExt cx="4007280" cy="3742303"/>
              </a:xfrm>
              <a:grpFill/>
            </p:grpSpPr>
            <p:sp>
              <p:nvSpPr>
                <p:cNvPr id="20" name="Forme libre : forme 149">
                  <a:extLst>
                    <a:ext uri="{FF2B5EF4-FFF2-40B4-BE49-F238E27FC236}">
                      <a16:creationId xmlns:a16="http://schemas.microsoft.com/office/drawing/2014/main" id="{524C0C7D-03D8-87D0-3C84-C107BA7B64F1}"/>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1" name="Forme libre : forme 148">
                  <a:extLst>
                    <a:ext uri="{FF2B5EF4-FFF2-40B4-BE49-F238E27FC236}">
                      <a16:creationId xmlns:a16="http://schemas.microsoft.com/office/drawing/2014/main" id="{20056DFD-7F3B-FE65-9112-1D63CBAA7B0E}"/>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2" name="Forme libre : forme 147">
                  <a:extLst>
                    <a:ext uri="{FF2B5EF4-FFF2-40B4-BE49-F238E27FC236}">
                      <a16:creationId xmlns:a16="http://schemas.microsoft.com/office/drawing/2014/main" id="{3F3318EB-8A62-253C-A62C-7B9C2E0E4E6A}"/>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3" name="Forme libre : forme 146">
                  <a:extLst>
                    <a:ext uri="{FF2B5EF4-FFF2-40B4-BE49-F238E27FC236}">
                      <a16:creationId xmlns:a16="http://schemas.microsoft.com/office/drawing/2014/main" id="{55BFA911-CE6A-C668-F2A1-AEB606F3C4D3}"/>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4" name="Forme libre : forme 144">
                  <a:extLst>
                    <a:ext uri="{FF2B5EF4-FFF2-40B4-BE49-F238E27FC236}">
                      <a16:creationId xmlns:a16="http://schemas.microsoft.com/office/drawing/2014/main" id="{67B566DC-A260-E2B0-C938-D06533C3A309}"/>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5" name="Forme libre : forme 142">
                  <a:extLst>
                    <a:ext uri="{FF2B5EF4-FFF2-40B4-BE49-F238E27FC236}">
                      <a16:creationId xmlns:a16="http://schemas.microsoft.com/office/drawing/2014/main" id="{4893C7E5-998C-DF55-F152-368D37068AB5}"/>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6" name="Forme libre : forme 141">
                  <a:extLst>
                    <a:ext uri="{FF2B5EF4-FFF2-40B4-BE49-F238E27FC236}">
                      <a16:creationId xmlns:a16="http://schemas.microsoft.com/office/drawing/2014/main" id="{318A387C-225A-AD63-9432-E5E9D706B398}"/>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7" name="Forme libre : forme 140">
                  <a:extLst>
                    <a:ext uri="{FF2B5EF4-FFF2-40B4-BE49-F238E27FC236}">
                      <a16:creationId xmlns:a16="http://schemas.microsoft.com/office/drawing/2014/main" id="{D3F70F7E-3010-6944-4CA2-949F7961E0CE}"/>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8" name="Forme libre : forme 139">
                  <a:extLst>
                    <a:ext uri="{FF2B5EF4-FFF2-40B4-BE49-F238E27FC236}">
                      <a16:creationId xmlns:a16="http://schemas.microsoft.com/office/drawing/2014/main" id="{1D6A8663-7054-623B-885B-4ED4E286909F}"/>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9" name="Forme libre : forme 133">
                  <a:extLst>
                    <a:ext uri="{FF2B5EF4-FFF2-40B4-BE49-F238E27FC236}">
                      <a16:creationId xmlns:a16="http://schemas.microsoft.com/office/drawing/2014/main" id="{F20398FE-6C03-E9D9-2A2C-F59B17D6324A}"/>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58">
                  <a:extLst>
                    <a:ext uri="{FF2B5EF4-FFF2-40B4-BE49-F238E27FC236}">
                      <a16:creationId xmlns:a16="http://schemas.microsoft.com/office/drawing/2014/main" id="{36C5A1E4-AAFA-EB5C-6835-C073B85E5005}"/>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26">
                  <a:extLst>
                    <a:ext uri="{FF2B5EF4-FFF2-40B4-BE49-F238E27FC236}">
                      <a16:creationId xmlns:a16="http://schemas.microsoft.com/office/drawing/2014/main" id="{E612B24B-94DA-751A-DB17-2AD2240AA468}"/>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54">
                  <a:extLst>
                    <a:ext uri="{FF2B5EF4-FFF2-40B4-BE49-F238E27FC236}">
                      <a16:creationId xmlns:a16="http://schemas.microsoft.com/office/drawing/2014/main" id="{D64A3F3E-05B4-E196-FA27-AF385931A27C}"/>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57">
                  <a:extLst>
                    <a:ext uri="{FF2B5EF4-FFF2-40B4-BE49-F238E27FC236}">
                      <a16:creationId xmlns:a16="http://schemas.microsoft.com/office/drawing/2014/main" id="{3893C18A-074D-14F2-AB66-B35F1ABBAB73}"/>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16">
                  <a:extLst>
                    <a:ext uri="{FF2B5EF4-FFF2-40B4-BE49-F238E27FC236}">
                      <a16:creationId xmlns:a16="http://schemas.microsoft.com/office/drawing/2014/main" id="{27EB1A97-4E9A-2995-91E6-461012BD8C14}"/>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55">
                  <a:extLst>
                    <a:ext uri="{FF2B5EF4-FFF2-40B4-BE49-F238E27FC236}">
                      <a16:creationId xmlns:a16="http://schemas.microsoft.com/office/drawing/2014/main" id="{21509828-EA09-A075-9463-1F92A6C7D5C4}"/>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12">
                  <a:extLst>
                    <a:ext uri="{FF2B5EF4-FFF2-40B4-BE49-F238E27FC236}">
                      <a16:creationId xmlns:a16="http://schemas.microsoft.com/office/drawing/2014/main" id="{99E3A066-E6FE-D5D1-9ED0-7170E029F2CF}"/>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2" name="Rectangle 11">
              <a:extLst>
                <a:ext uri="{FF2B5EF4-FFF2-40B4-BE49-F238E27FC236}">
                  <a16:creationId xmlns:a16="http://schemas.microsoft.com/office/drawing/2014/main" id="{7F928320-FCBC-9C2C-C66A-A6CED9DD4F89}"/>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3" name="Rectangle 12">
              <a:extLst>
                <a:ext uri="{FF2B5EF4-FFF2-40B4-BE49-F238E27FC236}">
                  <a16:creationId xmlns:a16="http://schemas.microsoft.com/office/drawing/2014/main" id="{24A534AC-45A9-5153-3B2C-CB72F4419E5B}"/>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4" name="Rectangle 13">
              <a:extLst>
                <a:ext uri="{FF2B5EF4-FFF2-40B4-BE49-F238E27FC236}">
                  <a16:creationId xmlns:a16="http://schemas.microsoft.com/office/drawing/2014/main" id="{60D82C8B-7EEB-34BC-5793-86510E8104CB}"/>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5" name="Rectangle 14">
              <a:extLst>
                <a:ext uri="{FF2B5EF4-FFF2-40B4-BE49-F238E27FC236}">
                  <a16:creationId xmlns:a16="http://schemas.microsoft.com/office/drawing/2014/main" id="{8797D72A-1F8A-2146-D572-04FD19B9BBC2}"/>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6" name="Rectangle 15">
              <a:extLst>
                <a:ext uri="{FF2B5EF4-FFF2-40B4-BE49-F238E27FC236}">
                  <a16:creationId xmlns:a16="http://schemas.microsoft.com/office/drawing/2014/main" id="{B1B569AC-B26F-4D45-7021-E7317319AFDA}"/>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7" name="Rectangle 16">
              <a:extLst>
                <a:ext uri="{FF2B5EF4-FFF2-40B4-BE49-F238E27FC236}">
                  <a16:creationId xmlns:a16="http://schemas.microsoft.com/office/drawing/2014/main" id="{4E219011-A7DF-A491-10B2-8C965FF8515F}"/>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37" name="Rectangle 36">
            <a:extLst>
              <a:ext uri="{FF2B5EF4-FFF2-40B4-BE49-F238E27FC236}">
                <a16:creationId xmlns:a16="http://schemas.microsoft.com/office/drawing/2014/main" id="{546A7C9C-8808-19EF-88B2-978A7938C535}"/>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2108714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AE514-752E-D4FC-1533-713CE2319C6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BDEED0-EC91-686E-17E8-2C3B8AF1A832}"/>
              </a:ext>
            </a:extLst>
          </p:cNvPr>
          <p:cNvSpPr>
            <a:spLocks noGrp="1"/>
          </p:cNvSpPr>
          <p:nvPr>
            <p:ph type="title"/>
          </p:nvPr>
        </p:nvSpPr>
        <p:spPr/>
        <p:txBody>
          <a:bodyPr/>
          <a:lstStyle/>
          <a:p>
            <a:r>
              <a:rPr lang="en-US"/>
              <a:t>Phase 1: Diagnosis | Data Analysis: “Visualization” </a:t>
            </a:r>
            <a:r>
              <a:rPr lang="en-US" b="0" i="1"/>
              <a:t>– example</a:t>
            </a:r>
            <a:endParaRPr lang="en-US"/>
          </a:p>
        </p:txBody>
      </p:sp>
      <p:sp>
        <p:nvSpPr>
          <p:cNvPr id="4" name="Footer Placeholder 3">
            <a:extLst>
              <a:ext uri="{FF2B5EF4-FFF2-40B4-BE49-F238E27FC236}">
                <a16:creationId xmlns:a16="http://schemas.microsoft.com/office/drawing/2014/main" id="{E7B29070-163E-BC3D-1D77-810169AF3B4E}"/>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pic>
        <p:nvPicPr>
          <p:cNvPr id="1026" name="Picture 2">
            <a:extLst>
              <a:ext uri="{FF2B5EF4-FFF2-40B4-BE49-F238E27FC236}">
                <a16:creationId xmlns:a16="http://schemas.microsoft.com/office/drawing/2014/main" id="{DA05DAD8-44E7-D21C-E4F4-5939B63ABCFA}"/>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1976" b="30524"/>
          <a:stretch>
            <a:fillRect/>
          </a:stretch>
        </p:blipFill>
        <p:spPr bwMode="auto">
          <a:xfrm>
            <a:off x="682784" y="1223818"/>
            <a:ext cx="5581492" cy="7169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map with blue dots&#10;&#10;AI-generated content may be incorrect.">
            <a:extLst>
              <a:ext uri="{FF2B5EF4-FFF2-40B4-BE49-F238E27FC236}">
                <a16:creationId xmlns:a16="http://schemas.microsoft.com/office/drawing/2014/main" id="{E2E5A859-132A-DF18-2A2F-33534E14E91A}"/>
              </a:ext>
            </a:extLst>
          </p:cNvPr>
          <p:cNvPicPr>
            <a:picLocks noChangeAspect="1"/>
          </p:cNvPicPr>
          <p:nvPr/>
        </p:nvPicPr>
        <p:blipFill>
          <a:blip r:embed="rId3"/>
          <a:stretch>
            <a:fillRect/>
          </a:stretch>
        </p:blipFill>
        <p:spPr>
          <a:xfrm>
            <a:off x="591434" y="2189410"/>
            <a:ext cx="7871833" cy="3712355"/>
          </a:xfrm>
          <a:prstGeom prst="rect">
            <a:avLst/>
          </a:prstGeom>
        </p:spPr>
      </p:pic>
      <p:sp>
        <p:nvSpPr>
          <p:cNvPr id="8" name="TextBox 7">
            <a:extLst>
              <a:ext uri="{FF2B5EF4-FFF2-40B4-BE49-F238E27FC236}">
                <a16:creationId xmlns:a16="http://schemas.microsoft.com/office/drawing/2014/main" id="{BD6AB9B4-4D5E-31CA-74FB-A93AEFC1C9B4}"/>
              </a:ext>
            </a:extLst>
          </p:cNvPr>
          <p:cNvSpPr txBox="1"/>
          <p:nvPr/>
        </p:nvSpPr>
        <p:spPr>
          <a:xfrm>
            <a:off x="8582212" y="2099765"/>
            <a:ext cx="3306839" cy="3621504"/>
          </a:xfrm>
          <a:prstGeom prst="rect">
            <a:avLst/>
          </a:prstGeom>
          <a:noFill/>
        </p:spPr>
        <p:txBody>
          <a:bodyPr wrap="square" rtlCol="0">
            <a:spAutoFit/>
          </a:bodyPr>
          <a:lstStyle/>
          <a:p>
            <a:pPr algn="l">
              <a:spcBef>
                <a:spcPts val="1000"/>
              </a:spcBef>
            </a:pPr>
            <a:r>
              <a:rPr lang="en-US" sz="1400" b="1">
                <a:solidFill>
                  <a:schemeClr val="accent1"/>
                </a:solidFill>
                <a:latin typeface="Avenir Next LT Pro" panose="020B0504020202020204" pitchFamily="34" charset="77"/>
              </a:rPr>
              <a:t>Data Visualization</a:t>
            </a:r>
          </a:p>
          <a:p>
            <a:pPr marL="179388" indent="-179388" algn="l">
              <a:spcBef>
                <a:spcPts val="1000"/>
              </a:spcBef>
              <a:buFont typeface="Arial" panose="020B0604020202020204" pitchFamily="34" charset="0"/>
              <a:buChar char="•"/>
            </a:pPr>
            <a:r>
              <a:rPr lang="en-US" sz="1400">
                <a:latin typeface="Avenir Next LT Pro" panose="020B0504020202020204" pitchFamily="34" charset="77"/>
              </a:rPr>
              <a:t>A good early analysis is to make the data visual. </a:t>
            </a:r>
          </a:p>
          <a:p>
            <a:pPr marL="179388" indent="-179388" algn="l">
              <a:spcBef>
                <a:spcPts val="1000"/>
              </a:spcBef>
              <a:buFont typeface="Arial" panose="020B0604020202020204" pitchFamily="34" charset="0"/>
              <a:buChar char="•"/>
            </a:pPr>
            <a:r>
              <a:rPr lang="en-US" sz="1400">
                <a:latin typeface="Avenir Next LT Pro" panose="020B0504020202020204" pitchFamily="34" charset="77"/>
              </a:rPr>
              <a:t>Having data in a visual format can help teams understand key dynamics of the operations that might not be readily apparent in the dataset.</a:t>
            </a:r>
          </a:p>
          <a:p>
            <a:pPr marL="179388" indent="-179388" algn="l">
              <a:spcBef>
                <a:spcPts val="1000"/>
              </a:spcBef>
              <a:buFont typeface="Arial" panose="020B0604020202020204" pitchFamily="34" charset="0"/>
              <a:buChar char="•"/>
            </a:pPr>
            <a:r>
              <a:rPr lang="en-US" sz="1400" i="1">
                <a:latin typeface="Avenir Next LT Pro" panose="020B0504020202020204" pitchFamily="34" charset="77"/>
              </a:rPr>
              <a:t>In this case, </a:t>
            </a:r>
            <a:r>
              <a:rPr lang="en-US" sz="1400">
                <a:latin typeface="Avenir Next LT Pro" panose="020B0504020202020204" pitchFamily="34" charset="77"/>
              </a:rPr>
              <a:t>the Team is interested in understanding the geographic distribution of Metro Cable customers.</a:t>
            </a:r>
          </a:p>
          <a:p>
            <a:pPr marL="179388" indent="-179388" algn="l">
              <a:spcBef>
                <a:spcPts val="1000"/>
              </a:spcBef>
              <a:buFont typeface="Arial" panose="020B0604020202020204" pitchFamily="34" charset="0"/>
              <a:buChar char="•"/>
            </a:pPr>
            <a:r>
              <a:rPr lang="en-US" sz="1400">
                <a:latin typeface="Avenir Next LT Pro" panose="020B0504020202020204" pitchFamily="34" charset="77"/>
              </a:rPr>
              <a:t>These insights may prove valuable in future analysis. </a:t>
            </a:r>
          </a:p>
        </p:txBody>
      </p:sp>
      <p:sp>
        <p:nvSpPr>
          <p:cNvPr id="10" name="TextBox 9">
            <a:extLst>
              <a:ext uri="{FF2B5EF4-FFF2-40B4-BE49-F238E27FC236}">
                <a16:creationId xmlns:a16="http://schemas.microsoft.com/office/drawing/2014/main" id="{1B68633D-5585-ED95-8988-7DA24CDC7FCC}"/>
              </a:ext>
            </a:extLst>
          </p:cNvPr>
          <p:cNvSpPr txBox="1"/>
          <p:nvPr/>
        </p:nvSpPr>
        <p:spPr>
          <a:xfrm>
            <a:off x="609600" y="5991880"/>
            <a:ext cx="11279451" cy="461665"/>
          </a:xfrm>
          <a:prstGeom prst="rect">
            <a:avLst/>
          </a:prstGeom>
          <a:solidFill>
            <a:schemeClr val="bg1">
              <a:lumMod val="95000"/>
            </a:schemeClr>
          </a:solidFill>
          <a:ln>
            <a:solidFill>
              <a:schemeClr val="bg1">
                <a:lumMod val="75000"/>
              </a:schemeClr>
            </a:solidFill>
          </a:ln>
        </p:spPr>
        <p:txBody>
          <a:bodyPr wrap="square" rtlCol="0">
            <a:spAutoFit/>
          </a:bodyPr>
          <a:lstStyle/>
          <a:p>
            <a:pPr algn="ctr">
              <a:spcBef>
                <a:spcPts val="1000"/>
              </a:spcBef>
            </a:pPr>
            <a:r>
              <a:rPr lang="en-US" sz="1200">
                <a:latin typeface="Avenir Next LT Pro" panose="020B0504020202020204" pitchFamily="34" charset="77"/>
              </a:rPr>
              <a:t>Using </a:t>
            </a:r>
            <a:r>
              <a:rPr lang="en-US" sz="1200" b="1">
                <a:latin typeface="Avenir Next LT Pro" panose="020B0504020202020204" pitchFamily="34" charset="77"/>
              </a:rPr>
              <a:t>AI enabled analysis tools</a:t>
            </a:r>
            <a:r>
              <a:rPr lang="en-US" sz="1200">
                <a:latin typeface="Avenir Next LT Pro" panose="020B0504020202020204" pitchFamily="34" charset="77"/>
              </a:rPr>
              <a:t>, the Team can quickly plot customer locations on a map of the service area – in the past, such analysis would have required specialized mapping tools and significant effort on the part of the team.</a:t>
            </a:r>
          </a:p>
        </p:txBody>
      </p:sp>
      <p:sp>
        <p:nvSpPr>
          <p:cNvPr id="5" name="Rectangle 2">
            <a:extLst>
              <a:ext uri="{FF2B5EF4-FFF2-40B4-BE49-F238E27FC236}">
                <a16:creationId xmlns:a16="http://schemas.microsoft.com/office/drawing/2014/main" id="{3E9863DD-FD70-3900-8171-62301BB2A7FB}"/>
              </a:ext>
            </a:extLst>
          </p:cNvPr>
          <p:cNvSpPr>
            <a:spLocks noChangeArrowheads="1"/>
          </p:cNvSpPr>
          <p:nvPr/>
        </p:nvSpPr>
        <p:spPr bwMode="auto">
          <a:xfrm>
            <a:off x="8696959" y="5721269"/>
            <a:ext cx="1673412" cy="228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chemeClr val="tx1"/>
                </a:solidFill>
                <a:effectLst/>
                <a:latin typeface="+mj-lt"/>
                <a:hlinkClick r:id="rId4"/>
              </a:rPr>
              <a:t>KC_Customer_Map.html</a:t>
            </a:r>
            <a:endParaRPr kumimoji="0" lang="en-US" altLang="en-US" sz="900" b="0" i="0" u="none" strike="noStrike" cap="none" normalizeH="0" baseline="0">
              <a:ln>
                <a:noFill/>
              </a:ln>
              <a:solidFill>
                <a:schemeClr val="tx1"/>
              </a:solidFill>
              <a:effectLst/>
              <a:latin typeface="+mj-lt"/>
            </a:endParaRPr>
          </a:p>
        </p:txBody>
      </p:sp>
      <p:sp>
        <p:nvSpPr>
          <p:cNvPr id="2" name="Rectangle 1">
            <a:extLst>
              <a:ext uri="{FF2B5EF4-FFF2-40B4-BE49-F238E27FC236}">
                <a16:creationId xmlns:a16="http://schemas.microsoft.com/office/drawing/2014/main" id="{347651DC-DDB4-92FD-CE6E-83C8E18BB77B}"/>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21C1E028-B5A4-D583-A97C-15E3C830E039}"/>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1" name="Rectangle 10">
            <a:extLst>
              <a:ext uri="{FF2B5EF4-FFF2-40B4-BE49-F238E27FC236}">
                <a16:creationId xmlns:a16="http://schemas.microsoft.com/office/drawing/2014/main" id="{E71DF322-234F-4E60-B5DC-127006D8436B}"/>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39" name="Group 38">
            <a:extLst>
              <a:ext uri="{FF2B5EF4-FFF2-40B4-BE49-F238E27FC236}">
                <a16:creationId xmlns:a16="http://schemas.microsoft.com/office/drawing/2014/main" id="{3DCAADCB-65D0-E108-A84B-5C63E1D97E6B}"/>
              </a:ext>
            </a:extLst>
          </p:cNvPr>
          <p:cNvGrpSpPr/>
          <p:nvPr/>
        </p:nvGrpSpPr>
        <p:grpSpPr>
          <a:xfrm>
            <a:off x="11465415" y="182012"/>
            <a:ext cx="560540" cy="599978"/>
            <a:chOff x="3962400" y="1404361"/>
            <a:chExt cx="4267200" cy="4567438"/>
          </a:xfrm>
          <a:solidFill>
            <a:schemeClr val="bg1">
              <a:lumMod val="85000"/>
            </a:schemeClr>
          </a:solidFill>
        </p:grpSpPr>
        <p:grpSp>
          <p:nvGrpSpPr>
            <p:cNvPr id="40" name="Groupe 160">
              <a:extLst>
                <a:ext uri="{FF2B5EF4-FFF2-40B4-BE49-F238E27FC236}">
                  <a16:creationId xmlns:a16="http://schemas.microsoft.com/office/drawing/2014/main" id="{79D28277-4C7A-9C0C-01D9-2C0B9A102A81}"/>
                </a:ext>
              </a:extLst>
            </p:cNvPr>
            <p:cNvGrpSpPr/>
            <p:nvPr/>
          </p:nvGrpSpPr>
          <p:grpSpPr>
            <a:xfrm>
              <a:off x="3962400" y="1404361"/>
              <a:ext cx="4267200" cy="4567438"/>
              <a:chOff x="4253501" y="1474601"/>
              <a:chExt cx="4007280" cy="4289230"/>
            </a:xfrm>
            <a:grpFill/>
          </p:grpSpPr>
          <p:sp>
            <p:nvSpPr>
              <p:cNvPr id="47" name="Forme libre : forme 156">
                <a:extLst>
                  <a:ext uri="{FF2B5EF4-FFF2-40B4-BE49-F238E27FC236}">
                    <a16:creationId xmlns:a16="http://schemas.microsoft.com/office/drawing/2014/main" id="{565325CB-536C-14E7-4BB6-C3D79C87BF1C}"/>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48" name="Groupe 159">
                <a:extLst>
                  <a:ext uri="{FF2B5EF4-FFF2-40B4-BE49-F238E27FC236}">
                    <a16:creationId xmlns:a16="http://schemas.microsoft.com/office/drawing/2014/main" id="{5DB43ABA-4B41-47AC-8B8C-2622EBCA020E}"/>
                  </a:ext>
                </a:extLst>
              </p:cNvPr>
              <p:cNvGrpSpPr/>
              <p:nvPr/>
            </p:nvGrpSpPr>
            <p:grpSpPr>
              <a:xfrm>
                <a:off x="4253501" y="1474601"/>
                <a:ext cx="4007280" cy="3742303"/>
                <a:chOff x="4253501" y="1474601"/>
                <a:chExt cx="4007280" cy="3742303"/>
              </a:xfrm>
              <a:grpFill/>
            </p:grpSpPr>
            <p:sp>
              <p:nvSpPr>
                <p:cNvPr id="49" name="Forme libre : forme 149">
                  <a:extLst>
                    <a:ext uri="{FF2B5EF4-FFF2-40B4-BE49-F238E27FC236}">
                      <a16:creationId xmlns:a16="http://schemas.microsoft.com/office/drawing/2014/main" id="{5E585912-FDDB-72D3-EAD3-4E05434D4F44}"/>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0" name="Forme libre : forme 148">
                  <a:extLst>
                    <a:ext uri="{FF2B5EF4-FFF2-40B4-BE49-F238E27FC236}">
                      <a16:creationId xmlns:a16="http://schemas.microsoft.com/office/drawing/2014/main" id="{900BA67E-BC12-708D-965C-2D9A957A6FE5}"/>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1" name="Forme libre : forme 147">
                  <a:extLst>
                    <a:ext uri="{FF2B5EF4-FFF2-40B4-BE49-F238E27FC236}">
                      <a16:creationId xmlns:a16="http://schemas.microsoft.com/office/drawing/2014/main" id="{4679BEF9-EF85-7066-87C8-6F98080FAFE7}"/>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2" name="Forme libre : forme 146">
                  <a:extLst>
                    <a:ext uri="{FF2B5EF4-FFF2-40B4-BE49-F238E27FC236}">
                      <a16:creationId xmlns:a16="http://schemas.microsoft.com/office/drawing/2014/main" id="{FCB4316E-F41E-84CC-AFBB-8DDE1168E0FD}"/>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3" name="Forme libre : forme 144">
                  <a:extLst>
                    <a:ext uri="{FF2B5EF4-FFF2-40B4-BE49-F238E27FC236}">
                      <a16:creationId xmlns:a16="http://schemas.microsoft.com/office/drawing/2014/main" id="{55A99925-AA60-680A-CA6C-6E863059DF98}"/>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4" name="Forme libre : forme 142">
                  <a:extLst>
                    <a:ext uri="{FF2B5EF4-FFF2-40B4-BE49-F238E27FC236}">
                      <a16:creationId xmlns:a16="http://schemas.microsoft.com/office/drawing/2014/main" id="{6F65A89C-73DA-DE5B-2693-900B6B4E3590}"/>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5" name="Forme libre : forme 141">
                  <a:extLst>
                    <a:ext uri="{FF2B5EF4-FFF2-40B4-BE49-F238E27FC236}">
                      <a16:creationId xmlns:a16="http://schemas.microsoft.com/office/drawing/2014/main" id="{3598FB9E-C034-F680-8B6F-F288EE53EFDD}"/>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6" name="Forme libre : forme 140">
                  <a:extLst>
                    <a:ext uri="{FF2B5EF4-FFF2-40B4-BE49-F238E27FC236}">
                      <a16:creationId xmlns:a16="http://schemas.microsoft.com/office/drawing/2014/main" id="{98104804-CD9D-180B-4F23-50FB5BDCEDE6}"/>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7" name="Forme libre : forme 139">
                  <a:extLst>
                    <a:ext uri="{FF2B5EF4-FFF2-40B4-BE49-F238E27FC236}">
                      <a16:creationId xmlns:a16="http://schemas.microsoft.com/office/drawing/2014/main" id="{B2C29542-1DF8-4EA7-5381-E34CB8190FE6}"/>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33">
                  <a:extLst>
                    <a:ext uri="{FF2B5EF4-FFF2-40B4-BE49-F238E27FC236}">
                      <a16:creationId xmlns:a16="http://schemas.microsoft.com/office/drawing/2014/main" id="{6F5F7380-BF1F-755C-916C-D5D6487586BC}"/>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58">
                  <a:extLst>
                    <a:ext uri="{FF2B5EF4-FFF2-40B4-BE49-F238E27FC236}">
                      <a16:creationId xmlns:a16="http://schemas.microsoft.com/office/drawing/2014/main" id="{20D2AAC5-B956-C131-1B8F-3210FB06D693}"/>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0" name="Forme libre : forme 126">
                  <a:extLst>
                    <a:ext uri="{FF2B5EF4-FFF2-40B4-BE49-F238E27FC236}">
                      <a16:creationId xmlns:a16="http://schemas.microsoft.com/office/drawing/2014/main" id="{76580953-3531-08C2-D623-F683DFED248B}"/>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1" name="Forme libre : forme 154">
                  <a:extLst>
                    <a:ext uri="{FF2B5EF4-FFF2-40B4-BE49-F238E27FC236}">
                      <a16:creationId xmlns:a16="http://schemas.microsoft.com/office/drawing/2014/main" id="{FE5204B2-BCE1-B5FF-5339-424D35489879}"/>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2" name="Forme libre : forme 157">
                  <a:extLst>
                    <a:ext uri="{FF2B5EF4-FFF2-40B4-BE49-F238E27FC236}">
                      <a16:creationId xmlns:a16="http://schemas.microsoft.com/office/drawing/2014/main" id="{25C03A2D-4A7D-3E5C-4D89-C4E9ED84B1A7}"/>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3" name="Forme libre : forme 116">
                  <a:extLst>
                    <a:ext uri="{FF2B5EF4-FFF2-40B4-BE49-F238E27FC236}">
                      <a16:creationId xmlns:a16="http://schemas.microsoft.com/office/drawing/2014/main" id="{50F22C1A-6B76-16B5-265B-15227C2146C5}"/>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024" name="Forme libre : forme 155">
                  <a:extLst>
                    <a:ext uri="{FF2B5EF4-FFF2-40B4-BE49-F238E27FC236}">
                      <a16:creationId xmlns:a16="http://schemas.microsoft.com/office/drawing/2014/main" id="{107E9996-CC0B-8AA9-0EAA-857427072ABF}"/>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025" name="Forme libre : forme 112">
                  <a:extLst>
                    <a:ext uri="{FF2B5EF4-FFF2-40B4-BE49-F238E27FC236}">
                      <a16:creationId xmlns:a16="http://schemas.microsoft.com/office/drawing/2014/main" id="{CA3D2636-A857-3D08-5ADD-7AA108B2DC41}"/>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41" name="Rectangle 40">
              <a:extLst>
                <a:ext uri="{FF2B5EF4-FFF2-40B4-BE49-F238E27FC236}">
                  <a16:creationId xmlns:a16="http://schemas.microsoft.com/office/drawing/2014/main" id="{BF82379C-70B6-785F-7AC2-0A3356F9D73A}"/>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2" name="Rectangle 41">
              <a:extLst>
                <a:ext uri="{FF2B5EF4-FFF2-40B4-BE49-F238E27FC236}">
                  <a16:creationId xmlns:a16="http://schemas.microsoft.com/office/drawing/2014/main" id="{938D691B-EE47-8EA9-48C1-46A71EF14AD0}"/>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3" name="Rectangle 42">
              <a:extLst>
                <a:ext uri="{FF2B5EF4-FFF2-40B4-BE49-F238E27FC236}">
                  <a16:creationId xmlns:a16="http://schemas.microsoft.com/office/drawing/2014/main" id="{7D0083C1-683D-382E-F5EF-FF5F35E80F14}"/>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4" name="Rectangle 43">
              <a:extLst>
                <a:ext uri="{FF2B5EF4-FFF2-40B4-BE49-F238E27FC236}">
                  <a16:creationId xmlns:a16="http://schemas.microsoft.com/office/drawing/2014/main" id="{6A429C25-FD42-4E7F-A919-D0BFB4D3D8F9}"/>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5" name="Rectangle 44">
              <a:extLst>
                <a:ext uri="{FF2B5EF4-FFF2-40B4-BE49-F238E27FC236}">
                  <a16:creationId xmlns:a16="http://schemas.microsoft.com/office/drawing/2014/main" id="{624E2F16-DDEF-918F-34BD-72EE3DBA8A74}"/>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6" name="Rectangle 45">
              <a:extLst>
                <a:ext uri="{FF2B5EF4-FFF2-40B4-BE49-F238E27FC236}">
                  <a16:creationId xmlns:a16="http://schemas.microsoft.com/office/drawing/2014/main" id="{F35F9EFE-830E-9277-E3E2-A7836D505B3E}"/>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9" name="Rectangle 8">
            <a:extLst>
              <a:ext uri="{FF2B5EF4-FFF2-40B4-BE49-F238E27FC236}">
                <a16:creationId xmlns:a16="http://schemas.microsoft.com/office/drawing/2014/main" id="{AA10499F-29A1-78C7-2DDE-90378E0AA2D2}"/>
              </a:ext>
            </a:extLst>
          </p:cNvPr>
          <p:cNvSpPr/>
          <p:nvPr/>
        </p:nvSpPr>
        <p:spPr>
          <a:xfrm>
            <a:off x="591434" y="1055792"/>
            <a:ext cx="5759232" cy="992624"/>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3" name="Rectangle 12">
            <a:extLst>
              <a:ext uri="{FF2B5EF4-FFF2-40B4-BE49-F238E27FC236}">
                <a16:creationId xmlns:a16="http://schemas.microsoft.com/office/drawing/2014/main" id="{55322CDA-B00F-12AD-3655-8C22D8D82462}"/>
              </a:ext>
            </a:extLst>
          </p:cNvPr>
          <p:cNvSpPr/>
          <p:nvPr/>
        </p:nvSpPr>
        <p:spPr>
          <a:xfrm>
            <a:off x="711359" y="1003178"/>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
        <p:nvSpPr>
          <p:cNvPr id="14" name="Rectangle 13">
            <a:extLst>
              <a:ext uri="{FF2B5EF4-FFF2-40B4-BE49-F238E27FC236}">
                <a16:creationId xmlns:a16="http://schemas.microsoft.com/office/drawing/2014/main" id="{925A071A-3F26-D4C1-EB18-BC15EE6BA3AC}"/>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569320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16990F-189E-24BB-33A5-7F54247671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4D6176-4FBB-B99B-22A8-B2E8E9D782A3}"/>
              </a:ext>
            </a:extLst>
          </p:cNvPr>
          <p:cNvSpPr>
            <a:spLocks noGrp="1"/>
          </p:cNvSpPr>
          <p:nvPr>
            <p:ph type="title"/>
          </p:nvPr>
        </p:nvSpPr>
        <p:spPr/>
        <p:txBody>
          <a:bodyPr/>
          <a:lstStyle/>
          <a:p>
            <a:r>
              <a:rPr lang="en-US"/>
              <a:t>Phase 1: Diagnosis | Data Analysis: “Visualization” </a:t>
            </a:r>
            <a:r>
              <a:rPr lang="en-US" b="0" i="1"/>
              <a:t>– example</a:t>
            </a:r>
            <a:endParaRPr lang="en-US"/>
          </a:p>
        </p:txBody>
      </p:sp>
      <p:sp>
        <p:nvSpPr>
          <p:cNvPr id="4" name="Footer Placeholder 3">
            <a:extLst>
              <a:ext uri="{FF2B5EF4-FFF2-40B4-BE49-F238E27FC236}">
                <a16:creationId xmlns:a16="http://schemas.microsoft.com/office/drawing/2014/main" id="{E19AFDEE-1420-C907-DE94-4D073D629382}"/>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10" name="TextBox 9">
            <a:extLst>
              <a:ext uri="{FF2B5EF4-FFF2-40B4-BE49-F238E27FC236}">
                <a16:creationId xmlns:a16="http://schemas.microsoft.com/office/drawing/2014/main" id="{0D654F37-71DA-6629-9D2E-480F71A66D5A}"/>
              </a:ext>
            </a:extLst>
          </p:cNvPr>
          <p:cNvSpPr txBox="1"/>
          <p:nvPr/>
        </p:nvSpPr>
        <p:spPr>
          <a:xfrm>
            <a:off x="606174" y="1632334"/>
            <a:ext cx="5217460" cy="4524315"/>
          </a:xfrm>
          <a:prstGeom prst="rect">
            <a:avLst/>
          </a:prstGeom>
          <a:noFill/>
        </p:spPr>
        <p:txBody>
          <a:bodyPr wrap="square" lIns="91440" tIns="45720" rIns="91440" bIns="45720" rtlCol="0" anchor="t">
            <a:spAutoFit/>
          </a:bodyPr>
          <a:lstStyle/>
          <a:p>
            <a:pPr algn="l">
              <a:spcBef>
                <a:spcPts val="1000"/>
              </a:spcBef>
            </a:pPr>
            <a:r>
              <a:rPr lang="en-US" sz="1400" b="1">
                <a:solidFill>
                  <a:schemeClr val="accent1"/>
                </a:solidFill>
                <a:latin typeface="Avenir Next LT Pro"/>
              </a:rPr>
              <a:t>Data Visualization</a:t>
            </a:r>
          </a:p>
          <a:p>
            <a:pPr marL="179070" indent="-179070" algn="l">
              <a:spcBef>
                <a:spcPts val="1000"/>
              </a:spcBef>
              <a:buFont typeface="Arial" panose="020B0604020202020204" pitchFamily="34" charset="0"/>
              <a:buChar char="•"/>
            </a:pPr>
            <a:r>
              <a:rPr lang="en-US" sz="1400">
                <a:latin typeface="Avenir Next LT Pro"/>
              </a:rPr>
              <a:t>AI enabled analysis can be thought of as </a:t>
            </a:r>
            <a:r>
              <a:rPr lang="en-US" sz="1400" b="1">
                <a:latin typeface="Avenir Next LT Pro"/>
              </a:rPr>
              <a:t>“curiosity enabled analysis”</a:t>
            </a:r>
            <a:r>
              <a:rPr lang="en-US" sz="1400">
                <a:latin typeface="Avenir Next LT Pro"/>
              </a:rPr>
              <a:t> using AI tools.</a:t>
            </a:r>
          </a:p>
          <a:p>
            <a:pPr marL="179070" indent="-179070" algn="l">
              <a:spcBef>
                <a:spcPts val="1000"/>
              </a:spcBef>
              <a:buFont typeface="Arial" panose="020B0604020202020204" pitchFamily="34" charset="0"/>
              <a:buChar char="•"/>
            </a:pPr>
            <a:r>
              <a:rPr lang="en-US" sz="1400">
                <a:latin typeface="Avenir Next LT Pro"/>
              </a:rPr>
              <a:t>Traditionally, due to the length of time required to complete manual data analysis, teams would prioritize which areas to address.</a:t>
            </a:r>
          </a:p>
          <a:p>
            <a:pPr marL="179070" indent="-179070" algn="l">
              <a:spcBef>
                <a:spcPts val="1000"/>
              </a:spcBef>
              <a:buFont typeface="Arial" panose="020B0604020202020204" pitchFamily="34" charset="0"/>
              <a:buChar char="•"/>
            </a:pPr>
            <a:r>
              <a:rPr lang="en-US" sz="1400">
                <a:latin typeface="Avenir Next LT Pro"/>
              </a:rPr>
              <a:t>Labor intensive manual data analysis often meant the team was time–constrained and unable to full interrogate the data.</a:t>
            </a:r>
          </a:p>
          <a:p>
            <a:pPr marL="179070" indent="-179070" algn="l">
              <a:spcBef>
                <a:spcPts val="1000"/>
              </a:spcBef>
              <a:buFont typeface="Arial" panose="020B0604020202020204" pitchFamily="34" charset="0"/>
              <a:buChar char="•"/>
            </a:pPr>
            <a:r>
              <a:rPr lang="en-US" sz="1400">
                <a:latin typeface="Avenir Next LT Pro"/>
              </a:rPr>
              <a:t>In this case,</a:t>
            </a:r>
            <a:r>
              <a:rPr lang="en-US" sz="1400" i="1">
                <a:latin typeface="Avenir Next LT Pro"/>
              </a:rPr>
              <a:t> </a:t>
            </a:r>
            <a:r>
              <a:rPr lang="en-US" sz="1400">
                <a:latin typeface="Avenir Next LT Pro"/>
              </a:rPr>
              <a:t>the teams seeks to understand more about late and delinquent customer accounts. Using a simple prompt, the team can expose any potential relationships between customer type, or service level and account delinquency.</a:t>
            </a:r>
          </a:p>
          <a:p>
            <a:pPr marL="179070" indent="-179070" algn="l">
              <a:spcBef>
                <a:spcPts val="1000"/>
              </a:spcBef>
              <a:buFont typeface="Arial" panose="020B0604020202020204" pitchFamily="34" charset="0"/>
              <a:buChar char="•"/>
            </a:pPr>
            <a:r>
              <a:rPr lang="en-US" sz="1400" b="1">
                <a:latin typeface="Avenir Next LT Pro"/>
              </a:rPr>
              <a:t> Note:</a:t>
            </a:r>
            <a:r>
              <a:rPr lang="en-US" sz="1400">
                <a:latin typeface="Avenir Next LT Pro"/>
              </a:rPr>
              <a:t> Even when the AI enabled data analysis doesn’t show a significant relationship, this type of quick analysis can be used to narrow the focus of subsequent analysis.</a:t>
            </a:r>
          </a:p>
          <a:p>
            <a:pPr marL="179070" indent="-179070" algn="l">
              <a:spcBef>
                <a:spcPts val="1000"/>
              </a:spcBef>
              <a:buFont typeface="Arial" panose="020B0604020202020204" pitchFamily="34" charset="0"/>
              <a:buChar char="•"/>
            </a:pPr>
            <a:endParaRPr lang="en-US" sz="1400">
              <a:latin typeface="Avenir Next LT Pro" panose="020B0504020202020204" pitchFamily="34" charset="77"/>
            </a:endParaRPr>
          </a:p>
        </p:txBody>
      </p:sp>
      <p:sp>
        <p:nvSpPr>
          <p:cNvPr id="11" name="TextBox 10">
            <a:extLst>
              <a:ext uri="{FF2B5EF4-FFF2-40B4-BE49-F238E27FC236}">
                <a16:creationId xmlns:a16="http://schemas.microsoft.com/office/drawing/2014/main" id="{EBBCE767-45FB-2068-D085-6C850E430946}"/>
              </a:ext>
            </a:extLst>
          </p:cNvPr>
          <p:cNvSpPr txBox="1"/>
          <p:nvPr/>
        </p:nvSpPr>
        <p:spPr>
          <a:xfrm>
            <a:off x="515232" y="6087193"/>
            <a:ext cx="11373817" cy="461665"/>
          </a:xfrm>
          <a:prstGeom prst="rect">
            <a:avLst/>
          </a:prstGeom>
          <a:solidFill>
            <a:schemeClr val="bg1"/>
          </a:solidFill>
          <a:ln>
            <a:solidFill>
              <a:schemeClr val="bg1">
                <a:lumMod val="65000"/>
              </a:schemeClr>
            </a:solidFill>
          </a:ln>
        </p:spPr>
        <p:txBody>
          <a:bodyPr wrap="square" rtlCol="0">
            <a:spAutoFit/>
          </a:bodyPr>
          <a:lstStyle/>
          <a:p>
            <a:pPr marL="685800" indent="-685800" algn="l">
              <a:spcBef>
                <a:spcPts val="1000"/>
              </a:spcBef>
            </a:pPr>
            <a:r>
              <a:rPr lang="en-US" sz="1200" b="1" i="1">
                <a:latin typeface="Avenir Next LT Pro" panose="020B0504020202020204" pitchFamily="34" charset="77"/>
              </a:rPr>
              <a:t>Important: </a:t>
            </a:r>
            <a:r>
              <a:rPr lang="en-US" sz="1200">
                <a:latin typeface="Avenir Next LT Pro" panose="020B0504020202020204" pitchFamily="34" charset="77"/>
              </a:rPr>
              <a:t>AI tools can make mistakes. Entering the same prompt into multiple AI tools or prompting a second AI tool to validate the output of the first tool can   help reduce risks. Always validate key facts before using the AI output for critical decision making.</a:t>
            </a:r>
          </a:p>
        </p:txBody>
      </p:sp>
      <p:pic>
        <p:nvPicPr>
          <p:cNvPr id="6" name="Picture 5">
            <a:extLst>
              <a:ext uri="{FF2B5EF4-FFF2-40B4-BE49-F238E27FC236}">
                <a16:creationId xmlns:a16="http://schemas.microsoft.com/office/drawing/2014/main" id="{C67221D0-A38F-F0FF-BBFD-F8B1799F517C}"/>
              </a:ext>
            </a:extLst>
          </p:cNvPr>
          <p:cNvPicPr>
            <a:picLocks noChangeAspect="1"/>
          </p:cNvPicPr>
          <p:nvPr/>
        </p:nvPicPr>
        <p:blipFill>
          <a:blip r:embed="rId2">
            <a:duotone>
              <a:schemeClr val="accent1">
                <a:shade val="45000"/>
                <a:satMod val="135000"/>
              </a:schemeClr>
              <a:prstClr val="white"/>
            </a:duotone>
          </a:blip>
          <a:srcRect l="-44" t="3856" r="44" b="46978"/>
          <a:stretch>
            <a:fillRect/>
          </a:stretch>
        </p:blipFill>
        <p:spPr>
          <a:xfrm>
            <a:off x="714642" y="930141"/>
            <a:ext cx="5000524" cy="461665"/>
          </a:xfrm>
          <a:prstGeom prst="rect">
            <a:avLst/>
          </a:prstGeom>
        </p:spPr>
      </p:pic>
      <p:pic>
        <p:nvPicPr>
          <p:cNvPr id="15" name="Picture 14" descr="A screenshot of a graph&#10;&#10;AI-generated content may be incorrect.">
            <a:extLst>
              <a:ext uri="{FF2B5EF4-FFF2-40B4-BE49-F238E27FC236}">
                <a16:creationId xmlns:a16="http://schemas.microsoft.com/office/drawing/2014/main" id="{C894D445-066B-230E-C5EB-30D66F9F591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6096000" y="806301"/>
            <a:ext cx="3768587" cy="5286138"/>
          </a:xfrm>
          <a:prstGeom prst="rect">
            <a:avLst/>
          </a:prstGeom>
        </p:spPr>
      </p:pic>
      <p:sp>
        <p:nvSpPr>
          <p:cNvPr id="18" name="Rectangle 3">
            <a:extLst>
              <a:ext uri="{FF2B5EF4-FFF2-40B4-BE49-F238E27FC236}">
                <a16:creationId xmlns:a16="http://schemas.microsoft.com/office/drawing/2014/main" id="{30F6C5F0-60F2-A600-C357-3B37F8CA5F76}"/>
              </a:ext>
            </a:extLst>
          </p:cNvPr>
          <p:cNvSpPr>
            <a:spLocks noChangeArrowheads="1"/>
          </p:cNvSpPr>
          <p:nvPr/>
        </p:nvSpPr>
        <p:spPr bwMode="auto">
          <a:xfrm>
            <a:off x="9864587" y="5772457"/>
            <a:ext cx="212697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err="1">
                <a:ln>
                  <a:noFill/>
                </a:ln>
                <a:solidFill>
                  <a:schemeClr val="tx1"/>
                </a:solidFill>
                <a:effectLst/>
                <a:latin typeface="+mj-lt"/>
                <a:hlinkClick r:id="rId5"/>
              </a:rPr>
              <a:t>Metro_Cable_Payment</a:t>
            </a:r>
            <a:r>
              <a:rPr kumimoji="0" lang="en-US" altLang="en-US" sz="800" b="0" i="0" u="none" strike="noStrike" cap="none" normalizeH="0" baseline="0">
                <a:ln>
                  <a:noFill/>
                </a:ln>
                <a:solidFill>
                  <a:schemeClr val="tx1"/>
                </a:solidFill>
                <a:effectLst/>
                <a:latin typeface="+mj-lt"/>
                <a:hlinkClick r:id="rId5"/>
              </a:rPr>
              <a:t> Dashboard.html</a:t>
            </a:r>
            <a:endParaRPr kumimoji="0" lang="en-US" altLang="en-US" sz="800" b="0" i="0" u="none" strike="noStrike" cap="none" normalizeH="0" baseline="0">
              <a:ln>
                <a:noFill/>
              </a:ln>
              <a:solidFill>
                <a:schemeClr val="tx1"/>
              </a:solidFill>
              <a:effectLst/>
              <a:latin typeface="+mj-lt"/>
            </a:endParaRPr>
          </a:p>
        </p:txBody>
      </p:sp>
      <p:sp>
        <p:nvSpPr>
          <p:cNvPr id="2" name="Rectangle 1">
            <a:extLst>
              <a:ext uri="{FF2B5EF4-FFF2-40B4-BE49-F238E27FC236}">
                <a16:creationId xmlns:a16="http://schemas.microsoft.com/office/drawing/2014/main" id="{0B1BEC46-1E2A-8D77-E8BC-B4879A20A313}"/>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5" name="Rectangle 4">
            <a:extLst>
              <a:ext uri="{FF2B5EF4-FFF2-40B4-BE49-F238E27FC236}">
                <a16:creationId xmlns:a16="http://schemas.microsoft.com/office/drawing/2014/main" id="{AB6D50CB-EF2C-67D8-A758-FF1C7C9905E1}"/>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7" name="Rectangle 6">
            <a:extLst>
              <a:ext uri="{FF2B5EF4-FFF2-40B4-BE49-F238E27FC236}">
                <a16:creationId xmlns:a16="http://schemas.microsoft.com/office/drawing/2014/main" id="{080F082D-0D42-6C91-72E5-07EA38E7A24E}"/>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40" name="Group 39">
            <a:extLst>
              <a:ext uri="{FF2B5EF4-FFF2-40B4-BE49-F238E27FC236}">
                <a16:creationId xmlns:a16="http://schemas.microsoft.com/office/drawing/2014/main" id="{F8D5AB70-4639-1AD6-096A-7ACE09E2D407}"/>
              </a:ext>
            </a:extLst>
          </p:cNvPr>
          <p:cNvGrpSpPr/>
          <p:nvPr/>
        </p:nvGrpSpPr>
        <p:grpSpPr>
          <a:xfrm>
            <a:off x="11465415" y="182012"/>
            <a:ext cx="560540" cy="599978"/>
            <a:chOff x="3962400" y="1404361"/>
            <a:chExt cx="4267200" cy="4567438"/>
          </a:xfrm>
          <a:solidFill>
            <a:schemeClr val="bg1">
              <a:lumMod val="85000"/>
            </a:schemeClr>
          </a:solidFill>
        </p:grpSpPr>
        <p:grpSp>
          <p:nvGrpSpPr>
            <p:cNvPr id="41" name="Groupe 160">
              <a:extLst>
                <a:ext uri="{FF2B5EF4-FFF2-40B4-BE49-F238E27FC236}">
                  <a16:creationId xmlns:a16="http://schemas.microsoft.com/office/drawing/2014/main" id="{D2C61B9B-CD9E-7270-16FF-6E214E74F79D}"/>
                </a:ext>
              </a:extLst>
            </p:cNvPr>
            <p:cNvGrpSpPr/>
            <p:nvPr/>
          </p:nvGrpSpPr>
          <p:grpSpPr>
            <a:xfrm>
              <a:off x="3962400" y="1404361"/>
              <a:ext cx="4267200" cy="4567438"/>
              <a:chOff x="4253501" y="1474601"/>
              <a:chExt cx="4007280" cy="4289230"/>
            </a:xfrm>
            <a:grpFill/>
          </p:grpSpPr>
          <p:sp>
            <p:nvSpPr>
              <p:cNvPr id="48" name="Forme libre : forme 156">
                <a:extLst>
                  <a:ext uri="{FF2B5EF4-FFF2-40B4-BE49-F238E27FC236}">
                    <a16:creationId xmlns:a16="http://schemas.microsoft.com/office/drawing/2014/main" id="{FD260BBC-FA17-809A-0385-E7D30FF75012}"/>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49" name="Groupe 159">
                <a:extLst>
                  <a:ext uri="{FF2B5EF4-FFF2-40B4-BE49-F238E27FC236}">
                    <a16:creationId xmlns:a16="http://schemas.microsoft.com/office/drawing/2014/main" id="{FD3F419B-460E-4E3E-DE04-56A24241463A}"/>
                  </a:ext>
                </a:extLst>
              </p:cNvPr>
              <p:cNvGrpSpPr/>
              <p:nvPr/>
            </p:nvGrpSpPr>
            <p:grpSpPr>
              <a:xfrm>
                <a:off x="4253501" y="1474601"/>
                <a:ext cx="4007280" cy="3742303"/>
                <a:chOff x="4253501" y="1474601"/>
                <a:chExt cx="4007280" cy="3742303"/>
              </a:xfrm>
              <a:grpFill/>
            </p:grpSpPr>
            <p:sp>
              <p:nvSpPr>
                <p:cNvPr id="50" name="Forme libre : forme 149">
                  <a:extLst>
                    <a:ext uri="{FF2B5EF4-FFF2-40B4-BE49-F238E27FC236}">
                      <a16:creationId xmlns:a16="http://schemas.microsoft.com/office/drawing/2014/main" id="{9E7196D8-0D9A-240E-356B-6E62EB6533C4}"/>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1" name="Forme libre : forme 148">
                  <a:extLst>
                    <a:ext uri="{FF2B5EF4-FFF2-40B4-BE49-F238E27FC236}">
                      <a16:creationId xmlns:a16="http://schemas.microsoft.com/office/drawing/2014/main" id="{349253B0-0CC9-2E20-0DDC-405452E1E2F4}"/>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2" name="Forme libre : forme 147">
                  <a:extLst>
                    <a:ext uri="{FF2B5EF4-FFF2-40B4-BE49-F238E27FC236}">
                      <a16:creationId xmlns:a16="http://schemas.microsoft.com/office/drawing/2014/main" id="{AE16C4ED-1996-C883-7AD9-052819E34053}"/>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3" name="Forme libre : forme 146">
                  <a:extLst>
                    <a:ext uri="{FF2B5EF4-FFF2-40B4-BE49-F238E27FC236}">
                      <a16:creationId xmlns:a16="http://schemas.microsoft.com/office/drawing/2014/main" id="{16CED1AD-EB44-EC9F-5CF0-FE6897F0DD91}"/>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4" name="Forme libre : forme 144">
                  <a:extLst>
                    <a:ext uri="{FF2B5EF4-FFF2-40B4-BE49-F238E27FC236}">
                      <a16:creationId xmlns:a16="http://schemas.microsoft.com/office/drawing/2014/main" id="{33A87314-F2D3-23B9-1F1C-72189BB4C8E5}"/>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5" name="Forme libre : forme 142">
                  <a:extLst>
                    <a:ext uri="{FF2B5EF4-FFF2-40B4-BE49-F238E27FC236}">
                      <a16:creationId xmlns:a16="http://schemas.microsoft.com/office/drawing/2014/main" id="{022C2B70-A5EB-E8CF-8407-A198D2AFB201}"/>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6" name="Forme libre : forme 141">
                  <a:extLst>
                    <a:ext uri="{FF2B5EF4-FFF2-40B4-BE49-F238E27FC236}">
                      <a16:creationId xmlns:a16="http://schemas.microsoft.com/office/drawing/2014/main" id="{5BA9D983-25AE-E141-12C2-073FEDE6EE99}"/>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7" name="Forme libre : forme 140">
                  <a:extLst>
                    <a:ext uri="{FF2B5EF4-FFF2-40B4-BE49-F238E27FC236}">
                      <a16:creationId xmlns:a16="http://schemas.microsoft.com/office/drawing/2014/main" id="{28BED4A9-6028-E337-8304-9362D0399AAD}"/>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39">
                  <a:extLst>
                    <a:ext uri="{FF2B5EF4-FFF2-40B4-BE49-F238E27FC236}">
                      <a16:creationId xmlns:a16="http://schemas.microsoft.com/office/drawing/2014/main" id="{D23B0CC6-D646-5EB8-6FB9-9A27D644A33F}"/>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33">
                  <a:extLst>
                    <a:ext uri="{FF2B5EF4-FFF2-40B4-BE49-F238E27FC236}">
                      <a16:creationId xmlns:a16="http://schemas.microsoft.com/office/drawing/2014/main" id="{C9E202C4-EF53-C9B1-1873-B53F5787252B}"/>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0" name="Forme libre : forme 158">
                  <a:extLst>
                    <a:ext uri="{FF2B5EF4-FFF2-40B4-BE49-F238E27FC236}">
                      <a16:creationId xmlns:a16="http://schemas.microsoft.com/office/drawing/2014/main" id="{64517FD1-288F-0E65-9341-5FF1E722A758}"/>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1" name="Forme libre : forme 126">
                  <a:extLst>
                    <a:ext uri="{FF2B5EF4-FFF2-40B4-BE49-F238E27FC236}">
                      <a16:creationId xmlns:a16="http://schemas.microsoft.com/office/drawing/2014/main" id="{8DB7B71F-69B3-32B9-05B6-1E6F0E6CA439}"/>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2" name="Forme libre : forme 154">
                  <a:extLst>
                    <a:ext uri="{FF2B5EF4-FFF2-40B4-BE49-F238E27FC236}">
                      <a16:creationId xmlns:a16="http://schemas.microsoft.com/office/drawing/2014/main" id="{46602D5C-4D24-0E17-659B-CBD9D726EC0E}"/>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3" name="Forme libre : forme 157">
                  <a:extLst>
                    <a:ext uri="{FF2B5EF4-FFF2-40B4-BE49-F238E27FC236}">
                      <a16:creationId xmlns:a16="http://schemas.microsoft.com/office/drawing/2014/main" id="{FE38DCE0-CF6D-3917-12D2-3EDC7B8772D1}"/>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4" name="Forme libre : forme 116">
                  <a:extLst>
                    <a:ext uri="{FF2B5EF4-FFF2-40B4-BE49-F238E27FC236}">
                      <a16:creationId xmlns:a16="http://schemas.microsoft.com/office/drawing/2014/main" id="{338C29DD-2266-E1A1-F312-6952F55241CC}"/>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5" name="Forme libre : forme 155">
                  <a:extLst>
                    <a:ext uri="{FF2B5EF4-FFF2-40B4-BE49-F238E27FC236}">
                      <a16:creationId xmlns:a16="http://schemas.microsoft.com/office/drawing/2014/main" id="{DE077174-DFBC-55F3-49CB-8AB49FA20E0F}"/>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6" name="Forme libre : forme 112">
                  <a:extLst>
                    <a:ext uri="{FF2B5EF4-FFF2-40B4-BE49-F238E27FC236}">
                      <a16:creationId xmlns:a16="http://schemas.microsoft.com/office/drawing/2014/main" id="{4F716811-6D6A-AB79-122B-9D6F49E972D4}"/>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42" name="Rectangle 41">
              <a:extLst>
                <a:ext uri="{FF2B5EF4-FFF2-40B4-BE49-F238E27FC236}">
                  <a16:creationId xmlns:a16="http://schemas.microsoft.com/office/drawing/2014/main" id="{58CC1306-C6EB-53BC-B402-73E74AACE08F}"/>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3" name="Rectangle 42">
              <a:extLst>
                <a:ext uri="{FF2B5EF4-FFF2-40B4-BE49-F238E27FC236}">
                  <a16:creationId xmlns:a16="http://schemas.microsoft.com/office/drawing/2014/main" id="{C1FF5DD2-6116-8F52-2BE9-BC77A15FA3B4}"/>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4" name="Rectangle 43">
              <a:extLst>
                <a:ext uri="{FF2B5EF4-FFF2-40B4-BE49-F238E27FC236}">
                  <a16:creationId xmlns:a16="http://schemas.microsoft.com/office/drawing/2014/main" id="{03AB0E43-4292-0A43-12D4-8A0970C16E5A}"/>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5" name="Rectangle 44">
              <a:extLst>
                <a:ext uri="{FF2B5EF4-FFF2-40B4-BE49-F238E27FC236}">
                  <a16:creationId xmlns:a16="http://schemas.microsoft.com/office/drawing/2014/main" id="{7475A409-69FF-E8B3-FE95-A9B8F98A9F2A}"/>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6" name="Rectangle 45">
              <a:extLst>
                <a:ext uri="{FF2B5EF4-FFF2-40B4-BE49-F238E27FC236}">
                  <a16:creationId xmlns:a16="http://schemas.microsoft.com/office/drawing/2014/main" id="{AF439967-DE90-E779-88BE-05698B5E177C}"/>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7" name="Rectangle 46">
              <a:extLst>
                <a:ext uri="{FF2B5EF4-FFF2-40B4-BE49-F238E27FC236}">
                  <a16:creationId xmlns:a16="http://schemas.microsoft.com/office/drawing/2014/main" id="{E3AFCE65-5944-32E8-3A62-7D3A79C20FFA}"/>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9" name="Rectangle 8">
            <a:extLst>
              <a:ext uri="{FF2B5EF4-FFF2-40B4-BE49-F238E27FC236}">
                <a16:creationId xmlns:a16="http://schemas.microsoft.com/office/drawing/2014/main" id="{ECC36FC7-A527-6405-9373-48CF1705D75B}"/>
              </a:ext>
            </a:extLst>
          </p:cNvPr>
          <p:cNvSpPr/>
          <p:nvPr/>
        </p:nvSpPr>
        <p:spPr>
          <a:xfrm>
            <a:off x="606174" y="802757"/>
            <a:ext cx="5217460" cy="702193"/>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2" name="Rectangle 11">
            <a:extLst>
              <a:ext uri="{FF2B5EF4-FFF2-40B4-BE49-F238E27FC236}">
                <a16:creationId xmlns:a16="http://schemas.microsoft.com/office/drawing/2014/main" id="{0F726B24-8AED-55ED-83B5-B265C89D678B}"/>
              </a:ext>
            </a:extLst>
          </p:cNvPr>
          <p:cNvSpPr/>
          <p:nvPr/>
        </p:nvSpPr>
        <p:spPr>
          <a:xfrm>
            <a:off x="726099" y="750144"/>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
        <p:nvSpPr>
          <p:cNvPr id="13" name="Rectangle 12">
            <a:extLst>
              <a:ext uri="{FF2B5EF4-FFF2-40B4-BE49-F238E27FC236}">
                <a16:creationId xmlns:a16="http://schemas.microsoft.com/office/drawing/2014/main" id="{0E687B70-06D4-651C-6C67-B5B674088631}"/>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327753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390AC0-10C7-70FF-5C07-E7204A8DE085}"/>
              </a:ext>
            </a:extLst>
          </p:cNvPr>
          <p:cNvSpPr>
            <a:spLocks noGrp="1"/>
          </p:cNvSpPr>
          <p:nvPr>
            <p:ph sz="quarter" idx="11"/>
          </p:nvPr>
        </p:nvSpPr>
        <p:spPr>
          <a:xfrm>
            <a:off x="515233" y="838200"/>
            <a:ext cx="11241084" cy="809329"/>
          </a:xfrm>
        </p:spPr>
        <p:txBody>
          <a:bodyPr/>
          <a:lstStyle/>
          <a:p>
            <a:r>
              <a:rPr lang="en-US" b="1"/>
              <a:t>Purpose: </a:t>
            </a:r>
            <a:r>
              <a:rPr lang="en-US"/>
              <a:t>This playbook is a comprehensive guide for practitioners leveraging AI capabilities to facilitate new ways of working.</a:t>
            </a:r>
          </a:p>
        </p:txBody>
      </p:sp>
      <p:sp>
        <p:nvSpPr>
          <p:cNvPr id="3" name="Title 2">
            <a:extLst>
              <a:ext uri="{FF2B5EF4-FFF2-40B4-BE49-F238E27FC236}">
                <a16:creationId xmlns:a16="http://schemas.microsoft.com/office/drawing/2014/main" id="{89F25CFB-AEB0-1A59-B577-75A3A6589DB6}"/>
              </a:ext>
            </a:extLst>
          </p:cNvPr>
          <p:cNvSpPr>
            <a:spLocks noGrp="1"/>
          </p:cNvSpPr>
          <p:nvPr>
            <p:ph type="title"/>
          </p:nvPr>
        </p:nvSpPr>
        <p:spPr/>
        <p:txBody>
          <a:bodyPr/>
          <a:lstStyle/>
          <a:p>
            <a:r>
              <a:rPr lang="en-US"/>
              <a:t>Playbook Objectives</a:t>
            </a:r>
          </a:p>
        </p:txBody>
      </p:sp>
      <p:sp>
        <p:nvSpPr>
          <p:cNvPr id="4" name="Footer Placeholder 3">
            <a:extLst>
              <a:ext uri="{FF2B5EF4-FFF2-40B4-BE49-F238E27FC236}">
                <a16:creationId xmlns:a16="http://schemas.microsoft.com/office/drawing/2014/main" id="{B6B48B26-124B-7298-E4EC-F2C22082D69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Rounded Corners 4">
            <a:extLst>
              <a:ext uri="{FF2B5EF4-FFF2-40B4-BE49-F238E27FC236}">
                <a16:creationId xmlns:a16="http://schemas.microsoft.com/office/drawing/2014/main" id="{AE3E60BA-0B74-C415-A0C5-2A81576881A7}"/>
              </a:ext>
            </a:extLst>
          </p:cNvPr>
          <p:cNvSpPr/>
          <p:nvPr/>
        </p:nvSpPr>
        <p:spPr>
          <a:xfrm>
            <a:off x="6260391" y="1654372"/>
            <a:ext cx="5495925" cy="3000375"/>
          </a:xfrm>
          <a:prstGeom prst="roundRect">
            <a:avLst/>
          </a:prstGeom>
          <a:solidFill>
            <a:schemeClr val="accent6">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6" name="Rectangle: Rounded Corners 5">
            <a:extLst>
              <a:ext uri="{FF2B5EF4-FFF2-40B4-BE49-F238E27FC236}">
                <a16:creationId xmlns:a16="http://schemas.microsoft.com/office/drawing/2014/main" id="{7A23C59A-0104-5D18-BAE9-ED5AD1D7E0E2}"/>
              </a:ext>
            </a:extLst>
          </p:cNvPr>
          <p:cNvSpPr/>
          <p:nvPr/>
        </p:nvSpPr>
        <p:spPr>
          <a:xfrm>
            <a:off x="515232" y="1654373"/>
            <a:ext cx="5495925" cy="3000375"/>
          </a:xfrm>
          <a:prstGeom prst="round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nvGrpSpPr>
          <p:cNvPr id="7" name="Group 6">
            <a:extLst>
              <a:ext uri="{FF2B5EF4-FFF2-40B4-BE49-F238E27FC236}">
                <a16:creationId xmlns:a16="http://schemas.microsoft.com/office/drawing/2014/main" id="{93AA6898-8ABD-96D6-006D-5354A6282550}"/>
              </a:ext>
            </a:extLst>
          </p:cNvPr>
          <p:cNvGrpSpPr/>
          <p:nvPr/>
        </p:nvGrpSpPr>
        <p:grpSpPr>
          <a:xfrm>
            <a:off x="697091" y="1879640"/>
            <a:ext cx="5212080" cy="2435781"/>
            <a:chOff x="515234" y="2441615"/>
            <a:chExt cx="5212080" cy="2435781"/>
          </a:xfrm>
        </p:grpSpPr>
        <p:sp>
          <p:nvSpPr>
            <p:cNvPr id="8" name="Text 2">
              <a:extLst>
                <a:ext uri="{FF2B5EF4-FFF2-40B4-BE49-F238E27FC236}">
                  <a16:creationId xmlns:a16="http://schemas.microsoft.com/office/drawing/2014/main" id="{CC2C758E-2C62-D3F9-9197-F78AA7E2DD78}"/>
                </a:ext>
              </a:extLst>
            </p:cNvPr>
            <p:cNvSpPr/>
            <p:nvPr/>
          </p:nvSpPr>
          <p:spPr>
            <a:xfrm>
              <a:off x="515234" y="2441615"/>
              <a:ext cx="2977039" cy="372070"/>
            </a:xfrm>
            <a:prstGeom prst="rect">
              <a:avLst/>
            </a:prstGeom>
            <a:noFill/>
            <a:ln/>
          </p:spPr>
          <p:txBody>
            <a:bodyPr wrap="none" lIns="0" tIns="0" rIns="0" bIns="0" rtlCol="0" anchor="t"/>
            <a:lstStyle/>
            <a:p>
              <a:pPr marL="0" indent="0" algn="l">
                <a:lnSpc>
                  <a:spcPts val="2900"/>
                </a:lnSpc>
                <a:buNone/>
              </a:pPr>
              <a:r>
                <a:rPr lang="en-US" sz="2000" b="1">
                  <a:solidFill>
                    <a:srgbClr val="223F92"/>
                  </a:solidFill>
                  <a:latin typeface="+mj-lt"/>
                  <a:ea typeface="Nunito Sans Bold" pitchFamily="34" charset="-122"/>
                  <a:cs typeface="Nunito Sans Bold" pitchFamily="34" charset="-120"/>
                </a:rPr>
                <a:t>✓ WHAT IT IS</a:t>
              </a:r>
              <a:endParaRPr lang="en-US" sz="2000">
                <a:latin typeface="+mj-lt"/>
              </a:endParaRPr>
            </a:p>
          </p:txBody>
        </p:sp>
        <p:sp>
          <p:nvSpPr>
            <p:cNvPr id="9" name="Text 3">
              <a:extLst>
                <a:ext uri="{FF2B5EF4-FFF2-40B4-BE49-F238E27FC236}">
                  <a16:creationId xmlns:a16="http://schemas.microsoft.com/office/drawing/2014/main" id="{F45FA4F8-1E08-3488-7E2F-E65437E484CF}"/>
                </a:ext>
              </a:extLst>
            </p:cNvPr>
            <p:cNvSpPr/>
            <p:nvPr/>
          </p:nvSpPr>
          <p:spPr>
            <a:xfrm>
              <a:off x="515234" y="3012043"/>
              <a:ext cx="5212080" cy="317540"/>
            </a:xfrm>
            <a:prstGeom prst="rect">
              <a:avLst/>
            </a:prstGeom>
            <a:noFill/>
            <a:ln/>
          </p:spPr>
          <p:txBody>
            <a:bodyPr wrap="none" lIns="0" tIns="0" rIns="0" bIns="0" rtlCol="0" anchor="t"/>
            <a:lstStyle/>
            <a:p>
              <a:pPr marL="342900" indent="-342900" algn="l">
                <a:lnSpc>
                  <a:spcPts val="2500"/>
                </a:lnSpc>
                <a:buSzPct val="100000"/>
                <a:buFont typeface="Wingdings" panose="05000000000000000000" pitchFamily="2" charset="2"/>
                <a:buChar char="ü"/>
              </a:pPr>
              <a:r>
                <a:rPr lang="en-US" sz="1400">
                  <a:solidFill>
                    <a:srgbClr val="000000"/>
                  </a:solidFill>
                  <a:latin typeface="+mj-lt"/>
                  <a:ea typeface="Nunito Sans" pitchFamily="34" charset="-122"/>
                  <a:cs typeface="Nunito Sans" pitchFamily="34" charset="-120"/>
                </a:rPr>
                <a:t>A practical framework for augmenting work with AI</a:t>
              </a:r>
              <a:endParaRPr lang="en-US" sz="1400">
                <a:latin typeface="+mj-lt"/>
              </a:endParaRPr>
            </a:p>
          </p:txBody>
        </p:sp>
        <p:sp>
          <p:nvSpPr>
            <p:cNvPr id="10" name="Text 4">
              <a:extLst>
                <a:ext uri="{FF2B5EF4-FFF2-40B4-BE49-F238E27FC236}">
                  <a16:creationId xmlns:a16="http://schemas.microsoft.com/office/drawing/2014/main" id="{C80D6554-4ED9-A267-138C-D3562CA489BA}"/>
                </a:ext>
              </a:extLst>
            </p:cNvPr>
            <p:cNvSpPr/>
            <p:nvPr/>
          </p:nvSpPr>
          <p:spPr>
            <a:xfrm>
              <a:off x="515234" y="3398996"/>
              <a:ext cx="5212080" cy="317540"/>
            </a:xfrm>
            <a:prstGeom prst="rect">
              <a:avLst/>
            </a:prstGeom>
            <a:noFill/>
            <a:ln/>
          </p:spPr>
          <p:txBody>
            <a:bodyPr wrap="none" lIns="0" tIns="0" rIns="0" bIns="0" rtlCol="0" anchor="t"/>
            <a:lstStyle/>
            <a:p>
              <a:pPr marL="342900" indent="-342900" algn="l">
                <a:lnSpc>
                  <a:spcPts val="2500"/>
                </a:lnSpc>
                <a:buSzPct val="100000"/>
                <a:buFont typeface="Wingdings" panose="05000000000000000000" pitchFamily="2" charset="2"/>
                <a:buChar char="ü"/>
              </a:pPr>
              <a:r>
                <a:rPr lang="en-US" sz="1400">
                  <a:solidFill>
                    <a:srgbClr val="000000"/>
                  </a:solidFill>
                  <a:latin typeface="+mj-lt"/>
                  <a:ea typeface="Nunito Sans" pitchFamily="34" charset="-122"/>
                  <a:cs typeface="Nunito Sans" pitchFamily="34" charset="-120"/>
                </a:rPr>
                <a:t>Guidance on leveraging AI tools and methodologies</a:t>
              </a:r>
              <a:endParaRPr lang="en-US" sz="1400">
                <a:latin typeface="+mj-lt"/>
              </a:endParaRPr>
            </a:p>
          </p:txBody>
        </p:sp>
        <p:sp>
          <p:nvSpPr>
            <p:cNvPr id="11" name="Text 5">
              <a:extLst>
                <a:ext uri="{FF2B5EF4-FFF2-40B4-BE49-F238E27FC236}">
                  <a16:creationId xmlns:a16="http://schemas.microsoft.com/office/drawing/2014/main" id="{1527A395-F36D-58BF-A55E-636E940F1F5F}"/>
                </a:ext>
              </a:extLst>
            </p:cNvPr>
            <p:cNvSpPr/>
            <p:nvPr/>
          </p:nvSpPr>
          <p:spPr>
            <a:xfrm>
              <a:off x="515234" y="3785949"/>
              <a:ext cx="5212080" cy="317540"/>
            </a:xfrm>
            <a:prstGeom prst="rect">
              <a:avLst/>
            </a:prstGeom>
            <a:noFill/>
            <a:ln/>
          </p:spPr>
          <p:txBody>
            <a:bodyPr wrap="none" lIns="0" tIns="0" rIns="0" bIns="0" rtlCol="0" anchor="t"/>
            <a:lstStyle/>
            <a:p>
              <a:pPr marL="342900" indent="-342900" algn="l">
                <a:lnSpc>
                  <a:spcPts val="2500"/>
                </a:lnSpc>
                <a:buSzPct val="100000"/>
                <a:buFont typeface="Wingdings" panose="05000000000000000000" pitchFamily="2" charset="2"/>
                <a:buChar char="ü"/>
              </a:pPr>
              <a:r>
                <a:rPr lang="en-US" sz="1400">
                  <a:solidFill>
                    <a:srgbClr val="000000"/>
                  </a:solidFill>
                  <a:latin typeface="+mj-lt"/>
                  <a:ea typeface="Nunito Sans" pitchFamily="34" charset="-122"/>
                  <a:cs typeface="Nunito Sans" pitchFamily="34" charset="-120"/>
                </a:rPr>
                <a:t>Set of illustrative examples with mock data for learning</a:t>
              </a:r>
              <a:endParaRPr lang="en-US" sz="1400">
                <a:latin typeface="+mj-lt"/>
              </a:endParaRPr>
            </a:p>
          </p:txBody>
        </p:sp>
        <p:sp>
          <p:nvSpPr>
            <p:cNvPr id="12" name="Text 6">
              <a:extLst>
                <a:ext uri="{FF2B5EF4-FFF2-40B4-BE49-F238E27FC236}">
                  <a16:creationId xmlns:a16="http://schemas.microsoft.com/office/drawing/2014/main" id="{697E92DC-298D-8499-FDF5-D85596B28205}"/>
                </a:ext>
              </a:extLst>
            </p:cNvPr>
            <p:cNvSpPr/>
            <p:nvPr/>
          </p:nvSpPr>
          <p:spPr>
            <a:xfrm>
              <a:off x="515234" y="4172903"/>
              <a:ext cx="5212080" cy="317540"/>
            </a:xfrm>
            <a:prstGeom prst="rect">
              <a:avLst/>
            </a:prstGeom>
            <a:noFill/>
            <a:ln/>
          </p:spPr>
          <p:txBody>
            <a:bodyPr wrap="none" lIns="0" tIns="0" rIns="0" bIns="0" rtlCol="0" anchor="t"/>
            <a:lstStyle/>
            <a:p>
              <a:pPr marL="342900" indent="-342900" algn="l">
                <a:lnSpc>
                  <a:spcPts val="2500"/>
                </a:lnSpc>
                <a:buSzPct val="100000"/>
                <a:buFont typeface="Wingdings" panose="05000000000000000000" pitchFamily="2" charset="2"/>
                <a:buChar char="ü"/>
              </a:pPr>
              <a:r>
                <a:rPr lang="en-US" sz="1400">
                  <a:solidFill>
                    <a:srgbClr val="000000"/>
                  </a:solidFill>
                  <a:latin typeface="+mj-lt"/>
                  <a:ea typeface="Nunito Sans" pitchFamily="34" charset="-122"/>
                  <a:cs typeface="Nunito Sans" pitchFamily="34" charset="-120"/>
                </a:rPr>
                <a:t>AI tool–agnostic approaches</a:t>
              </a:r>
              <a:endParaRPr lang="en-US" sz="1400">
                <a:latin typeface="+mj-lt"/>
              </a:endParaRPr>
            </a:p>
          </p:txBody>
        </p:sp>
        <p:sp>
          <p:nvSpPr>
            <p:cNvPr id="13" name="Text 7">
              <a:extLst>
                <a:ext uri="{FF2B5EF4-FFF2-40B4-BE49-F238E27FC236}">
                  <a16:creationId xmlns:a16="http://schemas.microsoft.com/office/drawing/2014/main" id="{0FC4FC57-959F-1115-BAA7-7025B082A0D6}"/>
                </a:ext>
              </a:extLst>
            </p:cNvPr>
            <p:cNvSpPr/>
            <p:nvPr/>
          </p:nvSpPr>
          <p:spPr>
            <a:xfrm>
              <a:off x="515234" y="4559856"/>
              <a:ext cx="5212080" cy="317540"/>
            </a:xfrm>
            <a:prstGeom prst="rect">
              <a:avLst/>
            </a:prstGeom>
            <a:noFill/>
            <a:ln/>
          </p:spPr>
          <p:txBody>
            <a:bodyPr wrap="none" lIns="0" tIns="0" rIns="0" bIns="0" rtlCol="0" anchor="t"/>
            <a:lstStyle/>
            <a:p>
              <a:pPr marL="342900" indent="-342900" algn="l">
                <a:lnSpc>
                  <a:spcPts val="2500"/>
                </a:lnSpc>
                <a:buSzPct val="100000"/>
                <a:buFont typeface="Wingdings" panose="05000000000000000000" pitchFamily="2" charset="2"/>
                <a:buChar char="ü"/>
              </a:pPr>
              <a:r>
                <a:rPr lang="en-US" sz="1400">
                  <a:solidFill>
                    <a:srgbClr val="000000"/>
                  </a:solidFill>
                  <a:latin typeface="+mj-lt"/>
                  <a:ea typeface="Nunito Sans" pitchFamily="34" charset="-122"/>
                  <a:cs typeface="Nunito Sans" pitchFamily="34" charset="-120"/>
                </a:rPr>
                <a:t>Best practices for organizational change readiness</a:t>
              </a:r>
              <a:endParaRPr lang="en-US" sz="1400">
                <a:latin typeface="+mj-lt"/>
              </a:endParaRPr>
            </a:p>
          </p:txBody>
        </p:sp>
      </p:grpSp>
      <p:grpSp>
        <p:nvGrpSpPr>
          <p:cNvPr id="14" name="Group 13">
            <a:extLst>
              <a:ext uri="{FF2B5EF4-FFF2-40B4-BE49-F238E27FC236}">
                <a16:creationId xmlns:a16="http://schemas.microsoft.com/office/drawing/2014/main" id="{085F385E-CB02-E5DF-39AC-3D1B69F48A8C}"/>
              </a:ext>
            </a:extLst>
          </p:cNvPr>
          <p:cNvGrpSpPr/>
          <p:nvPr/>
        </p:nvGrpSpPr>
        <p:grpSpPr>
          <a:xfrm>
            <a:off x="6440175" y="1879640"/>
            <a:ext cx="5212080" cy="2435781"/>
            <a:chOff x="6190943" y="2441615"/>
            <a:chExt cx="5212080" cy="2435781"/>
          </a:xfrm>
        </p:grpSpPr>
        <p:sp>
          <p:nvSpPr>
            <p:cNvPr id="15" name="Text 8">
              <a:extLst>
                <a:ext uri="{FF2B5EF4-FFF2-40B4-BE49-F238E27FC236}">
                  <a16:creationId xmlns:a16="http://schemas.microsoft.com/office/drawing/2014/main" id="{54A70545-D543-C034-5E5B-7F7F6E0BB31A}"/>
                </a:ext>
              </a:extLst>
            </p:cNvPr>
            <p:cNvSpPr/>
            <p:nvPr/>
          </p:nvSpPr>
          <p:spPr>
            <a:xfrm>
              <a:off x="6190943" y="2441615"/>
              <a:ext cx="2977039" cy="372070"/>
            </a:xfrm>
            <a:prstGeom prst="rect">
              <a:avLst/>
            </a:prstGeom>
            <a:noFill/>
            <a:ln/>
          </p:spPr>
          <p:txBody>
            <a:bodyPr wrap="none" lIns="0" tIns="0" rIns="0" bIns="0" rtlCol="0" anchor="t"/>
            <a:lstStyle/>
            <a:p>
              <a:pPr marL="0" indent="0" algn="l">
                <a:lnSpc>
                  <a:spcPts val="2900"/>
                </a:lnSpc>
                <a:buNone/>
              </a:pPr>
              <a:r>
                <a:rPr lang="en-US" sz="2000" b="1">
                  <a:solidFill>
                    <a:srgbClr val="A63502"/>
                  </a:solidFill>
                  <a:latin typeface="+mj-lt"/>
                  <a:ea typeface="Nunito Sans Bold" pitchFamily="34" charset="-122"/>
                  <a:cs typeface="Nunito Sans Bold" pitchFamily="34" charset="-120"/>
                </a:rPr>
                <a:t>✗ WHAT IT IS NOT</a:t>
              </a:r>
              <a:endParaRPr lang="en-US" sz="2000">
                <a:latin typeface="+mj-lt"/>
              </a:endParaRPr>
            </a:p>
          </p:txBody>
        </p:sp>
        <p:sp>
          <p:nvSpPr>
            <p:cNvPr id="16" name="Text 9">
              <a:extLst>
                <a:ext uri="{FF2B5EF4-FFF2-40B4-BE49-F238E27FC236}">
                  <a16:creationId xmlns:a16="http://schemas.microsoft.com/office/drawing/2014/main" id="{4A5975C3-2983-B14B-88A1-7A23B6C714AF}"/>
                </a:ext>
              </a:extLst>
            </p:cNvPr>
            <p:cNvSpPr/>
            <p:nvPr/>
          </p:nvSpPr>
          <p:spPr>
            <a:xfrm>
              <a:off x="6190943" y="3012043"/>
              <a:ext cx="5212080" cy="317540"/>
            </a:xfrm>
            <a:prstGeom prst="rect">
              <a:avLst/>
            </a:prstGeom>
            <a:noFill/>
            <a:ln/>
          </p:spPr>
          <p:txBody>
            <a:bodyPr wrap="none" lIns="0" tIns="0" rIns="0" bIns="0" rtlCol="0" anchor="t"/>
            <a:lstStyle/>
            <a:p>
              <a:pPr marL="342900" indent="-342900" algn="l">
                <a:lnSpc>
                  <a:spcPts val="2500"/>
                </a:lnSpc>
                <a:buSzPct val="100000"/>
                <a:buFont typeface="Avenir Next LT Pro" panose="020B0504020202020204" pitchFamily="34" charset="0"/>
                <a:buChar char="×"/>
              </a:pPr>
              <a:r>
                <a:rPr lang="en-US" sz="1400">
                  <a:solidFill>
                    <a:srgbClr val="000000"/>
                  </a:solidFill>
                  <a:latin typeface="+mj-lt"/>
                  <a:ea typeface="Nunito Sans" pitchFamily="34" charset="-122"/>
                  <a:cs typeface="Nunito Sans" pitchFamily="34" charset="-120"/>
                </a:rPr>
                <a:t>A prescriptive, one–size–fits–all solution</a:t>
              </a:r>
              <a:endParaRPr lang="en-US" sz="1400">
                <a:latin typeface="+mj-lt"/>
              </a:endParaRPr>
            </a:p>
          </p:txBody>
        </p:sp>
        <p:sp>
          <p:nvSpPr>
            <p:cNvPr id="17" name="Text 10">
              <a:extLst>
                <a:ext uri="{FF2B5EF4-FFF2-40B4-BE49-F238E27FC236}">
                  <a16:creationId xmlns:a16="http://schemas.microsoft.com/office/drawing/2014/main" id="{BFB8603E-EFDC-1884-83FE-4FC85B07958F}"/>
                </a:ext>
              </a:extLst>
            </p:cNvPr>
            <p:cNvSpPr/>
            <p:nvPr/>
          </p:nvSpPr>
          <p:spPr>
            <a:xfrm>
              <a:off x="6190943" y="3398996"/>
              <a:ext cx="5212080" cy="317540"/>
            </a:xfrm>
            <a:prstGeom prst="rect">
              <a:avLst/>
            </a:prstGeom>
            <a:noFill/>
            <a:ln/>
          </p:spPr>
          <p:txBody>
            <a:bodyPr wrap="none" lIns="0" tIns="0" rIns="0" bIns="0" rtlCol="0" anchor="t"/>
            <a:lstStyle/>
            <a:p>
              <a:pPr marL="342900" indent="-342900">
                <a:lnSpc>
                  <a:spcPts val="2500"/>
                </a:lnSpc>
                <a:buSzPct val="100000"/>
                <a:buFont typeface="Avenir Next LT Pro" panose="020B0504020202020204" pitchFamily="34" charset="0"/>
                <a:buChar char="×"/>
              </a:pPr>
              <a:r>
                <a:rPr lang="en-US" sz="1400">
                  <a:solidFill>
                    <a:srgbClr val="000000"/>
                  </a:solidFill>
                  <a:latin typeface="+mj-lt"/>
                </a:rPr>
                <a:t>A replacement for your organization's AI policies</a:t>
              </a:r>
            </a:p>
          </p:txBody>
        </p:sp>
        <p:sp>
          <p:nvSpPr>
            <p:cNvPr id="18" name="Text 11">
              <a:extLst>
                <a:ext uri="{FF2B5EF4-FFF2-40B4-BE49-F238E27FC236}">
                  <a16:creationId xmlns:a16="http://schemas.microsoft.com/office/drawing/2014/main" id="{C9DAC597-75D7-BFFB-C397-DEDEE681F259}"/>
                </a:ext>
              </a:extLst>
            </p:cNvPr>
            <p:cNvSpPr/>
            <p:nvPr/>
          </p:nvSpPr>
          <p:spPr>
            <a:xfrm>
              <a:off x="6190943" y="3785949"/>
              <a:ext cx="5212080" cy="317540"/>
            </a:xfrm>
            <a:prstGeom prst="rect">
              <a:avLst/>
            </a:prstGeom>
            <a:noFill/>
            <a:ln/>
          </p:spPr>
          <p:txBody>
            <a:bodyPr wrap="none" lIns="0" tIns="0" rIns="0" bIns="0" rtlCol="0" anchor="t"/>
            <a:lstStyle/>
            <a:p>
              <a:pPr marL="342900" indent="-342900">
                <a:lnSpc>
                  <a:spcPts val="2500"/>
                </a:lnSpc>
                <a:buSzPct val="100000"/>
                <a:buFont typeface="Avenir Next LT Pro" panose="020B0504020202020204" pitchFamily="34" charset="0"/>
                <a:buChar char="×"/>
              </a:pPr>
              <a:r>
                <a:rPr lang="en-US" sz="1400">
                  <a:solidFill>
                    <a:srgbClr val="000000"/>
                  </a:solidFill>
                </a:rPr>
                <a:t>A substitute for specific subject matter expertise </a:t>
              </a:r>
            </a:p>
          </p:txBody>
        </p:sp>
        <p:sp>
          <p:nvSpPr>
            <p:cNvPr id="19" name="Text 12">
              <a:extLst>
                <a:ext uri="{FF2B5EF4-FFF2-40B4-BE49-F238E27FC236}">
                  <a16:creationId xmlns:a16="http://schemas.microsoft.com/office/drawing/2014/main" id="{DD956872-74E5-B80C-409B-9B113F409494}"/>
                </a:ext>
              </a:extLst>
            </p:cNvPr>
            <p:cNvSpPr/>
            <p:nvPr/>
          </p:nvSpPr>
          <p:spPr>
            <a:xfrm>
              <a:off x="6190943" y="4172903"/>
              <a:ext cx="5212080" cy="317540"/>
            </a:xfrm>
            <a:prstGeom prst="rect">
              <a:avLst/>
            </a:prstGeom>
            <a:noFill/>
            <a:ln/>
          </p:spPr>
          <p:txBody>
            <a:bodyPr wrap="none" lIns="0" tIns="0" rIns="0" bIns="0" rtlCol="0" anchor="t"/>
            <a:lstStyle/>
            <a:p>
              <a:pPr marL="342900" indent="-342900">
                <a:lnSpc>
                  <a:spcPts val="2500"/>
                </a:lnSpc>
                <a:buSzPct val="100000"/>
                <a:buFont typeface="Avenir Next LT Pro" panose="020B0504020202020204" pitchFamily="34" charset="0"/>
                <a:buChar char="×"/>
              </a:pPr>
              <a:r>
                <a:rPr lang="en-US" sz="1400">
                  <a:solidFill>
                    <a:srgbClr val="000000"/>
                  </a:solidFill>
                </a:rPr>
                <a:t>A specific tool recommendation</a:t>
              </a:r>
            </a:p>
            <a:p>
              <a:pPr marL="342900" indent="-342900">
                <a:lnSpc>
                  <a:spcPts val="2500"/>
                </a:lnSpc>
                <a:buSzPct val="100000"/>
                <a:buFont typeface="Avenir Next LT Pro" panose="020B0504020202020204" pitchFamily="34" charset="0"/>
                <a:buChar char="×"/>
              </a:pPr>
              <a:endParaRPr lang="en-US" sz="1400">
                <a:solidFill>
                  <a:srgbClr val="000000"/>
                </a:solidFill>
                <a:latin typeface="+mj-lt"/>
              </a:endParaRPr>
            </a:p>
          </p:txBody>
        </p:sp>
        <p:sp>
          <p:nvSpPr>
            <p:cNvPr id="20" name="Text 13">
              <a:extLst>
                <a:ext uri="{FF2B5EF4-FFF2-40B4-BE49-F238E27FC236}">
                  <a16:creationId xmlns:a16="http://schemas.microsoft.com/office/drawing/2014/main" id="{4EEE43C9-353F-8F7E-4C1F-1C9021546585}"/>
                </a:ext>
              </a:extLst>
            </p:cNvPr>
            <p:cNvSpPr/>
            <p:nvPr/>
          </p:nvSpPr>
          <p:spPr>
            <a:xfrm>
              <a:off x="6190943" y="4559856"/>
              <a:ext cx="5212080" cy="317540"/>
            </a:xfrm>
            <a:prstGeom prst="rect">
              <a:avLst/>
            </a:prstGeom>
            <a:noFill/>
            <a:ln/>
          </p:spPr>
          <p:txBody>
            <a:bodyPr wrap="none" lIns="0" tIns="0" rIns="0" bIns="0" rtlCol="0" anchor="t"/>
            <a:lstStyle/>
            <a:p>
              <a:pPr marL="342900" indent="-342900">
                <a:lnSpc>
                  <a:spcPts val="2500"/>
                </a:lnSpc>
                <a:buSzPct val="100000"/>
                <a:buFont typeface="Avenir Next LT Pro" panose="020B0504020202020204" pitchFamily="34" charset="0"/>
                <a:buChar char="×"/>
              </a:pPr>
              <a:r>
                <a:rPr lang="en-US" sz="1400">
                  <a:solidFill>
                    <a:srgbClr val="000000"/>
                  </a:solidFill>
                  <a:latin typeface="+mj-lt"/>
                </a:rPr>
                <a:t>A guarantee of specific results</a:t>
              </a:r>
            </a:p>
          </p:txBody>
        </p:sp>
      </p:grpSp>
      <p:sp>
        <p:nvSpPr>
          <p:cNvPr id="22" name="TextBox 21">
            <a:extLst>
              <a:ext uri="{FF2B5EF4-FFF2-40B4-BE49-F238E27FC236}">
                <a16:creationId xmlns:a16="http://schemas.microsoft.com/office/drawing/2014/main" id="{4AAF744F-02FD-617D-0489-58506C914ABF}"/>
              </a:ext>
            </a:extLst>
          </p:cNvPr>
          <p:cNvSpPr txBox="1"/>
          <p:nvPr/>
        </p:nvSpPr>
        <p:spPr>
          <a:xfrm>
            <a:off x="515233" y="4880014"/>
            <a:ext cx="11241083" cy="338554"/>
          </a:xfrm>
          <a:prstGeom prst="rect">
            <a:avLst/>
          </a:prstGeom>
          <a:noFill/>
        </p:spPr>
        <p:txBody>
          <a:bodyPr wrap="square">
            <a:spAutoFit/>
          </a:bodyPr>
          <a:lstStyle/>
          <a:p>
            <a:r>
              <a:rPr lang="en-US" sz="1600">
                <a:latin typeface="Avenir Next LT Pro" panose="020B0504020202020204" pitchFamily="34" charset="77"/>
              </a:rPr>
              <a:t>Understanding the scope and boundaries of this playbook ensures you get maximum value from its contents.</a:t>
            </a:r>
          </a:p>
        </p:txBody>
      </p:sp>
    </p:spTree>
    <p:extLst>
      <p:ext uri="{BB962C8B-B14F-4D97-AF65-F5344CB8AC3E}">
        <p14:creationId xmlns:p14="http://schemas.microsoft.com/office/powerpoint/2010/main" val="3349452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46050-9F8C-7ABB-136F-0858E96AA28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AE74DC7-E887-5E42-CD35-5AF47D4F1497}"/>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848" y="870121"/>
            <a:ext cx="4940401" cy="17022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BFDC4A7-8A9A-C032-FCA7-06D563007501}"/>
              </a:ext>
            </a:extLst>
          </p:cNvPr>
          <p:cNvSpPr txBox="1"/>
          <p:nvPr/>
        </p:nvSpPr>
        <p:spPr>
          <a:xfrm>
            <a:off x="614733" y="2430158"/>
            <a:ext cx="5622071" cy="523220"/>
          </a:xfrm>
          <a:prstGeom prst="rect">
            <a:avLst/>
          </a:prstGeom>
          <a:noFill/>
        </p:spPr>
        <p:txBody>
          <a:bodyPr wrap="square" rtlCol="0">
            <a:spAutoFit/>
          </a:bodyPr>
          <a:lstStyle/>
          <a:p>
            <a:pPr algn="l">
              <a:spcBef>
                <a:spcPts val="1000"/>
              </a:spcBef>
            </a:pPr>
            <a:r>
              <a:rPr lang="en-US" sz="1400">
                <a:latin typeface="Avenir Next LT Pro" panose="020B0504020202020204" pitchFamily="34" charset="77"/>
              </a:rPr>
              <a:t>One statistic in the previous Customer Payment Analysis stood out to the team and initiated a follow–up AI enabled analysis prompt.</a:t>
            </a:r>
          </a:p>
        </p:txBody>
      </p:sp>
      <p:sp>
        <p:nvSpPr>
          <p:cNvPr id="3" name="Title 2">
            <a:extLst>
              <a:ext uri="{FF2B5EF4-FFF2-40B4-BE49-F238E27FC236}">
                <a16:creationId xmlns:a16="http://schemas.microsoft.com/office/drawing/2014/main" id="{828740A7-8F2C-0563-9164-5D3A08BF4AEB}"/>
              </a:ext>
            </a:extLst>
          </p:cNvPr>
          <p:cNvSpPr>
            <a:spLocks noGrp="1"/>
          </p:cNvSpPr>
          <p:nvPr>
            <p:ph type="title"/>
          </p:nvPr>
        </p:nvSpPr>
        <p:spPr/>
        <p:txBody>
          <a:bodyPr/>
          <a:lstStyle/>
          <a:p>
            <a:r>
              <a:rPr lang="en-US"/>
              <a:t>Phase 1: Diagnosis | Data Analysis: “Curiosity Analysis” </a:t>
            </a:r>
            <a:r>
              <a:rPr lang="en-US" b="0" i="1"/>
              <a:t>– example</a:t>
            </a:r>
            <a:endParaRPr lang="en-US"/>
          </a:p>
        </p:txBody>
      </p:sp>
      <p:sp>
        <p:nvSpPr>
          <p:cNvPr id="4" name="Footer Placeholder 3">
            <a:extLst>
              <a:ext uri="{FF2B5EF4-FFF2-40B4-BE49-F238E27FC236}">
                <a16:creationId xmlns:a16="http://schemas.microsoft.com/office/drawing/2014/main" id="{02CB027A-BF8A-B70F-B6C1-9AAADBD68E7B}"/>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13" name="Oval 12">
            <a:extLst>
              <a:ext uri="{FF2B5EF4-FFF2-40B4-BE49-F238E27FC236}">
                <a16:creationId xmlns:a16="http://schemas.microsoft.com/office/drawing/2014/main" id="{766D1CF7-7004-5207-5145-C1264C9D1690}"/>
              </a:ext>
            </a:extLst>
          </p:cNvPr>
          <p:cNvSpPr/>
          <p:nvPr/>
        </p:nvSpPr>
        <p:spPr>
          <a:xfrm>
            <a:off x="2061077" y="1193013"/>
            <a:ext cx="850153" cy="816795"/>
          </a:xfrm>
          <a:prstGeom prst="ellipse">
            <a:avLst/>
          </a:prstGeom>
          <a:solidFill>
            <a:schemeClr val="tx2">
              <a:lumMod val="20000"/>
              <a:lumOff val="80000"/>
              <a:alpha val="25098"/>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cxnSp>
        <p:nvCxnSpPr>
          <p:cNvPr id="15" name="Straight Connector 14">
            <a:extLst>
              <a:ext uri="{FF2B5EF4-FFF2-40B4-BE49-F238E27FC236}">
                <a16:creationId xmlns:a16="http://schemas.microsoft.com/office/drawing/2014/main" id="{4E0DD4A2-16DC-493A-AD92-095ADB2123D5}"/>
              </a:ext>
            </a:extLst>
          </p:cNvPr>
          <p:cNvCxnSpPr>
            <a:cxnSpLocks/>
            <a:endCxn id="13" idx="3"/>
          </p:cNvCxnSpPr>
          <p:nvPr/>
        </p:nvCxnSpPr>
        <p:spPr>
          <a:xfrm flipV="1">
            <a:off x="1013267" y="1890191"/>
            <a:ext cx="1172312" cy="54256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1C4CCD-8F19-80E7-B67F-275E8980852B}"/>
              </a:ext>
            </a:extLst>
          </p:cNvPr>
          <p:cNvSpPr txBox="1"/>
          <p:nvPr/>
        </p:nvSpPr>
        <p:spPr>
          <a:xfrm>
            <a:off x="629675" y="4285097"/>
            <a:ext cx="5726399" cy="1513235"/>
          </a:xfrm>
          <a:prstGeom prst="rect">
            <a:avLst/>
          </a:prstGeom>
          <a:noFill/>
        </p:spPr>
        <p:txBody>
          <a:bodyPr wrap="square" lIns="91440" tIns="45720" rIns="91440" bIns="45720" rtlCol="0" anchor="t">
            <a:spAutoFit/>
          </a:bodyPr>
          <a:lstStyle/>
          <a:p>
            <a:pPr marL="179070" indent="-179070" algn="l">
              <a:spcBef>
                <a:spcPts val="1000"/>
              </a:spcBef>
              <a:buFont typeface="Arial" panose="020B0604020202020204" pitchFamily="34" charset="0"/>
              <a:buChar char="•"/>
            </a:pPr>
            <a:r>
              <a:rPr lang="en-US" sz="1400">
                <a:latin typeface="Avenir Next LT Pro"/>
              </a:rPr>
              <a:t>Results from the AI Analysis suggest that Metro Cable’s delinquency rate is slightly better than the average for cable and internet providers.</a:t>
            </a:r>
            <a:endParaRPr lang="en-US">
              <a:latin typeface="Avenir Next LT Pro"/>
            </a:endParaRPr>
          </a:p>
          <a:p>
            <a:pPr marL="179070" indent="-179070" algn="l">
              <a:spcBef>
                <a:spcPts val="1000"/>
              </a:spcBef>
              <a:buFont typeface="Arial" panose="020B0604020202020204" pitchFamily="34" charset="0"/>
              <a:buChar char="•"/>
            </a:pPr>
            <a:r>
              <a:rPr lang="en-US" sz="1400">
                <a:latin typeface="Avenir Next LT Pro"/>
              </a:rPr>
              <a:t>While this high–level analysis didn’t reveal an anomaly, the team will make a note of delinquency rate and look for cross–connections throughout subsequent analysis. </a:t>
            </a:r>
          </a:p>
        </p:txBody>
      </p:sp>
      <p:pic>
        <p:nvPicPr>
          <p:cNvPr id="12" name="Picture 11" descr="A blue and white sign&#10;&#10;AI-generated content may be incorrect.">
            <a:extLst>
              <a:ext uri="{FF2B5EF4-FFF2-40B4-BE49-F238E27FC236}">
                <a16:creationId xmlns:a16="http://schemas.microsoft.com/office/drawing/2014/main" id="{E3F137C8-AA0E-59E9-3B5A-6303ADF5B136}"/>
              </a:ext>
            </a:extLst>
          </p:cNvPr>
          <p:cNvPicPr>
            <a:picLocks noChangeAspect="1"/>
          </p:cNvPicPr>
          <p:nvPr/>
        </p:nvPicPr>
        <p:blipFill>
          <a:blip r:embed="rId3">
            <a:duotone>
              <a:schemeClr val="accent1">
                <a:shade val="45000"/>
                <a:satMod val="135000"/>
              </a:schemeClr>
              <a:prstClr val="white"/>
            </a:duotone>
          </a:blip>
          <a:srcRect b="35238"/>
          <a:stretch>
            <a:fillRect/>
          </a:stretch>
        </p:blipFill>
        <p:spPr>
          <a:xfrm>
            <a:off x="711498" y="3273239"/>
            <a:ext cx="5343191" cy="624590"/>
          </a:xfrm>
          <a:prstGeom prst="rect">
            <a:avLst/>
          </a:prstGeom>
        </p:spPr>
      </p:pic>
      <p:pic>
        <p:nvPicPr>
          <p:cNvPr id="20" name="Picture 19" descr="A screenshot of a graph&#10;&#10;AI-generated content may be incorrect.">
            <a:extLst>
              <a:ext uri="{FF2B5EF4-FFF2-40B4-BE49-F238E27FC236}">
                <a16:creationId xmlns:a16="http://schemas.microsoft.com/office/drawing/2014/main" id="{9A187709-27AA-4646-AAD0-CE4AF6F6E0E1}"/>
              </a:ext>
            </a:extLst>
          </p:cNvPr>
          <p:cNvPicPr>
            <a:picLocks noChangeAspect="1"/>
          </p:cNvPicPr>
          <p:nvPr/>
        </p:nvPicPr>
        <p:blipFill>
          <a:blip r:embed="rId4">
            <a:duotone>
              <a:schemeClr val="accent1">
                <a:shade val="45000"/>
                <a:satMod val="135000"/>
              </a:schemeClr>
              <a:prstClr val="white"/>
            </a:duotone>
          </a:blip>
          <a:stretch>
            <a:fillRect/>
          </a:stretch>
        </p:blipFill>
        <p:spPr>
          <a:xfrm>
            <a:off x="6908715" y="785035"/>
            <a:ext cx="3108289" cy="5246956"/>
          </a:xfrm>
          <a:prstGeom prst="rect">
            <a:avLst/>
          </a:prstGeom>
          <a:effectLst>
            <a:outerShdw blurRad="50800" dist="38100" dir="2700000" algn="tl" rotWithShape="0">
              <a:prstClr val="black">
                <a:alpha val="40000"/>
              </a:prstClr>
            </a:outerShdw>
          </a:effectLst>
        </p:spPr>
      </p:pic>
      <p:sp>
        <p:nvSpPr>
          <p:cNvPr id="21" name="Rectangle 3">
            <a:extLst>
              <a:ext uri="{FF2B5EF4-FFF2-40B4-BE49-F238E27FC236}">
                <a16:creationId xmlns:a16="http://schemas.microsoft.com/office/drawing/2014/main" id="{B9F17E9C-4673-E745-1670-EFC7EC7BDBCF}"/>
              </a:ext>
            </a:extLst>
          </p:cNvPr>
          <p:cNvSpPr>
            <a:spLocks noChangeArrowheads="1"/>
          </p:cNvSpPr>
          <p:nvPr/>
        </p:nvSpPr>
        <p:spPr bwMode="auto">
          <a:xfrm>
            <a:off x="10098156" y="5543078"/>
            <a:ext cx="22412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hlinkClick r:id="rId5"/>
              </a:rPr>
              <a:t>Metro_Cable_Payment Industry_Comparison.html</a:t>
            </a:r>
            <a:endParaRPr kumimoji="0" lang="en-US" altLang="en-US" sz="800" b="0" i="0" u="none" strike="noStrike" cap="none" normalizeH="0" baseline="0">
              <a:ln>
                <a:noFill/>
              </a:ln>
              <a:solidFill>
                <a:schemeClr val="tx1"/>
              </a:solidFill>
              <a:effectLst/>
            </a:endParaRPr>
          </a:p>
        </p:txBody>
      </p:sp>
      <p:sp>
        <p:nvSpPr>
          <p:cNvPr id="23" name="Rectangle: Rounded Corners 22">
            <a:extLst>
              <a:ext uri="{FF2B5EF4-FFF2-40B4-BE49-F238E27FC236}">
                <a16:creationId xmlns:a16="http://schemas.microsoft.com/office/drawing/2014/main" id="{F9B0DB40-9ABB-FC35-DB33-25FB0C87E8BA}"/>
              </a:ext>
            </a:extLst>
          </p:cNvPr>
          <p:cNvSpPr/>
          <p:nvPr/>
        </p:nvSpPr>
        <p:spPr>
          <a:xfrm>
            <a:off x="6908715" y="1283775"/>
            <a:ext cx="1064107" cy="664395"/>
          </a:xfrm>
          <a:prstGeom prst="roundRect">
            <a:avLst/>
          </a:prstGeom>
          <a:solidFill>
            <a:schemeClr val="tx2">
              <a:lumMod val="20000"/>
              <a:lumOff val="80000"/>
              <a:alpha val="25098"/>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cxnSp>
        <p:nvCxnSpPr>
          <p:cNvPr id="25" name="Straight Connector 24">
            <a:extLst>
              <a:ext uri="{FF2B5EF4-FFF2-40B4-BE49-F238E27FC236}">
                <a16:creationId xmlns:a16="http://schemas.microsoft.com/office/drawing/2014/main" id="{DCCD4503-6B0B-5247-8558-5CE1937B97E2}"/>
              </a:ext>
            </a:extLst>
          </p:cNvPr>
          <p:cNvCxnSpPr>
            <a:cxnSpLocks/>
            <a:endCxn id="23" idx="1"/>
          </p:cNvCxnSpPr>
          <p:nvPr/>
        </p:nvCxnSpPr>
        <p:spPr>
          <a:xfrm flipV="1">
            <a:off x="6054689" y="1615973"/>
            <a:ext cx="854026" cy="283580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4CFA7C2-F8C5-7B06-EA92-4D21C04E8A73}"/>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7" name="Rectangle 6">
            <a:extLst>
              <a:ext uri="{FF2B5EF4-FFF2-40B4-BE49-F238E27FC236}">
                <a16:creationId xmlns:a16="http://schemas.microsoft.com/office/drawing/2014/main" id="{63BC8FC6-5F41-B283-E4DD-27110FEC3F62}"/>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8" name="Rectangle 7">
            <a:extLst>
              <a:ext uri="{FF2B5EF4-FFF2-40B4-BE49-F238E27FC236}">
                <a16:creationId xmlns:a16="http://schemas.microsoft.com/office/drawing/2014/main" id="{0086ED2A-05F5-8E00-EC37-75B879BF9232}"/>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47" name="Group 46">
            <a:extLst>
              <a:ext uri="{FF2B5EF4-FFF2-40B4-BE49-F238E27FC236}">
                <a16:creationId xmlns:a16="http://schemas.microsoft.com/office/drawing/2014/main" id="{CA51148B-CEA5-8BF3-33A9-1E4DF195F421}"/>
              </a:ext>
            </a:extLst>
          </p:cNvPr>
          <p:cNvGrpSpPr/>
          <p:nvPr/>
        </p:nvGrpSpPr>
        <p:grpSpPr>
          <a:xfrm>
            <a:off x="11465415" y="182012"/>
            <a:ext cx="560540" cy="599978"/>
            <a:chOff x="3962400" y="1404361"/>
            <a:chExt cx="4267200" cy="4567438"/>
          </a:xfrm>
          <a:solidFill>
            <a:schemeClr val="bg1">
              <a:lumMod val="85000"/>
            </a:schemeClr>
          </a:solidFill>
        </p:grpSpPr>
        <p:grpSp>
          <p:nvGrpSpPr>
            <p:cNvPr id="48" name="Groupe 160">
              <a:extLst>
                <a:ext uri="{FF2B5EF4-FFF2-40B4-BE49-F238E27FC236}">
                  <a16:creationId xmlns:a16="http://schemas.microsoft.com/office/drawing/2014/main" id="{0B614175-5788-E7F4-D93F-18E8D18197DD}"/>
                </a:ext>
              </a:extLst>
            </p:cNvPr>
            <p:cNvGrpSpPr/>
            <p:nvPr/>
          </p:nvGrpSpPr>
          <p:grpSpPr>
            <a:xfrm>
              <a:off x="3962400" y="1404361"/>
              <a:ext cx="4267200" cy="4567438"/>
              <a:chOff x="4253501" y="1474601"/>
              <a:chExt cx="4007280" cy="4289230"/>
            </a:xfrm>
            <a:grpFill/>
          </p:grpSpPr>
          <p:sp>
            <p:nvSpPr>
              <p:cNvPr id="55" name="Forme libre : forme 156">
                <a:extLst>
                  <a:ext uri="{FF2B5EF4-FFF2-40B4-BE49-F238E27FC236}">
                    <a16:creationId xmlns:a16="http://schemas.microsoft.com/office/drawing/2014/main" id="{D0561333-DF6D-717A-CA7D-F3631B41B15B}"/>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56" name="Groupe 159">
                <a:extLst>
                  <a:ext uri="{FF2B5EF4-FFF2-40B4-BE49-F238E27FC236}">
                    <a16:creationId xmlns:a16="http://schemas.microsoft.com/office/drawing/2014/main" id="{090B1860-AE75-1AE9-B78E-CD3F064E421C}"/>
                  </a:ext>
                </a:extLst>
              </p:cNvPr>
              <p:cNvGrpSpPr/>
              <p:nvPr/>
            </p:nvGrpSpPr>
            <p:grpSpPr>
              <a:xfrm>
                <a:off x="4253501" y="1474601"/>
                <a:ext cx="4007280" cy="3742303"/>
                <a:chOff x="4253501" y="1474601"/>
                <a:chExt cx="4007280" cy="3742303"/>
              </a:xfrm>
              <a:grpFill/>
            </p:grpSpPr>
            <p:sp>
              <p:nvSpPr>
                <p:cNvPr id="57" name="Forme libre : forme 149">
                  <a:extLst>
                    <a:ext uri="{FF2B5EF4-FFF2-40B4-BE49-F238E27FC236}">
                      <a16:creationId xmlns:a16="http://schemas.microsoft.com/office/drawing/2014/main" id="{CD50E8B3-D9D1-A764-9835-EB6A15891AFF}"/>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48">
                  <a:extLst>
                    <a:ext uri="{FF2B5EF4-FFF2-40B4-BE49-F238E27FC236}">
                      <a16:creationId xmlns:a16="http://schemas.microsoft.com/office/drawing/2014/main" id="{E68FE6BC-FB5E-2527-4671-4F237F2EB7A7}"/>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47">
                  <a:extLst>
                    <a:ext uri="{FF2B5EF4-FFF2-40B4-BE49-F238E27FC236}">
                      <a16:creationId xmlns:a16="http://schemas.microsoft.com/office/drawing/2014/main" id="{112CEF55-6E55-3175-C8BD-1F2B5ADF23FC}"/>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0" name="Forme libre : forme 146">
                  <a:extLst>
                    <a:ext uri="{FF2B5EF4-FFF2-40B4-BE49-F238E27FC236}">
                      <a16:creationId xmlns:a16="http://schemas.microsoft.com/office/drawing/2014/main" id="{810F0B81-E741-0A03-0818-00C66A26D297}"/>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1" name="Forme libre : forme 144">
                  <a:extLst>
                    <a:ext uri="{FF2B5EF4-FFF2-40B4-BE49-F238E27FC236}">
                      <a16:creationId xmlns:a16="http://schemas.microsoft.com/office/drawing/2014/main" id="{5C4069A6-F5E3-B74C-31F3-8A8D1047494F}"/>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2" name="Forme libre : forme 142">
                  <a:extLst>
                    <a:ext uri="{FF2B5EF4-FFF2-40B4-BE49-F238E27FC236}">
                      <a16:creationId xmlns:a16="http://schemas.microsoft.com/office/drawing/2014/main" id="{62A980CB-BBA3-937D-3735-2419B14DC217}"/>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3" name="Forme libre : forme 141">
                  <a:extLst>
                    <a:ext uri="{FF2B5EF4-FFF2-40B4-BE49-F238E27FC236}">
                      <a16:creationId xmlns:a16="http://schemas.microsoft.com/office/drawing/2014/main" id="{BCCEEF54-DC99-9450-5669-7A8B7C6D441F}"/>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4" name="Forme libre : forme 140">
                  <a:extLst>
                    <a:ext uri="{FF2B5EF4-FFF2-40B4-BE49-F238E27FC236}">
                      <a16:creationId xmlns:a16="http://schemas.microsoft.com/office/drawing/2014/main" id="{BBE9173B-BC3D-738B-758A-F4A16AD208CA}"/>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5" name="Forme libre : forme 139">
                  <a:extLst>
                    <a:ext uri="{FF2B5EF4-FFF2-40B4-BE49-F238E27FC236}">
                      <a16:creationId xmlns:a16="http://schemas.microsoft.com/office/drawing/2014/main" id="{79C41DAC-22F3-D70E-395D-F8DD98DBA017}"/>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6" name="Forme libre : forme 133">
                  <a:extLst>
                    <a:ext uri="{FF2B5EF4-FFF2-40B4-BE49-F238E27FC236}">
                      <a16:creationId xmlns:a16="http://schemas.microsoft.com/office/drawing/2014/main" id="{D7C1A02F-90A7-6BD5-0D09-243098134931}"/>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7" name="Forme libre : forme 158">
                  <a:extLst>
                    <a:ext uri="{FF2B5EF4-FFF2-40B4-BE49-F238E27FC236}">
                      <a16:creationId xmlns:a16="http://schemas.microsoft.com/office/drawing/2014/main" id="{0D5D467A-FE87-6153-7DE8-6E92D4EBC1D5}"/>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8" name="Forme libre : forme 126">
                  <a:extLst>
                    <a:ext uri="{FF2B5EF4-FFF2-40B4-BE49-F238E27FC236}">
                      <a16:creationId xmlns:a16="http://schemas.microsoft.com/office/drawing/2014/main" id="{947BC450-8004-2319-BBCF-C47C533A0A4E}"/>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9" name="Forme libre : forme 154">
                  <a:extLst>
                    <a:ext uri="{FF2B5EF4-FFF2-40B4-BE49-F238E27FC236}">
                      <a16:creationId xmlns:a16="http://schemas.microsoft.com/office/drawing/2014/main" id="{96AA63A8-9BC4-4AB6-DF67-05C8743CFA66}"/>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0" name="Forme libre : forme 157">
                  <a:extLst>
                    <a:ext uri="{FF2B5EF4-FFF2-40B4-BE49-F238E27FC236}">
                      <a16:creationId xmlns:a16="http://schemas.microsoft.com/office/drawing/2014/main" id="{7E7CB531-7BB0-5C16-CC66-7121D6A129E0}"/>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1" name="Forme libre : forme 116">
                  <a:extLst>
                    <a:ext uri="{FF2B5EF4-FFF2-40B4-BE49-F238E27FC236}">
                      <a16:creationId xmlns:a16="http://schemas.microsoft.com/office/drawing/2014/main" id="{599BE28C-3CD5-003A-C88B-03743E1B08CE}"/>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2" name="Forme libre : forme 155">
                  <a:extLst>
                    <a:ext uri="{FF2B5EF4-FFF2-40B4-BE49-F238E27FC236}">
                      <a16:creationId xmlns:a16="http://schemas.microsoft.com/office/drawing/2014/main" id="{8D55F847-5336-C10C-10FA-BE47A475B25C}"/>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3" name="Forme libre : forme 112">
                  <a:extLst>
                    <a:ext uri="{FF2B5EF4-FFF2-40B4-BE49-F238E27FC236}">
                      <a16:creationId xmlns:a16="http://schemas.microsoft.com/office/drawing/2014/main" id="{31295E12-CBA6-3BC4-E490-03360811E713}"/>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49" name="Rectangle 48">
              <a:extLst>
                <a:ext uri="{FF2B5EF4-FFF2-40B4-BE49-F238E27FC236}">
                  <a16:creationId xmlns:a16="http://schemas.microsoft.com/office/drawing/2014/main" id="{24221F56-E910-1A44-C739-3E4F3A20526D}"/>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0" name="Rectangle 49">
              <a:extLst>
                <a:ext uri="{FF2B5EF4-FFF2-40B4-BE49-F238E27FC236}">
                  <a16:creationId xmlns:a16="http://schemas.microsoft.com/office/drawing/2014/main" id="{96648056-4273-F734-6F39-31ACC37878D2}"/>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1" name="Rectangle 50">
              <a:extLst>
                <a:ext uri="{FF2B5EF4-FFF2-40B4-BE49-F238E27FC236}">
                  <a16:creationId xmlns:a16="http://schemas.microsoft.com/office/drawing/2014/main" id="{43DF19B5-1FC5-E3C1-59B7-F3CFF6DDBF39}"/>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2" name="Rectangle 51">
              <a:extLst>
                <a:ext uri="{FF2B5EF4-FFF2-40B4-BE49-F238E27FC236}">
                  <a16:creationId xmlns:a16="http://schemas.microsoft.com/office/drawing/2014/main" id="{B9A196F4-11CA-74A8-F6DE-4CADD045A0A8}"/>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3" name="Rectangle 52">
              <a:extLst>
                <a:ext uri="{FF2B5EF4-FFF2-40B4-BE49-F238E27FC236}">
                  <a16:creationId xmlns:a16="http://schemas.microsoft.com/office/drawing/2014/main" id="{D81231F6-9889-9C50-6B46-6C1E0BF4D090}"/>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4" name="Rectangle 53">
              <a:extLst>
                <a:ext uri="{FF2B5EF4-FFF2-40B4-BE49-F238E27FC236}">
                  <a16:creationId xmlns:a16="http://schemas.microsoft.com/office/drawing/2014/main" id="{AC81A35D-8C93-2F8C-84C0-042FB567873A}"/>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10" name="TextBox 9">
            <a:extLst>
              <a:ext uri="{FF2B5EF4-FFF2-40B4-BE49-F238E27FC236}">
                <a16:creationId xmlns:a16="http://schemas.microsoft.com/office/drawing/2014/main" id="{79236652-6997-375B-2F35-9849840ABED8}"/>
              </a:ext>
            </a:extLst>
          </p:cNvPr>
          <p:cNvSpPr txBox="1"/>
          <p:nvPr/>
        </p:nvSpPr>
        <p:spPr>
          <a:xfrm>
            <a:off x="515232" y="6087193"/>
            <a:ext cx="11373817" cy="461665"/>
          </a:xfrm>
          <a:prstGeom prst="rect">
            <a:avLst/>
          </a:prstGeom>
          <a:solidFill>
            <a:schemeClr val="bg1"/>
          </a:solidFill>
          <a:ln>
            <a:solidFill>
              <a:schemeClr val="bg1">
                <a:lumMod val="65000"/>
              </a:schemeClr>
            </a:solidFill>
          </a:ln>
        </p:spPr>
        <p:txBody>
          <a:bodyPr wrap="square" rtlCol="0">
            <a:spAutoFit/>
          </a:bodyPr>
          <a:lstStyle/>
          <a:p>
            <a:pPr marL="685800" indent="-685800" algn="l">
              <a:spcBef>
                <a:spcPts val="1000"/>
              </a:spcBef>
            </a:pPr>
            <a:r>
              <a:rPr lang="en-US" sz="1200" b="1" i="1">
                <a:latin typeface="Avenir Next LT Pro" panose="020B0504020202020204" pitchFamily="34" charset="77"/>
              </a:rPr>
              <a:t>Important: </a:t>
            </a:r>
            <a:r>
              <a:rPr lang="en-US" sz="1200">
                <a:latin typeface="Avenir Next LT Pro" panose="020B0504020202020204" pitchFamily="34" charset="77"/>
              </a:rPr>
              <a:t>AI tools can make mistakes. Entering the same prompt into multiple AI tools or prompting a second AI tool to validate the output of the first tool can   help reduce risks. Always validate key facts before using the AI output for critical decision making.</a:t>
            </a:r>
          </a:p>
        </p:txBody>
      </p:sp>
      <p:sp>
        <p:nvSpPr>
          <p:cNvPr id="9" name="Rectangle 8">
            <a:extLst>
              <a:ext uri="{FF2B5EF4-FFF2-40B4-BE49-F238E27FC236}">
                <a16:creationId xmlns:a16="http://schemas.microsoft.com/office/drawing/2014/main" id="{DE1B25FD-0342-DC93-3AAC-6C628BD826F0}"/>
              </a:ext>
            </a:extLst>
          </p:cNvPr>
          <p:cNvSpPr/>
          <p:nvPr/>
        </p:nvSpPr>
        <p:spPr>
          <a:xfrm>
            <a:off x="629391" y="3156444"/>
            <a:ext cx="5507922" cy="838394"/>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6" name="Rectangle 15">
            <a:extLst>
              <a:ext uri="{FF2B5EF4-FFF2-40B4-BE49-F238E27FC236}">
                <a16:creationId xmlns:a16="http://schemas.microsoft.com/office/drawing/2014/main" id="{330BAA49-A2D7-7518-2D83-9BAB4A9801AD}"/>
              </a:ext>
            </a:extLst>
          </p:cNvPr>
          <p:cNvSpPr/>
          <p:nvPr/>
        </p:nvSpPr>
        <p:spPr>
          <a:xfrm>
            <a:off x="749316" y="3103830"/>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
        <p:nvSpPr>
          <p:cNvPr id="17" name="Rectangle 16">
            <a:extLst>
              <a:ext uri="{FF2B5EF4-FFF2-40B4-BE49-F238E27FC236}">
                <a16:creationId xmlns:a16="http://schemas.microsoft.com/office/drawing/2014/main" id="{B6B41201-20E8-4E53-10D3-B47EAAB00B04}"/>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187662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34FD-073A-73FE-073B-3FEA2B79AAF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8664D7FA-D737-F995-E277-5014DBA547B3}"/>
              </a:ext>
            </a:extLst>
          </p:cNvPr>
          <p:cNvSpPr/>
          <p:nvPr/>
        </p:nvSpPr>
        <p:spPr>
          <a:xfrm>
            <a:off x="5593978" y="838200"/>
            <a:ext cx="4422587" cy="2742523"/>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3" name="Title 2">
            <a:extLst>
              <a:ext uri="{FF2B5EF4-FFF2-40B4-BE49-F238E27FC236}">
                <a16:creationId xmlns:a16="http://schemas.microsoft.com/office/drawing/2014/main" id="{2A44DC8C-E30A-3488-F13E-FF5DF8977A0A}"/>
              </a:ext>
            </a:extLst>
          </p:cNvPr>
          <p:cNvSpPr>
            <a:spLocks noGrp="1"/>
          </p:cNvSpPr>
          <p:nvPr>
            <p:ph type="title"/>
          </p:nvPr>
        </p:nvSpPr>
        <p:spPr/>
        <p:txBody>
          <a:bodyPr/>
          <a:lstStyle/>
          <a:p>
            <a:r>
              <a:rPr lang="en-US"/>
              <a:t>Phase 1: Diagnosis | Data Analysis </a:t>
            </a:r>
            <a:r>
              <a:rPr lang="en-US" b="0" i="1"/>
              <a:t>– example</a:t>
            </a:r>
            <a:endParaRPr lang="en-US"/>
          </a:p>
        </p:txBody>
      </p:sp>
      <p:sp>
        <p:nvSpPr>
          <p:cNvPr id="4" name="Footer Placeholder 3">
            <a:extLst>
              <a:ext uri="{FF2B5EF4-FFF2-40B4-BE49-F238E27FC236}">
                <a16:creationId xmlns:a16="http://schemas.microsoft.com/office/drawing/2014/main" id="{668BFD8F-1709-CE7F-60F3-A5A090D37CE4}"/>
              </a:ext>
            </a:extLst>
          </p:cNvPr>
          <p:cNvSpPr>
            <a:spLocks noGrp="1"/>
          </p:cNvSpPr>
          <p:nvPr>
            <p:ph type="ftr" sz="quarter" idx="12"/>
          </p:nvPr>
        </p:nvSpPr>
        <p:spPr>
          <a:xfrm>
            <a:off x="4791627" y="6594539"/>
            <a:ext cx="4114800" cy="2302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graphicFrame>
        <p:nvGraphicFramePr>
          <p:cNvPr id="2" name="Object 1">
            <a:extLst>
              <a:ext uri="{FF2B5EF4-FFF2-40B4-BE49-F238E27FC236}">
                <a16:creationId xmlns:a16="http://schemas.microsoft.com/office/drawing/2014/main" id="{336BC98B-927F-32A6-DB34-8DDA42313B23}"/>
              </a:ext>
            </a:extLst>
          </p:cNvPr>
          <p:cNvGraphicFramePr>
            <a:graphicFrameLocks noChangeAspect="1"/>
          </p:cNvGraphicFramePr>
          <p:nvPr/>
        </p:nvGraphicFramePr>
        <p:xfrm>
          <a:off x="5576050" y="838200"/>
          <a:ext cx="4422587" cy="2742523"/>
        </p:xfrm>
        <a:graphic>
          <a:graphicData uri="http://schemas.openxmlformats.org/presentationml/2006/ole">
            <mc:AlternateContent xmlns:mc="http://schemas.openxmlformats.org/markup-compatibility/2006">
              <mc:Choice xmlns:v="urn:schemas-microsoft-com:vml" Requires="v">
                <p:oleObj name="Worksheet" r:id="rId2" imgW="11682628" imgH="7243747" progId="Excel.Sheet.12">
                  <p:embed/>
                </p:oleObj>
              </mc:Choice>
              <mc:Fallback>
                <p:oleObj name="Worksheet" r:id="rId2" imgW="11682628" imgH="7243747" progId="Excel.Sheet.12">
                  <p:embed/>
                  <p:pic>
                    <p:nvPicPr>
                      <p:cNvPr id="2" name="Object 1">
                        <a:extLst>
                          <a:ext uri="{FF2B5EF4-FFF2-40B4-BE49-F238E27FC236}">
                            <a16:creationId xmlns:a16="http://schemas.microsoft.com/office/drawing/2014/main" id="{336BC98B-927F-32A6-DB34-8DDA42313B23}"/>
                          </a:ext>
                        </a:extLst>
                      </p:cNvPr>
                      <p:cNvPicPr/>
                      <p:nvPr/>
                    </p:nvPicPr>
                    <p:blipFill>
                      <a:blip r:embed="rId3"/>
                      <a:stretch>
                        <a:fillRect/>
                      </a:stretch>
                    </p:blipFill>
                    <p:spPr>
                      <a:xfrm>
                        <a:off x="5576050" y="838200"/>
                        <a:ext cx="4422587" cy="2742523"/>
                      </a:xfrm>
                      <a:prstGeom prst="rect">
                        <a:avLst/>
                      </a:prstGeom>
                    </p:spPr>
                  </p:pic>
                </p:oleObj>
              </mc:Fallback>
            </mc:AlternateContent>
          </a:graphicData>
        </a:graphic>
      </p:graphicFrame>
      <p:sp>
        <p:nvSpPr>
          <p:cNvPr id="6" name="Rectangle 2">
            <a:extLst>
              <a:ext uri="{FF2B5EF4-FFF2-40B4-BE49-F238E27FC236}">
                <a16:creationId xmlns:a16="http://schemas.microsoft.com/office/drawing/2014/main" id="{014A0495-24E7-E13B-0D8E-008178AC7228}"/>
              </a:ext>
            </a:extLst>
          </p:cNvPr>
          <p:cNvSpPr>
            <a:spLocks noChangeArrowheads="1"/>
          </p:cNvSpPr>
          <p:nvPr/>
        </p:nvSpPr>
        <p:spPr bwMode="auto">
          <a:xfrm>
            <a:off x="10058399" y="2719148"/>
            <a:ext cx="1685365" cy="22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mj-lt"/>
                <a:hlinkClick r:id="rId4"/>
              </a:rPr>
              <a:t>Metro Cable Employees.xlsx</a:t>
            </a:r>
            <a:endParaRPr kumimoji="0" lang="en-US" altLang="en-US" sz="800" b="0" i="0" u="none" strike="noStrike" cap="none" normalizeH="0" baseline="0">
              <a:ln>
                <a:noFill/>
              </a:ln>
              <a:solidFill>
                <a:schemeClr val="tx1"/>
              </a:solidFill>
              <a:effectLst/>
              <a:latin typeface="+mj-lt"/>
            </a:endParaRPr>
          </a:p>
        </p:txBody>
      </p:sp>
      <p:sp>
        <p:nvSpPr>
          <p:cNvPr id="9" name="Rectangle 3">
            <a:extLst>
              <a:ext uri="{FF2B5EF4-FFF2-40B4-BE49-F238E27FC236}">
                <a16:creationId xmlns:a16="http://schemas.microsoft.com/office/drawing/2014/main" id="{F44BD6FC-0368-A64D-1E22-FC04EDA1A500}"/>
              </a:ext>
            </a:extLst>
          </p:cNvPr>
          <p:cNvSpPr>
            <a:spLocks noChangeArrowheads="1"/>
          </p:cNvSpPr>
          <p:nvPr/>
        </p:nvSpPr>
        <p:spPr bwMode="auto">
          <a:xfrm>
            <a:off x="10058399" y="5020463"/>
            <a:ext cx="170927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mj-lt"/>
                <a:hlinkClick r:id="rId5"/>
              </a:rPr>
              <a:t>Metro_Cable_PL_Nov2025.xlsx</a:t>
            </a:r>
            <a:endParaRPr kumimoji="0" lang="en-US" altLang="en-US" sz="800" b="0" i="0" u="none" strike="noStrike" cap="none" normalizeH="0" baseline="0">
              <a:ln>
                <a:noFill/>
              </a:ln>
              <a:solidFill>
                <a:schemeClr val="tx1"/>
              </a:solidFill>
              <a:effectLst/>
              <a:latin typeface="+mj-lt"/>
            </a:endParaRPr>
          </a:p>
        </p:txBody>
      </p:sp>
      <p:sp>
        <p:nvSpPr>
          <p:cNvPr id="11" name="Rectangle 10">
            <a:extLst>
              <a:ext uri="{FF2B5EF4-FFF2-40B4-BE49-F238E27FC236}">
                <a16:creationId xmlns:a16="http://schemas.microsoft.com/office/drawing/2014/main" id="{2FFF66D3-72E3-9C51-BF51-4031C44DC67B}"/>
              </a:ext>
            </a:extLst>
          </p:cNvPr>
          <p:cNvSpPr/>
          <p:nvPr/>
        </p:nvSpPr>
        <p:spPr>
          <a:xfrm>
            <a:off x="1792933" y="3741271"/>
            <a:ext cx="8187765" cy="2773829"/>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aphicFrame>
        <p:nvGraphicFramePr>
          <p:cNvPr id="10" name="Object 9">
            <a:extLst>
              <a:ext uri="{FF2B5EF4-FFF2-40B4-BE49-F238E27FC236}">
                <a16:creationId xmlns:a16="http://schemas.microsoft.com/office/drawing/2014/main" id="{309FEDAC-D4D5-9B02-EEB3-FA16BB3445B6}"/>
              </a:ext>
            </a:extLst>
          </p:cNvPr>
          <p:cNvGraphicFramePr>
            <a:graphicFrameLocks noChangeAspect="1"/>
          </p:cNvGraphicFramePr>
          <p:nvPr/>
        </p:nvGraphicFramePr>
        <p:xfrm>
          <a:off x="1822815" y="3767791"/>
          <a:ext cx="8128000" cy="2749550"/>
        </p:xfrm>
        <a:graphic>
          <a:graphicData uri="http://schemas.openxmlformats.org/presentationml/2006/ole">
            <mc:AlternateContent xmlns:mc="http://schemas.openxmlformats.org/markup-compatibility/2006">
              <mc:Choice xmlns:v="urn:schemas-microsoft-com:vml" Requires="v">
                <p:oleObj name="Worksheet" r:id="rId6" imgW="14320705" imgH="4843322" progId="Excel.Sheet.12">
                  <p:embed/>
                </p:oleObj>
              </mc:Choice>
              <mc:Fallback>
                <p:oleObj name="Worksheet" r:id="rId6" imgW="14320705" imgH="4843322" progId="Excel.Sheet.12">
                  <p:embed/>
                  <p:pic>
                    <p:nvPicPr>
                      <p:cNvPr id="10" name="Object 9">
                        <a:extLst>
                          <a:ext uri="{FF2B5EF4-FFF2-40B4-BE49-F238E27FC236}">
                            <a16:creationId xmlns:a16="http://schemas.microsoft.com/office/drawing/2014/main" id="{309FEDAC-D4D5-9B02-EEB3-FA16BB3445B6}"/>
                          </a:ext>
                        </a:extLst>
                      </p:cNvPr>
                      <p:cNvPicPr/>
                      <p:nvPr/>
                    </p:nvPicPr>
                    <p:blipFill>
                      <a:blip r:embed="rId7"/>
                      <a:stretch>
                        <a:fillRect/>
                      </a:stretch>
                    </p:blipFill>
                    <p:spPr>
                      <a:xfrm>
                        <a:off x="1822815" y="3767791"/>
                        <a:ext cx="8128000" cy="2749550"/>
                      </a:xfrm>
                      <a:prstGeom prst="rect">
                        <a:avLst/>
                      </a:prstGeom>
                      <a:ln>
                        <a:noFill/>
                      </a:ln>
                    </p:spPr>
                  </p:pic>
                </p:oleObj>
              </mc:Fallback>
            </mc:AlternateContent>
          </a:graphicData>
        </a:graphic>
      </p:graphicFrame>
      <p:sp>
        <p:nvSpPr>
          <p:cNvPr id="13" name="TextBox 12">
            <a:extLst>
              <a:ext uri="{FF2B5EF4-FFF2-40B4-BE49-F238E27FC236}">
                <a16:creationId xmlns:a16="http://schemas.microsoft.com/office/drawing/2014/main" id="{71D053AF-0D18-7578-4A01-3B4292BFF0B2}"/>
              </a:ext>
            </a:extLst>
          </p:cNvPr>
          <p:cNvSpPr txBox="1"/>
          <p:nvPr/>
        </p:nvSpPr>
        <p:spPr>
          <a:xfrm>
            <a:off x="641876" y="868082"/>
            <a:ext cx="4422587" cy="2544286"/>
          </a:xfrm>
          <a:prstGeom prst="rect">
            <a:avLst/>
          </a:prstGeom>
          <a:noFill/>
        </p:spPr>
        <p:txBody>
          <a:bodyPr wrap="square" rtlCol="0">
            <a:spAutoFit/>
          </a:bodyPr>
          <a:lstStyle/>
          <a:p>
            <a:pPr algn="l">
              <a:spcBef>
                <a:spcPts val="1000"/>
              </a:spcBef>
            </a:pPr>
            <a:r>
              <a:rPr lang="en-US" sz="1400">
                <a:latin typeface="Avenir Next LT Pro" panose="020B0504020202020204" pitchFamily="34" charset="77"/>
              </a:rPr>
              <a:t>The next data the team receives is from Human Resources and the Finance Department:</a:t>
            </a:r>
          </a:p>
          <a:p>
            <a:pPr marL="285750" indent="-171450" algn="l">
              <a:spcBef>
                <a:spcPts val="1000"/>
              </a:spcBef>
              <a:buFont typeface="Arial" panose="020B0604020202020204" pitchFamily="34" charset="0"/>
              <a:buChar char="•"/>
            </a:pPr>
            <a:r>
              <a:rPr lang="en-US" sz="1400">
                <a:latin typeface="Avenir Next LT Pro" panose="020B0504020202020204" pitchFamily="34" charset="77"/>
              </a:rPr>
              <a:t>List of all employees with labor rates</a:t>
            </a:r>
          </a:p>
          <a:p>
            <a:pPr marL="285750" indent="-171450" algn="l">
              <a:spcBef>
                <a:spcPts val="1000"/>
              </a:spcBef>
              <a:buFont typeface="Arial" panose="020B0604020202020204" pitchFamily="34" charset="0"/>
              <a:buChar char="•"/>
            </a:pPr>
            <a:r>
              <a:rPr lang="en-US" sz="1400">
                <a:latin typeface="Avenir Next LT Pro" panose="020B0504020202020204" pitchFamily="34" charset="77"/>
              </a:rPr>
              <a:t>Current month P&amp;L with forecast and year–to–date details</a:t>
            </a:r>
          </a:p>
          <a:p>
            <a:pPr marL="285750" indent="-171450" algn="l">
              <a:spcBef>
                <a:spcPts val="1000"/>
              </a:spcBef>
              <a:buFont typeface="Arial" panose="020B0604020202020204" pitchFamily="34" charset="0"/>
              <a:buChar char="•"/>
            </a:pPr>
            <a:endParaRPr lang="en-US" sz="1400">
              <a:latin typeface="Avenir Next LT Pro" panose="020B0504020202020204" pitchFamily="34" charset="77"/>
            </a:endParaRPr>
          </a:p>
          <a:p>
            <a:pPr algn="l">
              <a:spcBef>
                <a:spcPts val="1000"/>
              </a:spcBef>
            </a:pPr>
            <a:r>
              <a:rPr lang="en-US" sz="1400">
                <a:latin typeface="Avenir Next LT Pro" panose="020B0504020202020204" pitchFamily="34" charset="77"/>
              </a:rPr>
              <a:t>The team can conduct additional “curiosity analysis” while waiting for the data from the customer service team.</a:t>
            </a:r>
          </a:p>
        </p:txBody>
      </p:sp>
      <p:sp>
        <p:nvSpPr>
          <p:cNvPr id="5" name="Rectangle 4">
            <a:extLst>
              <a:ext uri="{FF2B5EF4-FFF2-40B4-BE49-F238E27FC236}">
                <a16:creationId xmlns:a16="http://schemas.microsoft.com/office/drawing/2014/main" id="{D67B3346-F37E-CC65-8F79-9166CCD4161C}"/>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8" name="Rectangle 7">
            <a:extLst>
              <a:ext uri="{FF2B5EF4-FFF2-40B4-BE49-F238E27FC236}">
                <a16:creationId xmlns:a16="http://schemas.microsoft.com/office/drawing/2014/main" id="{5B5B4EFC-A10A-F486-A840-A98377F1E18F}"/>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4" name="Rectangle 13">
            <a:extLst>
              <a:ext uri="{FF2B5EF4-FFF2-40B4-BE49-F238E27FC236}">
                <a16:creationId xmlns:a16="http://schemas.microsoft.com/office/drawing/2014/main" id="{902F70FF-8A44-7446-3044-C985D6ED8C00}"/>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42" name="Group 41">
            <a:extLst>
              <a:ext uri="{FF2B5EF4-FFF2-40B4-BE49-F238E27FC236}">
                <a16:creationId xmlns:a16="http://schemas.microsoft.com/office/drawing/2014/main" id="{CBC92ECB-3740-E215-8814-44ABA22EA15E}"/>
              </a:ext>
            </a:extLst>
          </p:cNvPr>
          <p:cNvGrpSpPr/>
          <p:nvPr/>
        </p:nvGrpSpPr>
        <p:grpSpPr>
          <a:xfrm>
            <a:off x="11465415" y="182012"/>
            <a:ext cx="560540" cy="599978"/>
            <a:chOff x="3962400" y="1404361"/>
            <a:chExt cx="4267200" cy="4567438"/>
          </a:xfrm>
          <a:solidFill>
            <a:schemeClr val="bg1">
              <a:lumMod val="85000"/>
            </a:schemeClr>
          </a:solidFill>
        </p:grpSpPr>
        <p:grpSp>
          <p:nvGrpSpPr>
            <p:cNvPr id="43" name="Groupe 160">
              <a:extLst>
                <a:ext uri="{FF2B5EF4-FFF2-40B4-BE49-F238E27FC236}">
                  <a16:creationId xmlns:a16="http://schemas.microsoft.com/office/drawing/2014/main" id="{95EC310E-4575-1845-C255-FCE9672DB2B5}"/>
                </a:ext>
              </a:extLst>
            </p:cNvPr>
            <p:cNvGrpSpPr/>
            <p:nvPr/>
          </p:nvGrpSpPr>
          <p:grpSpPr>
            <a:xfrm>
              <a:off x="3962400" y="1404361"/>
              <a:ext cx="4267200" cy="4567438"/>
              <a:chOff x="4253501" y="1474601"/>
              <a:chExt cx="4007280" cy="4289230"/>
            </a:xfrm>
            <a:grpFill/>
          </p:grpSpPr>
          <p:sp>
            <p:nvSpPr>
              <p:cNvPr id="50" name="Forme libre : forme 156">
                <a:extLst>
                  <a:ext uri="{FF2B5EF4-FFF2-40B4-BE49-F238E27FC236}">
                    <a16:creationId xmlns:a16="http://schemas.microsoft.com/office/drawing/2014/main" id="{1408557E-A76A-8308-1F99-1B32FCD5FFC2}"/>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51" name="Groupe 159">
                <a:extLst>
                  <a:ext uri="{FF2B5EF4-FFF2-40B4-BE49-F238E27FC236}">
                    <a16:creationId xmlns:a16="http://schemas.microsoft.com/office/drawing/2014/main" id="{C42D32E3-D594-BD04-B6E6-E829C6128FD8}"/>
                  </a:ext>
                </a:extLst>
              </p:cNvPr>
              <p:cNvGrpSpPr/>
              <p:nvPr/>
            </p:nvGrpSpPr>
            <p:grpSpPr>
              <a:xfrm>
                <a:off x="4253501" y="1474601"/>
                <a:ext cx="4007280" cy="3742303"/>
                <a:chOff x="4253501" y="1474601"/>
                <a:chExt cx="4007280" cy="3742303"/>
              </a:xfrm>
              <a:grpFill/>
            </p:grpSpPr>
            <p:sp>
              <p:nvSpPr>
                <p:cNvPr id="52" name="Forme libre : forme 149">
                  <a:extLst>
                    <a:ext uri="{FF2B5EF4-FFF2-40B4-BE49-F238E27FC236}">
                      <a16:creationId xmlns:a16="http://schemas.microsoft.com/office/drawing/2014/main" id="{21839D88-44ED-B9F5-71E6-011404561915}"/>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3" name="Forme libre : forme 148">
                  <a:extLst>
                    <a:ext uri="{FF2B5EF4-FFF2-40B4-BE49-F238E27FC236}">
                      <a16:creationId xmlns:a16="http://schemas.microsoft.com/office/drawing/2014/main" id="{2A3CDADA-0C9D-F8AE-E9EF-9C26171103C6}"/>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4" name="Forme libre : forme 147">
                  <a:extLst>
                    <a:ext uri="{FF2B5EF4-FFF2-40B4-BE49-F238E27FC236}">
                      <a16:creationId xmlns:a16="http://schemas.microsoft.com/office/drawing/2014/main" id="{0105E33D-0B37-84C7-4E4A-588E1310CA23}"/>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5" name="Forme libre : forme 146">
                  <a:extLst>
                    <a:ext uri="{FF2B5EF4-FFF2-40B4-BE49-F238E27FC236}">
                      <a16:creationId xmlns:a16="http://schemas.microsoft.com/office/drawing/2014/main" id="{82D83FCF-DAC6-5752-D275-EA898948A10A}"/>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6" name="Forme libre : forme 144">
                  <a:extLst>
                    <a:ext uri="{FF2B5EF4-FFF2-40B4-BE49-F238E27FC236}">
                      <a16:creationId xmlns:a16="http://schemas.microsoft.com/office/drawing/2014/main" id="{DFEAD344-4DBB-0B0F-2DC4-13FD624F708A}"/>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7" name="Forme libre : forme 142">
                  <a:extLst>
                    <a:ext uri="{FF2B5EF4-FFF2-40B4-BE49-F238E27FC236}">
                      <a16:creationId xmlns:a16="http://schemas.microsoft.com/office/drawing/2014/main" id="{7E807230-6108-554C-2DDB-BD8445051E5C}"/>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41">
                  <a:extLst>
                    <a:ext uri="{FF2B5EF4-FFF2-40B4-BE49-F238E27FC236}">
                      <a16:creationId xmlns:a16="http://schemas.microsoft.com/office/drawing/2014/main" id="{C43232CB-B432-DD76-7293-066B12BD9B17}"/>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40">
                  <a:extLst>
                    <a:ext uri="{FF2B5EF4-FFF2-40B4-BE49-F238E27FC236}">
                      <a16:creationId xmlns:a16="http://schemas.microsoft.com/office/drawing/2014/main" id="{41F43B71-3945-BFA0-ED8F-F3E9CE206D1F}"/>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0" name="Forme libre : forme 139">
                  <a:extLst>
                    <a:ext uri="{FF2B5EF4-FFF2-40B4-BE49-F238E27FC236}">
                      <a16:creationId xmlns:a16="http://schemas.microsoft.com/office/drawing/2014/main" id="{F9B201D6-6D58-BC7C-2AF8-968266332CE9}"/>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1" name="Forme libre : forme 133">
                  <a:extLst>
                    <a:ext uri="{FF2B5EF4-FFF2-40B4-BE49-F238E27FC236}">
                      <a16:creationId xmlns:a16="http://schemas.microsoft.com/office/drawing/2014/main" id="{47B2FEEA-BAD6-1579-91CB-64DBDA8A327B}"/>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2" name="Forme libre : forme 158">
                  <a:extLst>
                    <a:ext uri="{FF2B5EF4-FFF2-40B4-BE49-F238E27FC236}">
                      <a16:creationId xmlns:a16="http://schemas.microsoft.com/office/drawing/2014/main" id="{08C1FEB6-661F-D98D-79C2-8E6AB637F3A7}"/>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3" name="Forme libre : forme 126">
                  <a:extLst>
                    <a:ext uri="{FF2B5EF4-FFF2-40B4-BE49-F238E27FC236}">
                      <a16:creationId xmlns:a16="http://schemas.microsoft.com/office/drawing/2014/main" id="{09BA699D-3C61-F1B0-8F81-6F51F37F4D06}"/>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4" name="Forme libre : forme 154">
                  <a:extLst>
                    <a:ext uri="{FF2B5EF4-FFF2-40B4-BE49-F238E27FC236}">
                      <a16:creationId xmlns:a16="http://schemas.microsoft.com/office/drawing/2014/main" id="{60DBFC1F-C189-67B9-B534-059BA62623CE}"/>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5" name="Forme libre : forme 157">
                  <a:extLst>
                    <a:ext uri="{FF2B5EF4-FFF2-40B4-BE49-F238E27FC236}">
                      <a16:creationId xmlns:a16="http://schemas.microsoft.com/office/drawing/2014/main" id="{AFB5C5A9-3F2D-1DF9-2835-363B3AF005EB}"/>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6" name="Forme libre : forme 116">
                  <a:extLst>
                    <a:ext uri="{FF2B5EF4-FFF2-40B4-BE49-F238E27FC236}">
                      <a16:creationId xmlns:a16="http://schemas.microsoft.com/office/drawing/2014/main" id="{679E2AA9-460A-EF7C-B714-E107D1EF18C2}"/>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7" name="Forme libre : forme 155">
                  <a:extLst>
                    <a:ext uri="{FF2B5EF4-FFF2-40B4-BE49-F238E27FC236}">
                      <a16:creationId xmlns:a16="http://schemas.microsoft.com/office/drawing/2014/main" id="{2EE33D17-584A-E9E9-532B-BA233242F969}"/>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8" name="Forme libre : forme 112">
                  <a:extLst>
                    <a:ext uri="{FF2B5EF4-FFF2-40B4-BE49-F238E27FC236}">
                      <a16:creationId xmlns:a16="http://schemas.microsoft.com/office/drawing/2014/main" id="{C5E154AA-7A91-122D-79A7-D1A1D2B2CCCB}"/>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44" name="Rectangle 43">
              <a:extLst>
                <a:ext uri="{FF2B5EF4-FFF2-40B4-BE49-F238E27FC236}">
                  <a16:creationId xmlns:a16="http://schemas.microsoft.com/office/drawing/2014/main" id="{5B4F1133-C68D-9EE2-BEA9-FFDF47B6EA24}"/>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5" name="Rectangle 44">
              <a:extLst>
                <a:ext uri="{FF2B5EF4-FFF2-40B4-BE49-F238E27FC236}">
                  <a16:creationId xmlns:a16="http://schemas.microsoft.com/office/drawing/2014/main" id="{B37CD37E-7EF8-C968-31A5-081952B631D9}"/>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6" name="Rectangle 45">
              <a:extLst>
                <a:ext uri="{FF2B5EF4-FFF2-40B4-BE49-F238E27FC236}">
                  <a16:creationId xmlns:a16="http://schemas.microsoft.com/office/drawing/2014/main" id="{99FC80E7-A25A-1323-F6FE-1EE049B916A0}"/>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7" name="Rectangle 46">
              <a:extLst>
                <a:ext uri="{FF2B5EF4-FFF2-40B4-BE49-F238E27FC236}">
                  <a16:creationId xmlns:a16="http://schemas.microsoft.com/office/drawing/2014/main" id="{BC112056-32D1-3D4C-582E-CC5DEBC54168}"/>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8" name="Rectangle 47">
              <a:extLst>
                <a:ext uri="{FF2B5EF4-FFF2-40B4-BE49-F238E27FC236}">
                  <a16:creationId xmlns:a16="http://schemas.microsoft.com/office/drawing/2014/main" id="{70B443AB-C982-D3CB-0CB2-C2B6414AFBE1}"/>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9" name="Rectangle 48">
              <a:extLst>
                <a:ext uri="{FF2B5EF4-FFF2-40B4-BE49-F238E27FC236}">
                  <a16:creationId xmlns:a16="http://schemas.microsoft.com/office/drawing/2014/main" id="{64D1F0FF-C5AE-9316-D14B-F975A09414B2}"/>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15" name="Rectangle 14">
            <a:extLst>
              <a:ext uri="{FF2B5EF4-FFF2-40B4-BE49-F238E27FC236}">
                <a16:creationId xmlns:a16="http://schemas.microsoft.com/office/drawing/2014/main" id="{C64AF1EB-A126-F2D7-0340-D69F43EEFA8B}"/>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3964612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DB4B1-5E04-3982-6B35-052ED91B71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D9904F-A1F5-762E-B2CD-DD1E86A0B453}"/>
              </a:ext>
            </a:extLst>
          </p:cNvPr>
          <p:cNvSpPr>
            <a:spLocks noGrp="1"/>
          </p:cNvSpPr>
          <p:nvPr>
            <p:ph type="title"/>
          </p:nvPr>
        </p:nvSpPr>
        <p:spPr/>
        <p:txBody>
          <a:bodyPr/>
          <a:lstStyle/>
          <a:p>
            <a:r>
              <a:rPr lang="en-US"/>
              <a:t>Phase 1: Diagnosis | Data Analysis </a:t>
            </a:r>
            <a:r>
              <a:rPr lang="en-US" b="0" i="1"/>
              <a:t>– example</a:t>
            </a:r>
            <a:endParaRPr lang="en-US"/>
          </a:p>
        </p:txBody>
      </p:sp>
      <p:sp>
        <p:nvSpPr>
          <p:cNvPr id="4" name="Footer Placeholder 3">
            <a:extLst>
              <a:ext uri="{FF2B5EF4-FFF2-40B4-BE49-F238E27FC236}">
                <a16:creationId xmlns:a16="http://schemas.microsoft.com/office/drawing/2014/main" id="{C8765DE4-9AC4-E3AD-0D48-9CA7A362ABEA}"/>
              </a:ext>
            </a:extLst>
          </p:cNvPr>
          <p:cNvSpPr>
            <a:spLocks noGrp="1"/>
          </p:cNvSpPr>
          <p:nvPr>
            <p:ph type="ftr" sz="quarter" idx="12"/>
          </p:nvPr>
        </p:nvSpPr>
        <p:spPr>
          <a:xfrm>
            <a:off x="4791627" y="6594539"/>
            <a:ext cx="4114800" cy="2302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pic>
        <p:nvPicPr>
          <p:cNvPr id="8" name="Picture 7" descr="A screenshot of a computer&#10;&#10;AI-generated content may be incorrect.">
            <a:extLst>
              <a:ext uri="{FF2B5EF4-FFF2-40B4-BE49-F238E27FC236}">
                <a16:creationId xmlns:a16="http://schemas.microsoft.com/office/drawing/2014/main" id="{1154AD56-0F5D-1F3D-B6FD-F355F5970E96}"/>
              </a:ext>
            </a:extLst>
          </p:cNvPr>
          <p:cNvPicPr>
            <a:picLocks noChangeAspect="1"/>
          </p:cNvPicPr>
          <p:nvPr/>
        </p:nvPicPr>
        <p:blipFill>
          <a:blip r:embed="rId2">
            <a:duotone>
              <a:schemeClr val="accent1">
                <a:shade val="45000"/>
                <a:satMod val="135000"/>
              </a:schemeClr>
              <a:prstClr val="white"/>
            </a:duotone>
          </a:blip>
          <a:srcRect l="159" t="3640" r="-159" b="51713"/>
          <a:stretch>
            <a:fillRect/>
          </a:stretch>
        </p:blipFill>
        <p:spPr>
          <a:xfrm>
            <a:off x="609689" y="1289357"/>
            <a:ext cx="3723341" cy="555734"/>
          </a:xfrm>
          <a:prstGeom prst="rect">
            <a:avLst/>
          </a:prstGeom>
        </p:spPr>
      </p:pic>
      <p:grpSp>
        <p:nvGrpSpPr>
          <p:cNvPr id="20" name="Group 19">
            <a:extLst>
              <a:ext uri="{FF2B5EF4-FFF2-40B4-BE49-F238E27FC236}">
                <a16:creationId xmlns:a16="http://schemas.microsoft.com/office/drawing/2014/main" id="{A622D935-5816-0BF3-7304-C336C4497CF7}"/>
              </a:ext>
            </a:extLst>
          </p:cNvPr>
          <p:cNvGrpSpPr/>
          <p:nvPr/>
        </p:nvGrpSpPr>
        <p:grpSpPr>
          <a:xfrm>
            <a:off x="4791628" y="838200"/>
            <a:ext cx="2036556" cy="2386203"/>
            <a:chOff x="5471266" y="1444422"/>
            <a:chExt cx="2982916" cy="3503380"/>
          </a:xfrm>
        </p:grpSpPr>
        <p:pic>
          <p:nvPicPr>
            <p:cNvPr id="15" name="Picture 14" descr="A white paper with black text&#10;&#10;AI-generated content may be incorrect.">
              <a:extLst>
                <a:ext uri="{FF2B5EF4-FFF2-40B4-BE49-F238E27FC236}">
                  <a16:creationId xmlns:a16="http://schemas.microsoft.com/office/drawing/2014/main" id="{E3B9285A-E063-AE05-9118-391A3A02CAE4}"/>
                </a:ext>
              </a:extLst>
            </p:cNvPr>
            <p:cNvPicPr>
              <a:picLocks noChangeAspect="1"/>
            </p:cNvPicPr>
            <p:nvPr/>
          </p:nvPicPr>
          <p:blipFill>
            <a:blip r:embed="rId3"/>
            <a:stretch>
              <a:fillRect/>
            </a:stretch>
          </p:blipFill>
          <p:spPr>
            <a:xfrm>
              <a:off x="6419626" y="1444422"/>
              <a:ext cx="2034556" cy="2624815"/>
            </a:xfrm>
            <a:prstGeom prst="rect">
              <a:avLst/>
            </a:prstGeom>
            <a:ln>
              <a:solidFill>
                <a:schemeClr val="bg1">
                  <a:lumMod val="75000"/>
                </a:schemeClr>
              </a:solidFill>
            </a:ln>
          </p:spPr>
        </p:pic>
        <p:pic>
          <p:nvPicPr>
            <p:cNvPr id="16" name="Picture 15" descr="A white paper with black text&#10;&#10;AI-generated content may be incorrect.">
              <a:extLst>
                <a:ext uri="{FF2B5EF4-FFF2-40B4-BE49-F238E27FC236}">
                  <a16:creationId xmlns:a16="http://schemas.microsoft.com/office/drawing/2014/main" id="{659816FE-9C4A-BACF-0E8E-CEEE45F86240}"/>
                </a:ext>
              </a:extLst>
            </p:cNvPr>
            <p:cNvPicPr>
              <a:picLocks noChangeAspect="1"/>
            </p:cNvPicPr>
            <p:nvPr/>
          </p:nvPicPr>
          <p:blipFill>
            <a:blip r:embed="rId4"/>
            <a:stretch>
              <a:fillRect/>
            </a:stretch>
          </p:blipFill>
          <p:spPr>
            <a:xfrm>
              <a:off x="6277044" y="1569313"/>
              <a:ext cx="2036718" cy="2618329"/>
            </a:xfrm>
            <a:prstGeom prst="rect">
              <a:avLst/>
            </a:prstGeom>
            <a:ln>
              <a:solidFill>
                <a:schemeClr val="bg1">
                  <a:lumMod val="75000"/>
                </a:schemeClr>
              </a:solidFill>
            </a:ln>
          </p:spPr>
        </p:pic>
        <p:pic>
          <p:nvPicPr>
            <p:cNvPr id="17" name="Picture 16" descr="A close-up of a document&#10;&#10;AI-generated content may be incorrect.">
              <a:extLst>
                <a:ext uri="{FF2B5EF4-FFF2-40B4-BE49-F238E27FC236}">
                  <a16:creationId xmlns:a16="http://schemas.microsoft.com/office/drawing/2014/main" id="{8D2ADBE9-3BFC-DA83-3F98-F1F8B6252F83}"/>
                </a:ext>
              </a:extLst>
            </p:cNvPr>
            <p:cNvPicPr>
              <a:picLocks noChangeAspect="1"/>
            </p:cNvPicPr>
            <p:nvPr/>
          </p:nvPicPr>
          <p:blipFill>
            <a:blip r:embed="rId5"/>
            <a:stretch>
              <a:fillRect/>
            </a:stretch>
          </p:blipFill>
          <p:spPr>
            <a:xfrm>
              <a:off x="6140946" y="1687718"/>
              <a:ext cx="2030232" cy="2631302"/>
            </a:xfrm>
            <a:prstGeom prst="rect">
              <a:avLst/>
            </a:prstGeom>
            <a:ln>
              <a:solidFill>
                <a:schemeClr val="bg1">
                  <a:lumMod val="75000"/>
                </a:schemeClr>
              </a:solidFill>
            </a:ln>
          </p:spPr>
        </p:pic>
        <p:pic>
          <p:nvPicPr>
            <p:cNvPr id="18" name="Picture 17" descr="A close-up of a document&#10;&#10;AI-generated content may be incorrect.">
              <a:extLst>
                <a:ext uri="{FF2B5EF4-FFF2-40B4-BE49-F238E27FC236}">
                  <a16:creationId xmlns:a16="http://schemas.microsoft.com/office/drawing/2014/main" id="{936B1149-5EDE-EE6B-D48D-C6505B107E45}"/>
                </a:ext>
              </a:extLst>
            </p:cNvPr>
            <p:cNvPicPr>
              <a:picLocks noChangeAspect="1"/>
            </p:cNvPicPr>
            <p:nvPr/>
          </p:nvPicPr>
          <p:blipFill>
            <a:blip r:embed="rId6"/>
            <a:stretch>
              <a:fillRect/>
            </a:stretch>
          </p:blipFill>
          <p:spPr>
            <a:xfrm>
              <a:off x="6007010" y="1819096"/>
              <a:ext cx="2028070" cy="2631302"/>
            </a:xfrm>
            <a:prstGeom prst="rect">
              <a:avLst/>
            </a:prstGeom>
            <a:ln>
              <a:solidFill>
                <a:schemeClr val="bg1">
                  <a:lumMod val="75000"/>
                </a:schemeClr>
              </a:solidFill>
            </a:ln>
          </p:spPr>
        </p:pic>
        <p:pic>
          <p:nvPicPr>
            <p:cNvPr id="19" name="Picture 18" descr="A white paper with black text&#10;&#10;AI-generated content may be incorrect.">
              <a:extLst>
                <a:ext uri="{FF2B5EF4-FFF2-40B4-BE49-F238E27FC236}">
                  <a16:creationId xmlns:a16="http://schemas.microsoft.com/office/drawing/2014/main" id="{3D7AD000-64F8-43BA-25A7-71A18FD9E199}"/>
                </a:ext>
              </a:extLst>
            </p:cNvPr>
            <p:cNvPicPr>
              <a:picLocks noChangeAspect="1"/>
            </p:cNvPicPr>
            <p:nvPr/>
          </p:nvPicPr>
          <p:blipFill>
            <a:blip r:embed="rId7"/>
            <a:stretch>
              <a:fillRect/>
            </a:stretch>
          </p:blipFill>
          <p:spPr>
            <a:xfrm>
              <a:off x="5877398" y="1950474"/>
              <a:ext cx="2023746" cy="2622654"/>
            </a:xfrm>
            <a:prstGeom prst="rect">
              <a:avLst/>
            </a:prstGeom>
            <a:ln>
              <a:solidFill>
                <a:schemeClr val="bg1">
                  <a:lumMod val="75000"/>
                </a:schemeClr>
              </a:solidFill>
            </a:ln>
          </p:spPr>
        </p:pic>
        <p:pic>
          <p:nvPicPr>
            <p:cNvPr id="21" name="Picture 20" descr="A screenshot of a document&#10;&#10;AI-generated content may be incorrect.">
              <a:extLst>
                <a:ext uri="{FF2B5EF4-FFF2-40B4-BE49-F238E27FC236}">
                  <a16:creationId xmlns:a16="http://schemas.microsoft.com/office/drawing/2014/main" id="{D599443C-C71A-3D9D-0962-8CB578E11D28}"/>
                </a:ext>
              </a:extLst>
            </p:cNvPr>
            <p:cNvPicPr>
              <a:picLocks noChangeAspect="1"/>
            </p:cNvPicPr>
            <p:nvPr/>
          </p:nvPicPr>
          <p:blipFill>
            <a:blip r:embed="rId8"/>
            <a:stretch>
              <a:fillRect/>
            </a:stretch>
          </p:blipFill>
          <p:spPr>
            <a:xfrm>
              <a:off x="5745624" y="2073204"/>
              <a:ext cx="2025908" cy="2622654"/>
            </a:xfrm>
            <a:prstGeom prst="rect">
              <a:avLst/>
            </a:prstGeom>
            <a:ln>
              <a:solidFill>
                <a:schemeClr val="bg1">
                  <a:lumMod val="75000"/>
                </a:schemeClr>
              </a:solidFill>
            </a:ln>
          </p:spPr>
        </p:pic>
        <p:pic>
          <p:nvPicPr>
            <p:cNvPr id="23" name="Picture 22" descr="A document with text and numbers&#10;&#10;AI-generated content may be incorrect.">
              <a:extLst>
                <a:ext uri="{FF2B5EF4-FFF2-40B4-BE49-F238E27FC236}">
                  <a16:creationId xmlns:a16="http://schemas.microsoft.com/office/drawing/2014/main" id="{455F092B-55FA-DCF6-F3A7-709C5BED49FD}"/>
                </a:ext>
              </a:extLst>
            </p:cNvPr>
            <p:cNvPicPr>
              <a:picLocks noChangeAspect="1"/>
            </p:cNvPicPr>
            <p:nvPr/>
          </p:nvPicPr>
          <p:blipFill>
            <a:blip r:embed="rId9"/>
            <a:stretch>
              <a:fillRect/>
            </a:stretch>
          </p:blipFill>
          <p:spPr>
            <a:xfrm>
              <a:off x="5609526" y="2195934"/>
              <a:ext cx="2030232" cy="2620491"/>
            </a:xfrm>
            <a:prstGeom prst="rect">
              <a:avLst/>
            </a:prstGeom>
            <a:ln>
              <a:solidFill>
                <a:schemeClr val="bg1">
                  <a:lumMod val="75000"/>
                </a:schemeClr>
              </a:solidFill>
            </a:ln>
          </p:spPr>
        </p:pic>
        <p:pic>
          <p:nvPicPr>
            <p:cNvPr id="25" name="Picture 24" descr="A document with text and numbers&#10;&#10;AI-generated content may be incorrect.">
              <a:extLst>
                <a:ext uri="{FF2B5EF4-FFF2-40B4-BE49-F238E27FC236}">
                  <a16:creationId xmlns:a16="http://schemas.microsoft.com/office/drawing/2014/main" id="{1C87E8F6-BF67-1AF9-7900-AABF816E72D9}"/>
                </a:ext>
              </a:extLst>
            </p:cNvPr>
            <p:cNvPicPr>
              <a:picLocks noChangeAspect="1"/>
            </p:cNvPicPr>
            <p:nvPr/>
          </p:nvPicPr>
          <p:blipFill>
            <a:blip r:embed="rId10"/>
            <a:stretch>
              <a:fillRect/>
            </a:stretch>
          </p:blipFill>
          <p:spPr>
            <a:xfrm>
              <a:off x="5471266" y="2316500"/>
              <a:ext cx="2032394" cy="2631302"/>
            </a:xfrm>
            <a:prstGeom prst="rect">
              <a:avLst/>
            </a:prstGeom>
            <a:ln>
              <a:solidFill>
                <a:schemeClr val="bg1">
                  <a:lumMod val="75000"/>
                </a:schemeClr>
              </a:solidFill>
            </a:ln>
          </p:spPr>
        </p:pic>
      </p:grpSp>
      <p:pic>
        <p:nvPicPr>
          <p:cNvPr id="2050" name="Picture 2">
            <a:extLst>
              <a:ext uri="{FF2B5EF4-FFF2-40B4-BE49-F238E27FC236}">
                <a16:creationId xmlns:a16="http://schemas.microsoft.com/office/drawing/2014/main" id="{A3C4FE5F-77C7-3162-0753-3B6135A3D6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62564" y="2969207"/>
            <a:ext cx="3720883" cy="34043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5930B75-6EFB-2B18-60F4-97D1054DC6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16195" y="2994752"/>
            <a:ext cx="3675234" cy="304912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2" name="Rectangle 5">
            <a:extLst>
              <a:ext uri="{FF2B5EF4-FFF2-40B4-BE49-F238E27FC236}">
                <a16:creationId xmlns:a16="http://schemas.microsoft.com/office/drawing/2014/main" id="{51A15533-ADCF-1F21-EC02-73C847C97840}"/>
              </a:ext>
            </a:extLst>
          </p:cNvPr>
          <p:cNvSpPr>
            <a:spLocks noChangeArrowheads="1"/>
          </p:cNvSpPr>
          <p:nvPr/>
        </p:nvSpPr>
        <p:spPr bwMode="auto">
          <a:xfrm>
            <a:off x="8262564" y="6264889"/>
            <a:ext cx="225121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mj-lt"/>
                <a:hlinkClick r:id="rId13"/>
              </a:rPr>
              <a:t>Metro_Cable_Staffing_Analysis__1.pdf</a:t>
            </a:r>
            <a:endParaRPr kumimoji="0" lang="en-US" altLang="en-US" sz="800" b="0" i="0" u="none" strike="noStrike" cap="none" normalizeH="0" baseline="0">
              <a:ln>
                <a:noFill/>
              </a:ln>
              <a:solidFill>
                <a:schemeClr val="tx1"/>
              </a:solidFill>
              <a:effectLst/>
              <a:latin typeface="+mj-lt"/>
            </a:endParaRPr>
          </a:p>
        </p:txBody>
      </p:sp>
      <p:cxnSp>
        <p:nvCxnSpPr>
          <p:cNvPr id="26" name="Straight Arrow Connector 25">
            <a:extLst>
              <a:ext uri="{FF2B5EF4-FFF2-40B4-BE49-F238E27FC236}">
                <a16:creationId xmlns:a16="http://schemas.microsoft.com/office/drawing/2014/main" id="{8F1CE1F1-9FD7-9C77-026B-93EAF9E4273E}"/>
              </a:ext>
            </a:extLst>
          </p:cNvPr>
          <p:cNvCxnSpPr>
            <a:stCxn id="15" idx="3"/>
            <a:endCxn id="2050" idx="0"/>
          </p:cNvCxnSpPr>
          <p:nvPr/>
        </p:nvCxnSpPr>
        <p:spPr>
          <a:xfrm>
            <a:off x="6828184" y="1732100"/>
            <a:ext cx="3294822" cy="1237107"/>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B267C36-F641-C66A-BDDA-D398444159DA}"/>
              </a:ext>
            </a:extLst>
          </p:cNvPr>
          <p:cNvCxnSpPr>
            <a:stCxn id="23" idx="3"/>
            <a:endCxn id="2052" idx="0"/>
          </p:cNvCxnSpPr>
          <p:nvPr/>
        </p:nvCxnSpPr>
        <p:spPr>
          <a:xfrm>
            <a:off x="6272145" y="2242493"/>
            <a:ext cx="181667" cy="7522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8DC0012-791D-1631-2E4D-F43A8013D363}"/>
              </a:ext>
            </a:extLst>
          </p:cNvPr>
          <p:cNvSpPr txBox="1"/>
          <p:nvPr/>
        </p:nvSpPr>
        <p:spPr>
          <a:xfrm>
            <a:off x="603664" y="2285097"/>
            <a:ext cx="3802104" cy="2185214"/>
          </a:xfrm>
          <a:prstGeom prst="rect">
            <a:avLst/>
          </a:prstGeom>
          <a:noFill/>
        </p:spPr>
        <p:txBody>
          <a:bodyPr wrap="square" rtlCol="0">
            <a:spAutoFit/>
          </a:bodyPr>
          <a:lstStyle/>
          <a:p>
            <a:pPr marL="174625" indent="-174625" algn="l">
              <a:spcBef>
                <a:spcPts val="600"/>
              </a:spcBef>
              <a:buFont typeface="Arial" panose="020B0604020202020204" pitchFamily="34" charset="0"/>
              <a:buChar char="•"/>
            </a:pPr>
            <a:r>
              <a:rPr lang="en-US" sz="1400">
                <a:latin typeface="Avenir Next LT Pro" panose="020B0504020202020204" pitchFamily="34" charset="77"/>
              </a:rPr>
              <a:t>A simple prompt to review Customer and Employee data produces an eight–page report</a:t>
            </a:r>
          </a:p>
          <a:p>
            <a:pPr marL="174625" indent="-174625" algn="l">
              <a:spcBef>
                <a:spcPts val="600"/>
              </a:spcBef>
              <a:buFont typeface="Arial" panose="020B0604020202020204" pitchFamily="34" charset="0"/>
              <a:buChar char="•"/>
            </a:pPr>
            <a:r>
              <a:rPr lang="en-US" sz="1400">
                <a:latin typeface="Avenir Next LT Pro" panose="020B0504020202020204" pitchFamily="34" charset="77"/>
              </a:rPr>
              <a:t>This report suggests that Metro Cable has a reasonable level of staffing with shortfalls in a couple areas</a:t>
            </a:r>
          </a:p>
          <a:p>
            <a:pPr marL="174625" indent="-174625" algn="l">
              <a:spcBef>
                <a:spcPts val="600"/>
              </a:spcBef>
              <a:buFont typeface="Arial" panose="020B0604020202020204" pitchFamily="34" charset="0"/>
              <a:buChar char="•"/>
            </a:pPr>
            <a:r>
              <a:rPr lang="en-US" sz="1400">
                <a:latin typeface="Avenir Next LT Pro" panose="020B0504020202020204" pitchFamily="34" charset="77"/>
              </a:rPr>
              <a:t>The report also offers some insights that the team can pursue as they further their problem–solving efforts</a:t>
            </a:r>
          </a:p>
        </p:txBody>
      </p:sp>
      <p:sp>
        <p:nvSpPr>
          <p:cNvPr id="32" name="TextBox 31">
            <a:extLst>
              <a:ext uri="{FF2B5EF4-FFF2-40B4-BE49-F238E27FC236}">
                <a16:creationId xmlns:a16="http://schemas.microsoft.com/office/drawing/2014/main" id="{C4202CEB-A5BD-311D-EBFD-51BC219F4594}"/>
              </a:ext>
            </a:extLst>
          </p:cNvPr>
          <p:cNvSpPr txBox="1"/>
          <p:nvPr/>
        </p:nvSpPr>
        <p:spPr>
          <a:xfrm>
            <a:off x="655983" y="4585040"/>
            <a:ext cx="3802104" cy="183127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algn="l">
              <a:spcBef>
                <a:spcPts val="1000"/>
              </a:spcBef>
            </a:pPr>
            <a:r>
              <a:rPr lang="en-US" sz="1400" b="1" i="1">
                <a:solidFill>
                  <a:schemeClr val="accent1"/>
                </a:solidFill>
                <a:latin typeface="Avenir Next LT Pro" panose="020B0504020202020204" pitchFamily="34" charset="77"/>
              </a:rPr>
              <a:t>CAUTION!</a:t>
            </a:r>
          </a:p>
          <a:p>
            <a:pPr marL="114300" indent="-114300" algn="l">
              <a:spcBef>
                <a:spcPts val="600"/>
              </a:spcBef>
              <a:buFont typeface="Arial" panose="020B0604020202020204" pitchFamily="34" charset="0"/>
              <a:buChar char="•"/>
            </a:pPr>
            <a:r>
              <a:rPr lang="en-US" sz="1200">
                <a:latin typeface="Avenir Next LT Pro" panose="020B0504020202020204" pitchFamily="34" charset="77"/>
              </a:rPr>
              <a:t>Analysis produced by AI tools can change significantly from session to session in both format and details</a:t>
            </a:r>
          </a:p>
          <a:p>
            <a:pPr marL="114300" indent="-114300" algn="l">
              <a:spcBef>
                <a:spcPts val="600"/>
              </a:spcBef>
              <a:buFont typeface="Arial" panose="020B0604020202020204" pitchFamily="34" charset="0"/>
              <a:buChar char="•"/>
            </a:pPr>
            <a:r>
              <a:rPr lang="en-US" sz="1200">
                <a:latin typeface="Avenir Next LT Pro" panose="020B0504020202020204" pitchFamily="34" charset="77"/>
              </a:rPr>
              <a:t>Likewise, the analysis can change based on the data supplied (see next slide)</a:t>
            </a:r>
          </a:p>
          <a:p>
            <a:pPr marL="114300" indent="-114300" algn="l">
              <a:spcBef>
                <a:spcPts val="600"/>
              </a:spcBef>
              <a:buFont typeface="Arial" panose="020B0604020202020204" pitchFamily="34" charset="0"/>
              <a:buChar char="•"/>
            </a:pPr>
            <a:r>
              <a:rPr lang="en-US" sz="1200">
                <a:latin typeface="Avenir Next LT Pro" panose="020B0504020202020204" pitchFamily="34" charset="77"/>
              </a:rPr>
              <a:t>Team should </a:t>
            </a:r>
            <a:r>
              <a:rPr lang="en-US" sz="1200" b="1">
                <a:latin typeface="Avenir Next LT Pro" panose="020B0504020202020204" pitchFamily="34" charset="77"/>
              </a:rPr>
              <a:t>always validate </a:t>
            </a:r>
            <a:r>
              <a:rPr lang="en-US" sz="1200">
                <a:latin typeface="Avenir Next LT Pro" panose="020B0504020202020204" pitchFamily="34" charset="77"/>
              </a:rPr>
              <a:t>results before rendering final determinations</a:t>
            </a:r>
          </a:p>
        </p:txBody>
      </p:sp>
      <p:sp>
        <p:nvSpPr>
          <p:cNvPr id="2" name="Rectangle 1">
            <a:extLst>
              <a:ext uri="{FF2B5EF4-FFF2-40B4-BE49-F238E27FC236}">
                <a16:creationId xmlns:a16="http://schemas.microsoft.com/office/drawing/2014/main" id="{2F4A66A9-CB4D-A209-75BA-ADC4F78BAA36}"/>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5" name="Rectangle 4">
            <a:extLst>
              <a:ext uri="{FF2B5EF4-FFF2-40B4-BE49-F238E27FC236}">
                <a16:creationId xmlns:a16="http://schemas.microsoft.com/office/drawing/2014/main" id="{E384BF7C-D17A-A24D-32AE-4775BB284B51}"/>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6" name="Rectangle 5">
            <a:extLst>
              <a:ext uri="{FF2B5EF4-FFF2-40B4-BE49-F238E27FC236}">
                <a16:creationId xmlns:a16="http://schemas.microsoft.com/office/drawing/2014/main" id="{6D053A2C-E3AE-1C06-AA78-F6D88F2B74D7}"/>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51" name="Group 50">
            <a:extLst>
              <a:ext uri="{FF2B5EF4-FFF2-40B4-BE49-F238E27FC236}">
                <a16:creationId xmlns:a16="http://schemas.microsoft.com/office/drawing/2014/main" id="{E481CC34-3C1A-682B-DA5F-6984E82333B6}"/>
              </a:ext>
            </a:extLst>
          </p:cNvPr>
          <p:cNvGrpSpPr/>
          <p:nvPr/>
        </p:nvGrpSpPr>
        <p:grpSpPr>
          <a:xfrm>
            <a:off x="11465415" y="182012"/>
            <a:ext cx="560540" cy="599978"/>
            <a:chOff x="3962400" y="1404361"/>
            <a:chExt cx="4267200" cy="4567438"/>
          </a:xfrm>
          <a:solidFill>
            <a:schemeClr val="bg1">
              <a:lumMod val="85000"/>
            </a:schemeClr>
          </a:solidFill>
        </p:grpSpPr>
        <p:grpSp>
          <p:nvGrpSpPr>
            <p:cNvPr id="52" name="Groupe 160">
              <a:extLst>
                <a:ext uri="{FF2B5EF4-FFF2-40B4-BE49-F238E27FC236}">
                  <a16:creationId xmlns:a16="http://schemas.microsoft.com/office/drawing/2014/main" id="{AE6392FA-641B-E46B-9261-292BD7754E35}"/>
                </a:ext>
              </a:extLst>
            </p:cNvPr>
            <p:cNvGrpSpPr/>
            <p:nvPr/>
          </p:nvGrpSpPr>
          <p:grpSpPr>
            <a:xfrm>
              <a:off x="3962400" y="1404361"/>
              <a:ext cx="4267200" cy="4567438"/>
              <a:chOff x="4253501" y="1474601"/>
              <a:chExt cx="4007280" cy="4289230"/>
            </a:xfrm>
            <a:grpFill/>
          </p:grpSpPr>
          <p:sp>
            <p:nvSpPr>
              <p:cNvPr id="59" name="Forme libre : forme 156">
                <a:extLst>
                  <a:ext uri="{FF2B5EF4-FFF2-40B4-BE49-F238E27FC236}">
                    <a16:creationId xmlns:a16="http://schemas.microsoft.com/office/drawing/2014/main" id="{AB951DEA-4AA9-F966-6B6C-0C87AFD515CC}"/>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60" name="Groupe 159">
                <a:extLst>
                  <a:ext uri="{FF2B5EF4-FFF2-40B4-BE49-F238E27FC236}">
                    <a16:creationId xmlns:a16="http://schemas.microsoft.com/office/drawing/2014/main" id="{28D28164-0151-08BA-FD67-E1208FBF49E9}"/>
                  </a:ext>
                </a:extLst>
              </p:cNvPr>
              <p:cNvGrpSpPr/>
              <p:nvPr/>
            </p:nvGrpSpPr>
            <p:grpSpPr>
              <a:xfrm>
                <a:off x="4253501" y="1474601"/>
                <a:ext cx="4007280" cy="3742303"/>
                <a:chOff x="4253501" y="1474601"/>
                <a:chExt cx="4007280" cy="3742303"/>
              </a:xfrm>
              <a:grpFill/>
            </p:grpSpPr>
            <p:sp>
              <p:nvSpPr>
                <p:cNvPr id="61" name="Forme libre : forme 149">
                  <a:extLst>
                    <a:ext uri="{FF2B5EF4-FFF2-40B4-BE49-F238E27FC236}">
                      <a16:creationId xmlns:a16="http://schemas.microsoft.com/office/drawing/2014/main" id="{3D65FE9C-4ED7-CAA5-FD31-8DEB77128F69}"/>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2" name="Forme libre : forme 148">
                  <a:extLst>
                    <a:ext uri="{FF2B5EF4-FFF2-40B4-BE49-F238E27FC236}">
                      <a16:creationId xmlns:a16="http://schemas.microsoft.com/office/drawing/2014/main" id="{23DC83BA-B408-7A4A-CC16-5EEB18E3D61F}"/>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3" name="Forme libre : forme 147">
                  <a:extLst>
                    <a:ext uri="{FF2B5EF4-FFF2-40B4-BE49-F238E27FC236}">
                      <a16:creationId xmlns:a16="http://schemas.microsoft.com/office/drawing/2014/main" id="{3239C4EF-0FF0-9A41-87EA-BD54913A3A27}"/>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48" name="Forme libre : forme 146">
                  <a:extLst>
                    <a:ext uri="{FF2B5EF4-FFF2-40B4-BE49-F238E27FC236}">
                      <a16:creationId xmlns:a16="http://schemas.microsoft.com/office/drawing/2014/main" id="{32CDA2F4-AACD-B66D-CA48-39E77CBC1AA7}"/>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49" name="Forme libre : forme 144">
                  <a:extLst>
                    <a:ext uri="{FF2B5EF4-FFF2-40B4-BE49-F238E27FC236}">
                      <a16:creationId xmlns:a16="http://schemas.microsoft.com/office/drawing/2014/main" id="{AFE4D912-2944-98F4-C50B-30BAF4DC7E97}"/>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51" name="Forme libre : forme 142">
                  <a:extLst>
                    <a:ext uri="{FF2B5EF4-FFF2-40B4-BE49-F238E27FC236}">
                      <a16:creationId xmlns:a16="http://schemas.microsoft.com/office/drawing/2014/main" id="{27744FBF-AB8A-891A-D889-77E76C77E110}"/>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53" name="Forme libre : forme 141">
                  <a:extLst>
                    <a:ext uri="{FF2B5EF4-FFF2-40B4-BE49-F238E27FC236}">
                      <a16:creationId xmlns:a16="http://schemas.microsoft.com/office/drawing/2014/main" id="{3CB57337-8D97-553A-8C98-28B65507E334}"/>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54" name="Forme libre : forme 140">
                  <a:extLst>
                    <a:ext uri="{FF2B5EF4-FFF2-40B4-BE49-F238E27FC236}">
                      <a16:creationId xmlns:a16="http://schemas.microsoft.com/office/drawing/2014/main" id="{A8082C12-8F15-605F-F70D-31538DC3958A}"/>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55" name="Forme libre : forme 139">
                  <a:extLst>
                    <a:ext uri="{FF2B5EF4-FFF2-40B4-BE49-F238E27FC236}">
                      <a16:creationId xmlns:a16="http://schemas.microsoft.com/office/drawing/2014/main" id="{51509ABA-8B75-B727-E66C-4F73DEADD2FA}"/>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56" name="Forme libre : forme 133">
                  <a:extLst>
                    <a:ext uri="{FF2B5EF4-FFF2-40B4-BE49-F238E27FC236}">
                      <a16:creationId xmlns:a16="http://schemas.microsoft.com/office/drawing/2014/main" id="{34D77996-E689-B09C-5512-82D60FBC3016}"/>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57" name="Forme libre : forme 158">
                  <a:extLst>
                    <a:ext uri="{FF2B5EF4-FFF2-40B4-BE49-F238E27FC236}">
                      <a16:creationId xmlns:a16="http://schemas.microsoft.com/office/drawing/2014/main" id="{50C3435D-FC84-7A9A-D029-7AECFEE5C1B1}"/>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58" name="Forme libre : forme 126">
                  <a:extLst>
                    <a:ext uri="{FF2B5EF4-FFF2-40B4-BE49-F238E27FC236}">
                      <a16:creationId xmlns:a16="http://schemas.microsoft.com/office/drawing/2014/main" id="{39C484CC-3BAE-7881-47E7-64A273CA82E6}"/>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59" name="Forme libre : forme 154">
                  <a:extLst>
                    <a:ext uri="{FF2B5EF4-FFF2-40B4-BE49-F238E27FC236}">
                      <a16:creationId xmlns:a16="http://schemas.microsoft.com/office/drawing/2014/main" id="{ED093FF4-C917-9B97-EADE-61A8330F3295}"/>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60" name="Forme libre : forme 157">
                  <a:extLst>
                    <a:ext uri="{FF2B5EF4-FFF2-40B4-BE49-F238E27FC236}">
                      <a16:creationId xmlns:a16="http://schemas.microsoft.com/office/drawing/2014/main" id="{4F3CFFC1-7965-2198-5E26-94B84DB7C822}"/>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61" name="Forme libre : forme 116">
                  <a:extLst>
                    <a:ext uri="{FF2B5EF4-FFF2-40B4-BE49-F238E27FC236}">
                      <a16:creationId xmlns:a16="http://schemas.microsoft.com/office/drawing/2014/main" id="{EA976C6E-D97F-D1F2-AB9E-7633CA1A7CD5}"/>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62" name="Forme libre : forme 155">
                  <a:extLst>
                    <a:ext uri="{FF2B5EF4-FFF2-40B4-BE49-F238E27FC236}">
                      <a16:creationId xmlns:a16="http://schemas.microsoft.com/office/drawing/2014/main" id="{2646512F-5BDF-93A1-3000-4CCA1439CB5B}"/>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63" name="Forme libre : forme 112">
                  <a:extLst>
                    <a:ext uri="{FF2B5EF4-FFF2-40B4-BE49-F238E27FC236}">
                      <a16:creationId xmlns:a16="http://schemas.microsoft.com/office/drawing/2014/main" id="{27CD51C0-7F78-75B8-B4B9-10E186EE41F3}"/>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53" name="Rectangle 52">
              <a:extLst>
                <a:ext uri="{FF2B5EF4-FFF2-40B4-BE49-F238E27FC236}">
                  <a16:creationId xmlns:a16="http://schemas.microsoft.com/office/drawing/2014/main" id="{76A5D29B-F10C-FD35-8064-E2F3ED76A0B4}"/>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4" name="Rectangle 53">
              <a:extLst>
                <a:ext uri="{FF2B5EF4-FFF2-40B4-BE49-F238E27FC236}">
                  <a16:creationId xmlns:a16="http://schemas.microsoft.com/office/drawing/2014/main" id="{4674F938-B794-274A-F26A-EF9BB8C09F60}"/>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5" name="Rectangle 54">
              <a:extLst>
                <a:ext uri="{FF2B5EF4-FFF2-40B4-BE49-F238E27FC236}">
                  <a16:creationId xmlns:a16="http://schemas.microsoft.com/office/drawing/2014/main" id="{9DF68E9A-4093-D79E-377F-6E028B00D8A6}"/>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6" name="Rectangle 55">
              <a:extLst>
                <a:ext uri="{FF2B5EF4-FFF2-40B4-BE49-F238E27FC236}">
                  <a16:creationId xmlns:a16="http://schemas.microsoft.com/office/drawing/2014/main" id="{C0368771-DD8F-E914-8765-E00E5232193A}"/>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7" name="Rectangle 56">
              <a:extLst>
                <a:ext uri="{FF2B5EF4-FFF2-40B4-BE49-F238E27FC236}">
                  <a16:creationId xmlns:a16="http://schemas.microsoft.com/office/drawing/2014/main" id="{13198E80-745E-FEDB-2390-96664CA49DD2}"/>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8" name="Rectangle 57">
              <a:extLst>
                <a:ext uri="{FF2B5EF4-FFF2-40B4-BE49-F238E27FC236}">
                  <a16:creationId xmlns:a16="http://schemas.microsoft.com/office/drawing/2014/main" id="{685FC6EA-E91A-03A8-CBB5-ED1726E0A897}"/>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9" name="Rectangle 8">
            <a:extLst>
              <a:ext uri="{FF2B5EF4-FFF2-40B4-BE49-F238E27FC236}">
                <a16:creationId xmlns:a16="http://schemas.microsoft.com/office/drawing/2014/main" id="{A5621131-4CE8-C5A5-E83B-7350AF1BED22}"/>
              </a:ext>
            </a:extLst>
          </p:cNvPr>
          <p:cNvSpPr/>
          <p:nvPr/>
        </p:nvSpPr>
        <p:spPr>
          <a:xfrm>
            <a:off x="467273" y="1157272"/>
            <a:ext cx="4009864" cy="792593"/>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0" name="Rectangle 9">
            <a:extLst>
              <a:ext uri="{FF2B5EF4-FFF2-40B4-BE49-F238E27FC236}">
                <a16:creationId xmlns:a16="http://schemas.microsoft.com/office/drawing/2014/main" id="{AB759AEE-9253-0B72-9F83-8BE223C644C6}"/>
              </a:ext>
            </a:extLst>
          </p:cNvPr>
          <p:cNvSpPr/>
          <p:nvPr/>
        </p:nvSpPr>
        <p:spPr>
          <a:xfrm>
            <a:off x="568148" y="1104659"/>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
        <p:nvSpPr>
          <p:cNvPr id="11" name="Rectangle 10">
            <a:extLst>
              <a:ext uri="{FF2B5EF4-FFF2-40B4-BE49-F238E27FC236}">
                <a16:creationId xmlns:a16="http://schemas.microsoft.com/office/drawing/2014/main" id="{DF4E696A-0A2E-486A-D01A-F5749CD7A1F7}"/>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118038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C28B-3382-5CDF-9EC4-9C4A21A283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B99EDC-6C08-573F-020B-DB8E5E6FCB65}"/>
              </a:ext>
            </a:extLst>
          </p:cNvPr>
          <p:cNvSpPr>
            <a:spLocks noGrp="1"/>
          </p:cNvSpPr>
          <p:nvPr>
            <p:ph type="title"/>
          </p:nvPr>
        </p:nvSpPr>
        <p:spPr/>
        <p:txBody>
          <a:bodyPr/>
          <a:lstStyle/>
          <a:p>
            <a:r>
              <a:rPr lang="en-US"/>
              <a:t>Phase 1: Diagnosis | Data Analysis </a:t>
            </a:r>
            <a:r>
              <a:rPr lang="en-US" b="0" i="1"/>
              <a:t>– example</a:t>
            </a:r>
            <a:endParaRPr lang="en-US"/>
          </a:p>
        </p:txBody>
      </p:sp>
      <p:pic>
        <p:nvPicPr>
          <p:cNvPr id="5" name="Picture 4" descr="A screenshot of a computer&#10;&#10;AI-generated content may be incorrect.">
            <a:extLst>
              <a:ext uri="{FF2B5EF4-FFF2-40B4-BE49-F238E27FC236}">
                <a16:creationId xmlns:a16="http://schemas.microsoft.com/office/drawing/2014/main" id="{87FB656B-FD92-0041-D190-ACADF552400E}"/>
              </a:ext>
            </a:extLst>
          </p:cNvPr>
          <p:cNvPicPr>
            <a:picLocks noChangeAspect="1"/>
          </p:cNvPicPr>
          <p:nvPr/>
        </p:nvPicPr>
        <p:blipFill>
          <a:blip r:embed="rId2">
            <a:duotone>
              <a:schemeClr val="accent1">
                <a:shade val="45000"/>
                <a:satMod val="135000"/>
              </a:schemeClr>
              <a:prstClr val="white"/>
            </a:duotone>
          </a:blip>
          <a:srcRect t="1237" b="51984"/>
          <a:stretch>
            <a:fillRect/>
          </a:stretch>
        </p:blipFill>
        <p:spPr>
          <a:xfrm>
            <a:off x="609600" y="1109425"/>
            <a:ext cx="3731558" cy="566975"/>
          </a:xfrm>
          <a:prstGeom prst="rect">
            <a:avLst/>
          </a:prstGeom>
        </p:spPr>
      </p:pic>
      <p:pic>
        <p:nvPicPr>
          <p:cNvPr id="3074" name="Picture 2">
            <a:extLst>
              <a:ext uri="{FF2B5EF4-FFF2-40B4-BE49-F238E27FC236}">
                <a16:creationId xmlns:a16="http://schemas.microsoft.com/office/drawing/2014/main" id="{BDF19DE6-B325-E894-C374-72625B072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2243" y="957025"/>
            <a:ext cx="4947202" cy="1712078"/>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6181A5C7-2528-20AA-CDFA-18ED2A20C5A0}"/>
              </a:ext>
            </a:extLst>
          </p:cNvPr>
          <p:cNvGrpSpPr/>
          <p:nvPr/>
        </p:nvGrpSpPr>
        <p:grpSpPr>
          <a:xfrm>
            <a:off x="4481397" y="2669103"/>
            <a:ext cx="3229206" cy="2548782"/>
            <a:chOff x="3937022" y="3368534"/>
            <a:chExt cx="3229206" cy="2548782"/>
          </a:xfrm>
        </p:grpSpPr>
        <p:pic>
          <p:nvPicPr>
            <p:cNvPr id="29" name="Picture 28" descr="A table with text on it&#10;&#10;AI-generated content may be incorrect.">
              <a:extLst>
                <a:ext uri="{FF2B5EF4-FFF2-40B4-BE49-F238E27FC236}">
                  <a16:creationId xmlns:a16="http://schemas.microsoft.com/office/drawing/2014/main" id="{A16C33DF-1292-52CA-D4C0-84B47165D140}"/>
                </a:ext>
              </a:extLst>
            </p:cNvPr>
            <p:cNvPicPr>
              <a:picLocks noChangeAspect="1"/>
            </p:cNvPicPr>
            <p:nvPr/>
          </p:nvPicPr>
          <p:blipFill>
            <a:blip r:embed="rId4"/>
            <a:stretch>
              <a:fillRect/>
            </a:stretch>
          </p:blipFill>
          <p:spPr>
            <a:xfrm>
              <a:off x="3941992" y="3368534"/>
              <a:ext cx="3224236" cy="876306"/>
            </a:xfrm>
            <a:prstGeom prst="rect">
              <a:avLst/>
            </a:prstGeom>
          </p:spPr>
        </p:pic>
        <p:pic>
          <p:nvPicPr>
            <p:cNvPr id="27" name="Picture 26" descr="A screenshot of a table&#10;&#10;AI-generated content may be incorrect.">
              <a:extLst>
                <a:ext uri="{FF2B5EF4-FFF2-40B4-BE49-F238E27FC236}">
                  <a16:creationId xmlns:a16="http://schemas.microsoft.com/office/drawing/2014/main" id="{7E33EAAC-E235-4048-C635-2670C4AF45C3}"/>
                </a:ext>
              </a:extLst>
            </p:cNvPr>
            <p:cNvPicPr>
              <a:picLocks noChangeAspect="1"/>
            </p:cNvPicPr>
            <p:nvPr/>
          </p:nvPicPr>
          <p:blipFill>
            <a:blip r:embed="rId5"/>
            <a:stretch>
              <a:fillRect/>
            </a:stretch>
          </p:blipFill>
          <p:spPr>
            <a:xfrm>
              <a:off x="3937022" y="4145653"/>
              <a:ext cx="3214711" cy="1771663"/>
            </a:xfrm>
            <a:prstGeom prst="rect">
              <a:avLst/>
            </a:prstGeom>
          </p:spPr>
        </p:pic>
      </p:grpSp>
      <p:pic>
        <p:nvPicPr>
          <p:cNvPr id="3076" name="Picture 4">
            <a:extLst>
              <a:ext uri="{FF2B5EF4-FFF2-40B4-BE49-F238E27FC236}">
                <a16:creationId xmlns:a16="http://schemas.microsoft.com/office/drawing/2014/main" id="{4EBD72D2-A249-9567-3F72-7D6AB97524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6234" y="3638361"/>
            <a:ext cx="4204666" cy="221117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E539BF0-12E5-6647-8394-76997E6CB7B8}"/>
              </a:ext>
            </a:extLst>
          </p:cNvPr>
          <p:cNvSpPr txBox="1"/>
          <p:nvPr/>
        </p:nvSpPr>
        <p:spPr>
          <a:xfrm>
            <a:off x="539054" y="2285097"/>
            <a:ext cx="3802104" cy="3985706"/>
          </a:xfrm>
          <a:prstGeom prst="rect">
            <a:avLst/>
          </a:prstGeom>
          <a:noFill/>
        </p:spPr>
        <p:txBody>
          <a:bodyPr wrap="square" rtlCol="0">
            <a:spAutoFit/>
          </a:bodyPr>
          <a:lstStyle/>
          <a:p>
            <a:pPr marL="174625" indent="-174625" algn="l">
              <a:spcBef>
                <a:spcPts val="600"/>
              </a:spcBef>
              <a:buFont typeface="Arial" panose="020B0604020202020204" pitchFamily="34" charset="0"/>
              <a:buChar char="•"/>
            </a:pPr>
            <a:r>
              <a:rPr lang="en-US" sz="1400">
                <a:latin typeface="Avenir Next LT Pro" panose="020B0504020202020204" pitchFamily="34" charset="77"/>
              </a:rPr>
              <a:t>Using the exact same prompt but adding the P&amp;L file to the analysis conducted by the AI tool produces dramatically different results</a:t>
            </a:r>
          </a:p>
          <a:p>
            <a:pPr marL="174625" indent="-174625" algn="l">
              <a:spcBef>
                <a:spcPts val="600"/>
              </a:spcBef>
              <a:buFont typeface="Arial" panose="020B0604020202020204" pitchFamily="34" charset="0"/>
              <a:buChar char="•"/>
            </a:pPr>
            <a:r>
              <a:rPr lang="en-US" sz="1400">
                <a:latin typeface="Avenir Next LT Pro" panose="020B0504020202020204" pitchFamily="34" charset="77"/>
              </a:rPr>
              <a:t>This report suggests the Metro Cable is overstaffed compared to industry standards while the previous report suggested understaffing</a:t>
            </a:r>
          </a:p>
          <a:p>
            <a:pPr marL="174625" indent="-174625" algn="l">
              <a:spcBef>
                <a:spcPts val="600"/>
              </a:spcBef>
              <a:buFont typeface="Arial" panose="020B0604020202020204" pitchFamily="34" charset="0"/>
              <a:buChar char="•"/>
            </a:pPr>
            <a:r>
              <a:rPr lang="en-US" sz="1400">
                <a:latin typeface="Avenir Next LT Pro" panose="020B0504020202020204" pitchFamily="34" charset="77"/>
              </a:rPr>
              <a:t>Teams must use caution in reviewing and making recommendation based a single analysis generated by AI tools</a:t>
            </a:r>
          </a:p>
          <a:p>
            <a:pPr marL="174625" indent="-174625" algn="l">
              <a:spcBef>
                <a:spcPts val="600"/>
              </a:spcBef>
              <a:buFont typeface="Arial" panose="020B0604020202020204" pitchFamily="34" charset="0"/>
              <a:buChar char="•"/>
            </a:pPr>
            <a:r>
              <a:rPr lang="en-US" sz="1400">
                <a:latin typeface="Avenir Next LT Pro" panose="020B0504020202020204" pitchFamily="34" charset="77"/>
              </a:rPr>
              <a:t>Teams should </a:t>
            </a:r>
            <a:r>
              <a:rPr lang="en-US" sz="1400" b="1">
                <a:latin typeface="Avenir Next LT Pro" panose="020B0504020202020204" pitchFamily="34" charset="77"/>
              </a:rPr>
              <a:t>validate results </a:t>
            </a:r>
            <a:r>
              <a:rPr lang="en-US" sz="1400">
                <a:latin typeface="Avenir Next LT Pro" panose="020B0504020202020204" pitchFamily="34" charset="77"/>
              </a:rPr>
              <a:t>and use care to provide the AI tool with data relevant to the question being asked – in this case P&amp;L data may not be directly pertinent to the question regarding staffing levels</a:t>
            </a:r>
          </a:p>
        </p:txBody>
      </p:sp>
      <p:sp>
        <p:nvSpPr>
          <p:cNvPr id="2" name="Rectangle 1">
            <a:extLst>
              <a:ext uri="{FF2B5EF4-FFF2-40B4-BE49-F238E27FC236}">
                <a16:creationId xmlns:a16="http://schemas.microsoft.com/office/drawing/2014/main" id="{1FBFD8EA-97B1-C89E-1AD1-571C4917678B}"/>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4" name="Rectangle 3">
            <a:extLst>
              <a:ext uri="{FF2B5EF4-FFF2-40B4-BE49-F238E27FC236}">
                <a16:creationId xmlns:a16="http://schemas.microsoft.com/office/drawing/2014/main" id="{AD6EE43D-F033-7508-B93B-F5A419F8A358}"/>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6" name="Rectangle 5">
            <a:extLst>
              <a:ext uri="{FF2B5EF4-FFF2-40B4-BE49-F238E27FC236}">
                <a16:creationId xmlns:a16="http://schemas.microsoft.com/office/drawing/2014/main" id="{0BA87C62-7674-BDA8-EFD6-7D00DCD8383E}"/>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39" name="Group 38">
            <a:extLst>
              <a:ext uri="{FF2B5EF4-FFF2-40B4-BE49-F238E27FC236}">
                <a16:creationId xmlns:a16="http://schemas.microsoft.com/office/drawing/2014/main" id="{996D64FA-B66A-D48F-D5DD-CED121AF42B4}"/>
              </a:ext>
            </a:extLst>
          </p:cNvPr>
          <p:cNvGrpSpPr/>
          <p:nvPr/>
        </p:nvGrpSpPr>
        <p:grpSpPr>
          <a:xfrm>
            <a:off x="11465415" y="182012"/>
            <a:ext cx="560540" cy="599978"/>
            <a:chOff x="3962400" y="1404361"/>
            <a:chExt cx="4267200" cy="4567438"/>
          </a:xfrm>
          <a:solidFill>
            <a:schemeClr val="bg1">
              <a:lumMod val="85000"/>
            </a:schemeClr>
          </a:solidFill>
        </p:grpSpPr>
        <p:grpSp>
          <p:nvGrpSpPr>
            <p:cNvPr id="40" name="Groupe 160">
              <a:extLst>
                <a:ext uri="{FF2B5EF4-FFF2-40B4-BE49-F238E27FC236}">
                  <a16:creationId xmlns:a16="http://schemas.microsoft.com/office/drawing/2014/main" id="{1390A919-8772-1C55-BDA4-E4CD26902733}"/>
                </a:ext>
              </a:extLst>
            </p:cNvPr>
            <p:cNvGrpSpPr/>
            <p:nvPr/>
          </p:nvGrpSpPr>
          <p:grpSpPr>
            <a:xfrm>
              <a:off x="3962400" y="1404361"/>
              <a:ext cx="4267200" cy="4567438"/>
              <a:chOff x="4253501" y="1474601"/>
              <a:chExt cx="4007280" cy="4289230"/>
            </a:xfrm>
            <a:grpFill/>
          </p:grpSpPr>
          <p:sp>
            <p:nvSpPr>
              <p:cNvPr id="47" name="Forme libre : forme 156">
                <a:extLst>
                  <a:ext uri="{FF2B5EF4-FFF2-40B4-BE49-F238E27FC236}">
                    <a16:creationId xmlns:a16="http://schemas.microsoft.com/office/drawing/2014/main" id="{79503D71-19B6-3B6E-B47B-2925299FDFF3}"/>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48" name="Groupe 159">
                <a:extLst>
                  <a:ext uri="{FF2B5EF4-FFF2-40B4-BE49-F238E27FC236}">
                    <a16:creationId xmlns:a16="http://schemas.microsoft.com/office/drawing/2014/main" id="{5530CD8A-0CBC-EC2A-484C-EF0BE905980D}"/>
                  </a:ext>
                </a:extLst>
              </p:cNvPr>
              <p:cNvGrpSpPr/>
              <p:nvPr/>
            </p:nvGrpSpPr>
            <p:grpSpPr>
              <a:xfrm>
                <a:off x="4253501" y="1474601"/>
                <a:ext cx="4007280" cy="3742303"/>
                <a:chOff x="4253501" y="1474601"/>
                <a:chExt cx="4007280" cy="3742303"/>
              </a:xfrm>
              <a:grpFill/>
            </p:grpSpPr>
            <p:sp>
              <p:nvSpPr>
                <p:cNvPr id="49" name="Forme libre : forme 149">
                  <a:extLst>
                    <a:ext uri="{FF2B5EF4-FFF2-40B4-BE49-F238E27FC236}">
                      <a16:creationId xmlns:a16="http://schemas.microsoft.com/office/drawing/2014/main" id="{6BCBA85D-2F82-188F-A8AA-53F16F7C2F50}"/>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0" name="Forme libre : forme 148">
                  <a:extLst>
                    <a:ext uri="{FF2B5EF4-FFF2-40B4-BE49-F238E27FC236}">
                      <a16:creationId xmlns:a16="http://schemas.microsoft.com/office/drawing/2014/main" id="{92821E29-B28F-F5C1-439A-D32DF9DC4291}"/>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1" name="Forme libre : forme 147">
                  <a:extLst>
                    <a:ext uri="{FF2B5EF4-FFF2-40B4-BE49-F238E27FC236}">
                      <a16:creationId xmlns:a16="http://schemas.microsoft.com/office/drawing/2014/main" id="{2306B02A-11E6-FC2F-D88C-E4C66778C802}"/>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2" name="Forme libre : forme 146">
                  <a:extLst>
                    <a:ext uri="{FF2B5EF4-FFF2-40B4-BE49-F238E27FC236}">
                      <a16:creationId xmlns:a16="http://schemas.microsoft.com/office/drawing/2014/main" id="{07D97EA0-1F36-EC01-19CE-8D7264541711}"/>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3" name="Forme libre : forme 144">
                  <a:extLst>
                    <a:ext uri="{FF2B5EF4-FFF2-40B4-BE49-F238E27FC236}">
                      <a16:creationId xmlns:a16="http://schemas.microsoft.com/office/drawing/2014/main" id="{665D1721-54D6-BAD7-22B2-F8A43001D857}"/>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4" name="Forme libre : forme 142">
                  <a:extLst>
                    <a:ext uri="{FF2B5EF4-FFF2-40B4-BE49-F238E27FC236}">
                      <a16:creationId xmlns:a16="http://schemas.microsoft.com/office/drawing/2014/main" id="{CFAFCCC6-E327-ACFC-C621-EED2B49E9589}"/>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5" name="Forme libre : forme 141">
                  <a:extLst>
                    <a:ext uri="{FF2B5EF4-FFF2-40B4-BE49-F238E27FC236}">
                      <a16:creationId xmlns:a16="http://schemas.microsoft.com/office/drawing/2014/main" id="{1261FF4B-063C-E4E4-BB96-F7D22131D612}"/>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6" name="Forme libre : forme 140">
                  <a:extLst>
                    <a:ext uri="{FF2B5EF4-FFF2-40B4-BE49-F238E27FC236}">
                      <a16:creationId xmlns:a16="http://schemas.microsoft.com/office/drawing/2014/main" id="{F24DB307-DFA1-CA33-A2A1-9E8C8439B5CA}"/>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7" name="Forme libre : forme 139">
                  <a:extLst>
                    <a:ext uri="{FF2B5EF4-FFF2-40B4-BE49-F238E27FC236}">
                      <a16:creationId xmlns:a16="http://schemas.microsoft.com/office/drawing/2014/main" id="{8797EBEE-0817-5D23-6089-8662607383E7}"/>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33">
                  <a:extLst>
                    <a:ext uri="{FF2B5EF4-FFF2-40B4-BE49-F238E27FC236}">
                      <a16:creationId xmlns:a16="http://schemas.microsoft.com/office/drawing/2014/main" id="{73B6DE82-3DAD-4D77-3E74-0274B1053573}"/>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58">
                  <a:extLst>
                    <a:ext uri="{FF2B5EF4-FFF2-40B4-BE49-F238E27FC236}">
                      <a16:creationId xmlns:a16="http://schemas.microsoft.com/office/drawing/2014/main" id="{F02923F8-A5E7-60A6-336B-07325BCE83B5}"/>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0" name="Forme libre : forme 126">
                  <a:extLst>
                    <a:ext uri="{FF2B5EF4-FFF2-40B4-BE49-F238E27FC236}">
                      <a16:creationId xmlns:a16="http://schemas.microsoft.com/office/drawing/2014/main" id="{50BCE30C-3861-3CDA-3B06-AFE422ACF566}"/>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1" name="Forme libre : forme 154">
                  <a:extLst>
                    <a:ext uri="{FF2B5EF4-FFF2-40B4-BE49-F238E27FC236}">
                      <a16:creationId xmlns:a16="http://schemas.microsoft.com/office/drawing/2014/main" id="{8E53E2D1-9C25-24D0-F9A0-AF659D6BE325}"/>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2" name="Forme libre : forme 157">
                  <a:extLst>
                    <a:ext uri="{FF2B5EF4-FFF2-40B4-BE49-F238E27FC236}">
                      <a16:creationId xmlns:a16="http://schemas.microsoft.com/office/drawing/2014/main" id="{4A9B188C-55DC-E7BF-1195-4ECE69B73856}"/>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3" name="Forme libre : forme 116">
                  <a:extLst>
                    <a:ext uri="{FF2B5EF4-FFF2-40B4-BE49-F238E27FC236}">
                      <a16:creationId xmlns:a16="http://schemas.microsoft.com/office/drawing/2014/main" id="{CF95E42B-BEA1-D85D-F92E-BA6BD80D28A8}"/>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72" name="Forme libre : forme 155">
                  <a:extLst>
                    <a:ext uri="{FF2B5EF4-FFF2-40B4-BE49-F238E27FC236}">
                      <a16:creationId xmlns:a16="http://schemas.microsoft.com/office/drawing/2014/main" id="{7F06AFCB-89A6-9D21-DE30-2CEFB2C72BD5}"/>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73" name="Forme libre : forme 112">
                  <a:extLst>
                    <a:ext uri="{FF2B5EF4-FFF2-40B4-BE49-F238E27FC236}">
                      <a16:creationId xmlns:a16="http://schemas.microsoft.com/office/drawing/2014/main" id="{5CDD7657-57A2-0B60-C269-A6C5322D4EB1}"/>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41" name="Rectangle 40">
              <a:extLst>
                <a:ext uri="{FF2B5EF4-FFF2-40B4-BE49-F238E27FC236}">
                  <a16:creationId xmlns:a16="http://schemas.microsoft.com/office/drawing/2014/main" id="{B0AC589C-BCCB-14F4-6214-89F44DF0EE3C}"/>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2" name="Rectangle 41">
              <a:extLst>
                <a:ext uri="{FF2B5EF4-FFF2-40B4-BE49-F238E27FC236}">
                  <a16:creationId xmlns:a16="http://schemas.microsoft.com/office/drawing/2014/main" id="{3BE936A9-1C21-FB0B-B3C2-7C6616E8B90D}"/>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3" name="Rectangle 42">
              <a:extLst>
                <a:ext uri="{FF2B5EF4-FFF2-40B4-BE49-F238E27FC236}">
                  <a16:creationId xmlns:a16="http://schemas.microsoft.com/office/drawing/2014/main" id="{BB438FB1-144C-0340-7C44-6B2136CD66D8}"/>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4" name="Rectangle 43">
              <a:extLst>
                <a:ext uri="{FF2B5EF4-FFF2-40B4-BE49-F238E27FC236}">
                  <a16:creationId xmlns:a16="http://schemas.microsoft.com/office/drawing/2014/main" id="{E0C58034-FD88-533A-9344-1416F6411239}"/>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5" name="Rectangle 44">
              <a:extLst>
                <a:ext uri="{FF2B5EF4-FFF2-40B4-BE49-F238E27FC236}">
                  <a16:creationId xmlns:a16="http://schemas.microsoft.com/office/drawing/2014/main" id="{CB991D36-47B4-4070-6D84-0FC9E15B2E01}"/>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6" name="Rectangle 45">
              <a:extLst>
                <a:ext uri="{FF2B5EF4-FFF2-40B4-BE49-F238E27FC236}">
                  <a16:creationId xmlns:a16="http://schemas.microsoft.com/office/drawing/2014/main" id="{C204B00D-C3F0-48B6-675A-18C1120C6BE3}"/>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8" name="Rectangle 7">
            <a:extLst>
              <a:ext uri="{FF2B5EF4-FFF2-40B4-BE49-F238E27FC236}">
                <a16:creationId xmlns:a16="http://schemas.microsoft.com/office/drawing/2014/main" id="{D9DF1202-4B5B-23A7-A1AA-E1D7C7C0BF40}"/>
              </a:ext>
            </a:extLst>
          </p:cNvPr>
          <p:cNvSpPr/>
          <p:nvPr/>
        </p:nvSpPr>
        <p:spPr>
          <a:xfrm>
            <a:off x="436301" y="944904"/>
            <a:ext cx="4045096" cy="833361"/>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9" name="Rectangle 8">
            <a:extLst>
              <a:ext uri="{FF2B5EF4-FFF2-40B4-BE49-F238E27FC236}">
                <a16:creationId xmlns:a16="http://schemas.microsoft.com/office/drawing/2014/main" id="{F3EBAF85-26A0-848F-57DD-9C9D06657E24}"/>
              </a:ext>
            </a:extLst>
          </p:cNvPr>
          <p:cNvSpPr/>
          <p:nvPr/>
        </p:nvSpPr>
        <p:spPr>
          <a:xfrm>
            <a:off x="556226" y="892291"/>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
        <p:nvSpPr>
          <p:cNvPr id="10" name="Rectangle 9">
            <a:extLst>
              <a:ext uri="{FF2B5EF4-FFF2-40B4-BE49-F238E27FC236}">
                <a16:creationId xmlns:a16="http://schemas.microsoft.com/office/drawing/2014/main" id="{C94ADAD7-2013-4D00-FA07-AEC93CA06EB6}"/>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3880950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CE221-9D7E-D8C4-7357-186198F88AB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6FFCDA-1B5B-4D08-38B3-77B44E667247}"/>
              </a:ext>
            </a:extLst>
          </p:cNvPr>
          <p:cNvSpPr>
            <a:spLocks noGrp="1"/>
          </p:cNvSpPr>
          <p:nvPr>
            <p:ph sz="quarter" idx="11"/>
          </p:nvPr>
        </p:nvSpPr>
        <p:spPr>
          <a:xfrm>
            <a:off x="515232" y="758190"/>
            <a:ext cx="11373817" cy="578126"/>
          </a:xfrm>
        </p:spPr>
        <p:txBody>
          <a:bodyPr/>
          <a:lstStyle/>
          <a:p>
            <a:r>
              <a:rPr lang="en-US"/>
              <a:t>Teams should never rely on a singular AI tool analysis for key determinations or recommendations. Ultimately, applying human intelligence and experience across </a:t>
            </a:r>
            <a:r>
              <a:rPr lang="en-US" b="1"/>
              <a:t>multiple analyzes </a:t>
            </a:r>
            <a:r>
              <a:rPr lang="en-US"/>
              <a:t>will increase overall accuracy of interpretations.</a:t>
            </a:r>
          </a:p>
        </p:txBody>
      </p:sp>
      <p:sp>
        <p:nvSpPr>
          <p:cNvPr id="4" name="Footer Placeholder 3">
            <a:extLst>
              <a:ext uri="{FF2B5EF4-FFF2-40B4-BE49-F238E27FC236}">
                <a16:creationId xmlns:a16="http://schemas.microsoft.com/office/drawing/2014/main" id="{3A88B672-F9C4-6F0C-21DE-38BAA5673B72}"/>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Title 2">
            <a:extLst>
              <a:ext uri="{FF2B5EF4-FFF2-40B4-BE49-F238E27FC236}">
                <a16:creationId xmlns:a16="http://schemas.microsoft.com/office/drawing/2014/main" id="{3549CA01-5077-A8E5-9DD6-BE68C517E03F}"/>
              </a:ext>
            </a:extLst>
          </p:cNvPr>
          <p:cNvSpPr>
            <a:spLocks noGrp="1"/>
          </p:cNvSpPr>
          <p:nvPr>
            <p:ph type="title"/>
          </p:nvPr>
        </p:nvSpPr>
        <p:spPr>
          <a:xfrm>
            <a:off x="515938" y="203200"/>
            <a:ext cx="11372850" cy="466725"/>
          </a:xfrm>
        </p:spPr>
        <p:txBody>
          <a:bodyPr/>
          <a:lstStyle/>
          <a:p>
            <a:r>
              <a:rPr lang="en-US"/>
              <a:t>Phase 1: Diagnosis | Data Analysis: “Validation” </a:t>
            </a:r>
            <a:r>
              <a:rPr lang="en-US" b="0" i="1"/>
              <a:t>– example</a:t>
            </a:r>
            <a:endParaRPr lang="en-US"/>
          </a:p>
        </p:txBody>
      </p:sp>
      <p:sp>
        <p:nvSpPr>
          <p:cNvPr id="6" name="TextBox 5">
            <a:extLst>
              <a:ext uri="{FF2B5EF4-FFF2-40B4-BE49-F238E27FC236}">
                <a16:creationId xmlns:a16="http://schemas.microsoft.com/office/drawing/2014/main" id="{D15B4991-7849-2865-4A4D-B2B0473131E1}"/>
              </a:ext>
            </a:extLst>
          </p:cNvPr>
          <p:cNvSpPr txBox="1"/>
          <p:nvPr/>
        </p:nvSpPr>
        <p:spPr>
          <a:xfrm>
            <a:off x="515233" y="1445457"/>
            <a:ext cx="5417254" cy="1754326"/>
          </a:xfrm>
          <a:prstGeom prst="rect">
            <a:avLst/>
          </a:prstGeom>
          <a:noFill/>
        </p:spPr>
        <p:txBody>
          <a:bodyPr wrap="square" lIns="91440" tIns="45720" rIns="91440" bIns="45720" rtlCol="0" anchor="t">
            <a:spAutoFit/>
          </a:bodyPr>
          <a:lstStyle/>
          <a:p>
            <a:pPr algn="l">
              <a:spcBef>
                <a:spcPts val="1000"/>
              </a:spcBef>
            </a:pPr>
            <a:r>
              <a:rPr lang="en-US" sz="1400" b="1">
                <a:latin typeface="Avenir Next LT Pro"/>
              </a:rPr>
              <a:t>Validation Methods:</a:t>
            </a:r>
          </a:p>
          <a:p>
            <a:pPr marL="174625" indent="-174625" algn="l">
              <a:spcBef>
                <a:spcPts val="300"/>
              </a:spcBef>
              <a:buFont typeface="Arial" panose="020B0604020202020204" pitchFamily="34" charset="0"/>
              <a:buChar char="•"/>
            </a:pPr>
            <a:r>
              <a:rPr lang="en-US" sz="1200">
                <a:latin typeface="Avenir Next LT Pro"/>
              </a:rPr>
              <a:t>Multiple runs of the same prompt and data in the same AI tool in </a:t>
            </a:r>
            <a:r>
              <a:rPr lang="en-US" sz="1200" b="1">
                <a:latin typeface="Avenir Next LT Pro"/>
              </a:rPr>
              <a:t>separate sessions</a:t>
            </a:r>
          </a:p>
          <a:p>
            <a:pPr marL="174625" indent="-174625" algn="l">
              <a:spcBef>
                <a:spcPts val="300"/>
              </a:spcBef>
              <a:buFont typeface="Arial" panose="020B0604020202020204" pitchFamily="34" charset="0"/>
              <a:buChar char="•"/>
            </a:pPr>
            <a:r>
              <a:rPr lang="en-US" sz="1200">
                <a:latin typeface="Avenir Next LT Pro"/>
              </a:rPr>
              <a:t>Slight alterations to the prompt in a </a:t>
            </a:r>
            <a:r>
              <a:rPr lang="en-US" sz="1200" b="1">
                <a:latin typeface="Avenir Next LT Pro"/>
              </a:rPr>
              <a:t>secondary run</a:t>
            </a:r>
            <a:r>
              <a:rPr lang="en-US" sz="1200">
                <a:latin typeface="Avenir Next LT Pro"/>
              </a:rPr>
              <a:t> of the same data in the same AI tool</a:t>
            </a:r>
          </a:p>
          <a:p>
            <a:pPr marL="174625" indent="-174625" algn="l">
              <a:spcBef>
                <a:spcPts val="300"/>
              </a:spcBef>
              <a:buFont typeface="Arial" panose="020B0604020202020204" pitchFamily="34" charset="0"/>
              <a:buChar char="•"/>
            </a:pPr>
            <a:r>
              <a:rPr lang="en-US" sz="1200">
                <a:latin typeface="Avenir Next LT Pro"/>
              </a:rPr>
              <a:t>Running the same prompt and data set in </a:t>
            </a:r>
            <a:r>
              <a:rPr lang="en-US" sz="1200" b="1">
                <a:latin typeface="Avenir Next LT Pro"/>
              </a:rPr>
              <a:t>different AI tools</a:t>
            </a:r>
            <a:r>
              <a:rPr lang="en-US" sz="1200">
                <a:latin typeface="Avenir Next LT Pro"/>
              </a:rPr>
              <a:t> and comparing results</a:t>
            </a:r>
          </a:p>
          <a:p>
            <a:pPr marL="174625" indent="-174625" algn="l">
              <a:spcBef>
                <a:spcPts val="300"/>
              </a:spcBef>
              <a:buFont typeface="Arial" panose="020B0604020202020204" pitchFamily="34" charset="0"/>
              <a:buChar char="•"/>
            </a:pPr>
            <a:r>
              <a:rPr lang="en-US" sz="1200" b="1">
                <a:latin typeface="Avenir Next LT Pro"/>
              </a:rPr>
              <a:t>Cross validation of results </a:t>
            </a:r>
            <a:r>
              <a:rPr lang="en-US" sz="1200">
                <a:latin typeface="Avenir Next LT Pro"/>
              </a:rPr>
              <a:t>between AI tools</a:t>
            </a:r>
          </a:p>
        </p:txBody>
      </p:sp>
      <p:sp>
        <p:nvSpPr>
          <p:cNvPr id="7" name="TextBox 6">
            <a:extLst>
              <a:ext uri="{FF2B5EF4-FFF2-40B4-BE49-F238E27FC236}">
                <a16:creationId xmlns:a16="http://schemas.microsoft.com/office/drawing/2014/main" id="{5454BE4C-F4E3-1ED8-F4DA-D6C68A7424AD}"/>
              </a:ext>
            </a:extLst>
          </p:cNvPr>
          <p:cNvSpPr txBox="1"/>
          <p:nvPr/>
        </p:nvSpPr>
        <p:spPr>
          <a:xfrm>
            <a:off x="515233" y="3251774"/>
            <a:ext cx="5417254" cy="327782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lIns="91440" tIns="45720" rIns="91440" bIns="45720" rtlCol="0" anchor="t">
            <a:spAutoFit/>
          </a:bodyPr>
          <a:lstStyle/>
          <a:p>
            <a:pPr algn="l">
              <a:spcBef>
                <a:spcPts val="1000"/>
              </a:spcBef>
            </a:pPr>
            <a:r>
              <a:rPr lang="en-US" sz="1400" b="1" i="1">
                <a:solidFill>
                  <a:schemeClr val="accent1"/>
                </a:solidFill>
                <a:latin typeface="+mj-lt"/>
              </a:rPr>
              <a:t>Why results differ…</a:t>
            </a:r>
          </a:p>
          <a:p>
            <a:pPr marL="114300" indent="-114300">
              <a:spcBef>
                <a:spcPts val="600"/>
              </a:spcBef>
              <a:buFont typeface="Arial" panose="020B0604020202020204" pitchFamily="34" charset="0"/>
              <a:buChar char="•"/>
            </a:pPr>
            <a:r>
              <a:rPr lang="en-US" sz="1200" b="1" i="1">
                <a:latin typeface="+mj-lt"/>
              </a:rPr>
              <a:t>AI analysis reflects a point–in–time snapshot influenced by the model’s training method and available data.</a:t>
            </a:r>
          </a:p>
          <a:p>
            <a:pPr marL="571500" lvl="1" indent="-228600">
              <a:spcBef>
                <a:spcPts val="600"/>
              </a:spcBef>
              <a:buFont typeface="Arial" panose="020B0604020202020204" pitchFamily="34" charset="0"/>
              <a:buChar char="•"/>
            </a:pPr>
            <a:r>
              <a:rPr lang="en-US" sz="1200" i="1">
                <a:latin typeface="+mj-lt"/>
              </a:rPr>
              <a:t>As datasets expand, analyses using newer or broader reference data may yield different results</a:t>
            </a:r>
          </a:p>
          <a:p>
            <a:pPr marL="571500" lvl="1" indent="-228600">
              <a:spcBef>
                <a:spcPts val="600"/>
              </a:spcBef>
              <a:buFont typeface="Arial" panose="020B0604020202020204" pitchFamily="34" charset="0"/>
              <a:buChar char="•"/>
            </a:pPr>
            <a:r>
              <a:rPr lang="en-US" sz="1200" i="1">
                <a:latin typeface="+mj-lt"/>
              </a:rPr>
              <a:t>More importantly, LLM outputs are inherently probabilistic, meaning results can vary even with the same inputs</a:t>
            </a:r>
          </a:p>
          <a:p>
            <a:pPr marL="114300" indent="-114300">
              <a:spcBef>
                <a:spcPts val="600"/>
              </a:spcBef>
              <a:buFont typeface="Arial" panose="020B0604020202020204" pitchFamily="34" charset="0"/>
              <a:buChar char="•"/>
            </a:pPr>
            <a:r>
              <a:rPr lang="en-US" sz="1200" b="1" i="1">
                <a:latin typeface="+mj-lt"/>
              </a:rPr>
              <a:t>Example:</a:t>
            </a:r>
            <a:r>
              <a:rPr lang="en-US" sz="1200" i="1">
                <a:latin typeface="+mj-lt"/>
              </a:rPr>
              <a:t> Industry averages will change based on the number of years of historical data considered OR the same AI prompt may generate slightly different insights or recommendations each time it is run due to probabilistic modeling </a:t>
            </a:r>
          </a:p>
          <a:p>
            <a:pPr marL="114300" indent="-114300" algn="l">
              <a:spcBef>
                <a:spcPts val="600"/>
              </a:spcBef>
              <a:buFont typeface="Arial" panose="020B0604020202020204" pitchFamily="34" charset="0"/>
              <a:buChar char="•"/>
            </a:pPr>
            <a:r>
              <a:rPr lang="en-US" sz="1200" b="1" i="1">
                <a:latin typeface="+mj-lt"/>
              </a:rPr>
              <a:t>Note: </a:t>
            </a:r>
            <a:r>
              <a:rPr lang="en-US" sz="1200" i="1">
                <a:latin typeface="+mj-lt"/>
              </a:rPr>
              <a:t>Running a second analysis in the same session (chat) will incorporate all data provided in that chat (i.e., a second analysis in a chat that previous considered the P&amp;L data will incorporate those insights in subsequent analysis unless prompted otherwise)</a:t>
            </a:r>
          </a:p>
        </p:txBody>
      </p:sp>
      <p:sp>
        <p:nvSpPr>
          <p:cNvPr id="8" name="TextBox 7">
            <a:extLst>
              <a:ext uri="{FF2B5EF4-FFF2-40B4-BE49-F238E27FC236}">
                <a16:creationId xmlns:a16="http://schemas.microsoft.com/office/drawing/2014/main" id="{2D764322-E434-13AD-DC2C-69443057B0E4}"/>
              </a:ext>
            </a:extLst>
          </p:cNvPr>
          <p:cNvSpPr txBox="1"/>
          <p:nvPr/>
        </p:nvSpPr>
        <p:spPr>
          <a:xfrm>
            <a:off x="6189349" y="2041998"/>
            <a:ext cx="1485900" cy="246221"/>
          </a:xfrm>
          <a:prstGeom prst="rect">
            <a:avLst/>
          </a:prstGeom>
          <a:solidFill>
            <a:srgbClr val="003399"/>
          </a:solidFill>
        </p:spPr>
        <p:txBody>
          <a:bodyPr wrap="square" rtlCol="0">
            <a:spAutoFit/>
          </a:bodyPr>
          <a:lstStyle/>
          <a:p>
            <a:pPr algn="ctr">
              <a:spcBef>
                <a:spcPts val="1000"/>
              </a:spcBef>
            </a:pPr>
            <a:r>
              <a:rPr lang="en-US" sz="1000" b="1">
                <a:solidFill>
                  <a:schemeClr val="bg1"/>
                </a:solidFill>
                <a:latin typeface="Avenir Next LT Pro" panose="020B0504020202020204" pitchFamily="34" charset="77"/>
              </a:rPr>
              <a:t>AI tool 1– 1</a:t>
            </a:r>
            <a:r>
              <a:rPr lang="en-US" sz="1000" b="1" baseline="30000">
                <a:solidFill>
                  <a:schemeClr val="bg1"/>
                </a:solidFill>
                <a:latin typeface="Avenir Next LT Pro" panose="020B0504020202020204" pitchFamily="34" charset="77"/>
              </a:rPr>
              <a:t>st</a:t>
            </a:r>
            <a:r>
              <a:rPr lang="en-US" sz="1000" b="1">
                <a:solidFill>
                  <a:schemeClr val="bg1"/>
                </a:solidFill>
                <a:latin typeface="Avenir Next LT Pro" panose="020B0504020202020204" pitchFamily="34" charset="77"/>
              </a:rPr>
              <a:t> Result </a:t>
            </a:r>
          </a:p>
        </p:txBody>
      </p:sp>
      <p:pic>
        <p:nvPicPr>
          <p:cNvPr id="4098" name="Picture 2">
            <a:extLst>
              <a:ext uri="{FF2B5EF4-FFF2-40B4-BE49-F238E27FC236}">
                <a16:creationId xmlns:a16="http://schemas.microsoft.com/office/drawing/2014/main" id="{8AC14536-E12C-EFDE-D90D-19D59AC8A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7384" y="1655451"/>
            <a:ext cx="4040256" cy="13924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F5FE476-C06A-62F0-FEEE-FC8A19A1F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7384" y="2995873"/>
            <a:ext cx="4129029" cy="166102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7A38D2A-559A-AEA6-C848-2CCA815AC5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7386" y="4492319"/>
            <a:ext cx="4101262" cy="19681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9E6BC5-0DB6-CFF1-95EA-86F2003D1977}"/>
              </a:ext>
            </a:extLst>
          </p:cNvPr>
          <p:cNvSpPr txBox="1"/>
          <p:nvPr/>
        </p:nvSpPr>
        <p:spPr>
          <a:xfrm>
            <a:off x="6189349" y="3434602"/>
            <a:ext cx="1485900" cy="246221"/>
          </a:xfrm>
          <a:prstGeom prst="rect">
            <a:avLst/>
          </a:prstGeom>
          <a:solidFill>
            <a:srgbClr val="003399"/>
          </a:solidFill>
        </p:spPr>
        <p:txBody>
          <a:bodyPr wrap="square" rtlCol="0">
            <a:spAutoFit/>
          </a:bodyPr>
          <a:lstStyle/>
          <a:p>
            <a:pPr algn="ctr">
              <a:spcBef>
                <a:spcPts val="1000"/>
              </a:spcBef>
            </a:pPr>
            <a:r>
              <a:rPr lang="en-US" sz="1000" b="1">
                <a:solidFill>
                  <a:schemeClr val="bg1"/>
                </a:solidFill>
                <a:latin typeface="Avenir Next LT Pro" panose="020B0504020202020204" pitchFamily="34" charset="77"/>
              </a:rPr>
              <a:t>AI tool 1– 2</a:t>
            </a:r>
            <a:r>
              <a:rPr lang="en-US" sz="1000" b="1" baseline="30000">
                <a:solidFill>
                  <a:schemeClr val="bg1"/>
                </a:solidFill>
                <a:latin typeface="Avenir Next LT Pro" panose="020B0504020202020204" pitchFamily="34" charset="77"/>
              </a:rPr>
              <a:t>nd</a:t>
            </a:r>
            <a:r>
              <a:rPr lang="en-US" sz="1000" b="1">
                <a:solidFill>
                  <a:schemeClr val="bg1"/>
                </a:solidFill>
                <a:latin typeface="Avenir Next LT Pro" panose="020B0504020202020204" pitchFamily="34" charset="77"/>
              </a:rPr>
              <a:t> Result </a:t>
            </a:r>
          </a:p>
        </p:txBody>
      </p:sp>
      <p:sp>
        <p:nvSpPr>
          <p:cNvPr id="10" name="TextBox 9">
            <a:extLst>
              <a:ext uri="{FF2B5EF4-FFF2-40B4-BE49-F238E27FC236}">
                <a16:creationId xmlns:a16="http://schemas.microsoft.com/office/drawing/2014/main" id="{E8903242-2492-7EA1-F88A-52344117F9FE}"/>
              </a:ext>
            </a:extLst>
          </p:cNvPr>
          <p:cNvSpPr txBox="1"/>
          <p:nvPr/>
        </p:nvSpPr>
        <p:spPr>
          <a:xfrm>
            <a:off x="6189349" y="4978334"/>
            <a:ext cx="1485900" cy="246221"/>
          </a:xfrm>
          <a:prstGeom prst="rect">
            <a:avLst/>
          </a:prstGeom>
          <a:solidFill>
            <a:schemeClr val="accent1"/>
          </a:solidFill>
        </p:spPr>
        <p:txBody>
          <a:bodyPr wrap="square" rtlCol="0">
            <a:spAutoFit/>
          </a:bodyPr>
          <a:lstStyle/>
          <a:p>
            <a:pPr algn="ctr">
              <a:spcBef>
                <a:spcPts val="1000"/>
              </a:spcBef>
            </a:pPr>
            <a:r>
              <a:rPr lang="en-US" sz="1000" b="1">
                <a:solidFill>
                  <a:schemeClr val="bg1"/>
                </a:solidFill>
                <a:latin typeface="Avenir Next LT Pro" panose="020B0504020202020204" pitchFamily="34" charset="77"/>
              </a:rPr>
              <a:t>AI tool 2– 1</a:t>
            </a:r>
            <a:r>
              <a:rPr lang="en-US" sz="1000" b="1" baseline="30000">
                <a:solidFill>
                  <a:schemeClr val="bg1"/>
                </a:solidFill>
                <a:latin typeface="Avenir Next LT Pro" panose="020B0504020202020204" pitchFamily="34" charset="77"/>
              </a:rPr>
              <a:t>st</a:t>
            </a:r>
            <a:r>
              <a:rPr lang="en-US" sz="1000" b="1">
                <a:solidFill>
                  <a:schemeClr val="bg1"/>
                </a:solidFill>
                <a:latin typeface="Avenir Next LT Pro" panose="020B0504020202020204" pitchFamily="34" charset="77"/>
              </a:rPr>
              <a:t> Result </a:t>
            </a:r>
          </a:p>
        </p:txBody>
      </p:sp>
      <p:sp>
        <p:nvSpPr>
          <p:cNvPr id="11" name="TextBox 10">
            <a:extLst>
              <a:ext uri="{FF2B5EF4-FFF2-40B4-BE49-F238E27FC236}">
                <a16:creationId xmlns:a16="http://schemas.microsoft.com/office/drawing/2014/main" id="{7937E440-8604-D794-1501-FD8A1F224C6C}"/>
              </a:ext>
            </a:extLst>
          </p:cNvPr>
          <p:cNvSpPr txBox="1"/>
          <p:nvPr/>
        </p:nvSpPr>
        <p:spPr>
          <a:xfrm>
            <a:off x="6144623" y="2315087"/>
            <a:ext cx="1575352" cy="246221"/>
          </a:xfrm>
          <a:prstGeom prst="rect">
            <a:avLst/>
          </a:prstGeom>
          <a:noFill/>
        </p:spPr>
        <p:txBody>
          <a:bodyPr wrap="square" rtlCol="0">
            <a:spAutoFit/>
          </a:bodyPr>
          <a:lstStyle/>
          <a:p>
            <a:pPr algn="ctr">
              <a:spcBef>
                <a:spcPts val="1000"/>
              </a:spcBef>
            </a:pPr>
            <a:r>
              <a:rPr lang="en-US" sz="1000" b="1">
                <a:solidFill>
                  <a:schemeClr val="accent1"/>
                </a:solidFill>
                <a:latin typeface="Avenir Next LT Pro" panose="020B0504020202020204" pitchFamily="34" charset="77"/>
              </a:rPr>
              <a:t>Appropriately staffed</a:t>
            </a:r>
          </a:p>
        </p:txBody>
      </p:sp>
      <p:sp>
        <p:nvSpPr>
          <p:cNvPr id="12" name="TextBox 11">
            <a:extLst>
              <a:ext uri="{FF2B5EF4-FFF2-40B4-BE49-F238E27FC236}">
                <a16:creationId xmlns:a16="http://schemas.microsoft.com/office/drawing/2014/main" id="{C05A3ADF-FE82-710E-E1BA-70AE2984C54A}"/>
              </a:ext>
            </a:extLst>
          </p:cNvPr>
          <p:cNvSpPr txBox="1"/>
          <p:nvPr/>
        </p:nvSpPr>
        <p:spPr>
          <a:xfrm>
            <a:off x="6144623" y="3710366"/>
            <a:ext cx="1575352" cy="246221"/>
          </a:xfrm>
          <a:prstGeom prst="rect">
            <a:avLst/>
          </a:prstGeom>
          <a:noFill/>
        </p:spPr>
        <p:txBody>
          <a:bodyPr wrap="square" rtlCol="0">
            <a:spAutoFit/>
          </a:bodyPr>
          <a:lstStyle/>
          <a:p>
            <a:pPr algn="ctr">
              <a:spcBef>
                <a:spcPts val="1000"/>
              </a:spcBef>
            </a:pPr>
            <a:r>
              <a:rPr lang="en-US" sz="1000" b="1">
                <a:solidFill>
                  <a:schemeClr val="accent1"/>
                </a:solidFill>
                <a:latin typeface="Avenir Next LT Pro" panose="020B0504020202020204" pitchFamily="34" charset="77"/>
              </a:rPr>
              <a:t>Overstaffed</a:t>
            </a:r>
          </a:p>
        </p:txBody>
      </p:sp>
      <p:sp>
        <p:nvSpPr>
          <p:cNvPr id="13" name="TextBox 12">
            <a:extLst>
              <a:ext uri="{FF2B5EF4-FFF2-40B4-BE49-F238E27FC236}">
                <a16:creationId xmlns:a16="http://schemas.microsoft.com/office/drawing/2014/main" id="{8A153BDD-2C8E-3213-3A9A-EB70CF979E02}"/>
              </a:ext>
            </a:extLst>
          </p:cNvPr>
          <p:cNvSpPr txBox="1"/>
          <p:nvPr/>
        </p:nvSpPr>
        <p:spPr>
          <a:xfrm>
            <a:off x="6144623" y="5251423"/>
            <a:ext cx="1575352" cy="246221"/>
          </a:xfrm>
          <a:prstGeom prst="rect">
            <a:avLst/>
          </a:prstGeom>
          <a:noFill/>
        </p:spPr>
        <p:txBody>
          <a:bodyPr wrap="square" rtlCol="0">
            <a:spAutoFit/>
          </a:bodyPr>
          <a:lstStyle/>
          <a:p>
            <a:pPr algn="ctr">
              <a:spcBef>
                <a:spcPts val="1000"/>
              </a:spcBef>
            </a:pPr>
            <a:r>
              <a:rPr lang="en-US" sz="1000" b="1">
                <a:solidFill>
                  <a:schemeClr val="accent1"/>
                </a:solidFill>
                <a:latin typeface="Avenir Next LT Pro" panose="020B0504020202020204" pitchFamily="34" charset="77"/>
              </a:rPr>
              <a:t>Right–sized</a:t>
            </a:r>
          </a:p>
        </p:txBody>
      </p:sp>
      <p:sp>
        <p:nvSpPr>
          <p:cNvPr id="3" name="Rectangle 2">
            <a:extLst>
              <a:ext uri="{FF2B5EF4-FFF2-40B4-BE49-F238E27FC236}">
                <a16:creationId xmlns:a16="http://schemas.microsoft.com/office/drawing/2014/main" id="{02EE0B93-CAD6-5560-CC3C-B434BF795F2F}"/>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14" name="Rectangle 13">
            <a:extLst>
              <a:ext uri="{FF2B5EF4-FFF2-40B4-BE49-F238E27FC236}">
                <a16:creationId xmlns:a16="http://schemas.microsoft.com/office/drawing/2014/main" id="{F1ADF5FB-339C-ADBF-84F6-D9A0D9534CAB}"/>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6" name="Rectangle 15">
            <a:extLst>
              <a:ext uri="{FF2B5EF4-FFF2-40B4-BE49-F238E27FC236}">
                <a16:creationId xmlns:a16="http://schemas.microsoft.com/office/drawing/2014/main" id="{D365082D-01F4-EE7B-2787-525914D7A89E}"/>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44" name="Group 43">
            <a:extLst>
              <a:ext uri="{FF2B5EF4-FFF2-40B4-BE49-F238E27FC236}">
                <a16:creationId xmlns:a16="http://schemas.microsoft.com/office/drawing/2014/main" id="{8B47E5A8-D0A7-384E-0A60-72EED90D53C9}"/>
              </a:ext>
            </a:extLst>
          </p:cNvPr>
          <p:cNvGrpSpPr/>
          <p:nvPr/>
        </p:nvGrpSpPr>
        <p:grpSpPr>
          <a:xfrm>
            <a:off x="11465415" y="182012"/>
            <a:ext cx="560540" cy="599978"/>
            <a:chOff x="3962400" y="1404361"/>
            <a:chExt cx="4267200" cy="4567438"/>
          </a:xfrm>
          <a:solidFill>
            <a:schemeClr val="bg1">
              <a:lumMod val="85000"/>
            </a:schemeClr>
          </a:solidFill>
        </p:grpSpPr>
        <p:grpSp>
          <p:nvGrpSpPr>
            <p:cNvPr id="45" name="Groupe 160">
              <a:extLst>
                <a:ext uri="{FF2B5EF4-FFF2-40B4-BE49-F238E27FC236}">
                  <a16:creationId xmlns:a16="http://schemas.microsoft.com/office/drawing/2014/main" id="{4B4AE6C9-D80A-4CFB-388E-A021BA90D09C}"/>
                </a:ext>
              </a:extLst>
            </p:cNvPr>
            <p:cNvGrpSpPr/>
            <p:nvPr/>
          </p:nvGrpSpPr>
          <p:grpSpPr>
            <a:xfrm>
              <a:off x="3962400" y="1404361"/>
              <a:ext cx="4267200" cy="4567438"/>
              <a:chOff x="4253501" y="1474601"/>
              <a:chExt cx="4007280" cy="4289230"/>
            </a:xfrm>
            <a:grpFill/>
          </p:grpSpPr>
          <p:sp>
            <p:nvSpPr>
              <p:cNvPr id="52" name="Forme libre : forme 156">
                <a:extLst>
                  <a:ext uri="{FF2B5EF4-FFF2-40B4-BE49-F238E27FC236}">
                    <a16:creationId xmlns:a16="http://schemas.microsoft.com/office/drawing/2014/main" id="{1E63FA1A-FF22-EC02-8222-A6E74AA6C948}"/>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53" name="Groupe 159">
                <a:extLst>
                  <a:ext uri="{FF2B5EF4-FFF2-40B4-BE49-F238E27FC236}">
                    <a16:creationId xmlns:a16="http://schemas.microsoft.com/office/drawing/2014/main" id="{9C806DB2-24ED-838A-FA0A-B0AAF9936BF4}"/>
                  </a:ext>
                </a:extLst>
              </p:cNvPr>
              <p:cNvGrpSpPr/>
              <p:nvPr/>
            </p:nvGrpSpPr>
            <p:grpSpPr>
              <a:xfrm>
                <a:off x="4253501" y="1474601"/>
                <a:ext cx="4007280" cy="3742303"/>
                <a:chOff x="4253501" y="1474601"/>
                <a:chExt cx="4007280" cy="3742303"/>
              </a:xfrm>
              <a:grpFill/>
            </p:grpSpPr>
            <p:sp>
              <p:nvSpPr>
                <p:cNvPr id="54" name="Forme libre : forme 149">
                  <a:extLst>
                    <a:ext uri="{FF2B5EF4-FFF2-40B4-BE49-F238E27FC236}">
                      <a16:creationId xmlns:a16="http://schemas.microsoft.com/office/drawing/2014/main" id="{1BD00A5E-1C88-404F-B09D-4BD9BB24773C}"/>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5" name="Forme libre : forme 148">
                  <a:extLst>
                    <a:ext uri="{FF2B5EF4-FFF2-40B4-BE49-F238E27FC236}">
                      <a16:creationId xmlns:a16="http://schemas.microsoft.com/office/drawing/2014/main" id="{21AF50BE-42CA-A29F-33D9-FBFA6ABC4BFB}"/>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6" name="Forme libre : forme 147">
                  <a:extLst>
                    <a:ext uri="{FF2B5EF4-FFF2-40B4-BE49-F238E27FC236}">
                      <a16:creationId xmlns:a16="http://schemas.microsoft.com/office/drawing/2014/main" id="{3020310A-2388-0938-81B2-2B18A11FB98A}"/>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7" name="Forme libre : forme 146">
                  <a:extLst>
                    <a:ext uri="{FF2B5EF4-FFF2-40B4-BE49-F238E27FC236}">
                      <a16:creationId xmlns:a16="http://schemas.microsoft.com/office/drawing/2014/main" id="{9997985D-517A-79D9-1E1F-7DE6B928210E}"/>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8" name="Forme libre : forme 144">
                  <a:extLst>
                    <a:ext uri="{FF2B5EF4-FFF2-40B4-BE49-F238E27FC236}">
                      <a16:creationId xmlns:a16="http://schemas.microsoft.com/office/drawing/2014/main" id="{4ACA8E96-B082-9A2F-9BEB-2C4858EBBA92}"/>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59" name="Forme libre : forme 142">
                  <a:extLst>
                    <a:ext uri="{FF2B5EF4-FFF2-40B4-BE49-F238E27FC236}">
                      <a16:creationId xmlns:a16="http://schemas.microsoft.com/office/drawing/2014/main" id="{C869A442-AEFB-421D-69A1-F985B2E1C029}"/>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0" name="Forme libre : forme 141">
                  <a:extLst>
                    <a:ext uri="{FF2B5EF4-FFF2-40B4-BE49-F238E27FC236}">
                      <a16:creationId xmlns:a16="http://schemas.microsoft.com/office/drawing/2014/main" id="{9925F6E7-5CCF-354C-0009-05B3AECBDA58}"/>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1" name="Forme libre : forme 140">
                  <a:extLst>
                    <a:ext uri="{FF2B5EF4-FFF2-40B4-BE49-F238E27FC236}">
                      <a16:creationId xmlns:a16="http://schemas.microsoft.com/office/drawing/2014/main" id="{2B14F439-5305-067B-26F7-6CD0245C41F9}"/>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2" name="Forme libre : forme 139">
                  <a:extLst>
                    <a:ext uri="{FF2B5EF4-FFF2-40B4-BE49-F238E27FC236}">
                      <a16:creationId xmlns:a16="http://schemas.microsoft.com/office/drawing/2014/main" id="{FB084B3B-DA79-5910-EC65-E807F894E90D}"/>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3" name="Forme libre : forme 133">
                  <a:extLst>
                    <a:ext uri="{FF2B5EF4-FFF2-40B4-BE49-F238E27FC236}">
                      <a16:creationId xmlns:a16="http://schemas.microsoft.com/office/drawing/2014/main" id="{51458392-FC8B-26E5-E3A3-87E816EE1BA0}"/>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096" name="Forme libre : forme 158">
                  <a:extLst>
                    <a:ext uri="{FF2B5EF4-FFF2-40B4-BE49-F238E27FC236}">
                      <a16:creationId xmlns:a16="http://schemas.microsoft.com/office/drawing/2014/main" id="{A3930777-2EE4-FD28-6CB2-8B6E13F3CEF8}"/>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097" name="Forme libre : forme 126">
                  <a:extLst>
                    <a:ext uri="{FF2B5EF4-FFF2-40B4-BE49-F238E27FC236}">
                      <a16:creationId xmlns:a16="http://schemas.microsoft.com/office/drawing/2014/main" id="{2925279E-C5B0-5639-F03A-2AB4E82BCB3B}"/>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099" name="Forme libre : forme 154">
                  <a:extLst>
                    <a:ext uri="{FF2B5EF4-FFF2-40B4-BE49-F238E27FC236}">
                      <a16:creationId xmlns:a16="http://schemas.microsoft.com/office/drawing/2014/main" id="{99CFF392-9354-DC89-5B10-E881DF490A77}"/>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101" name="Forme libre : forme 157">
                  <a:extLst>
                    <a:ext uri="{FF2B5EF4-FFF2-40B4-BE49-F238E27FC236}">
                      <a16:creationId xmlns:a16="http://schemas.microsoft.com/office/drawing/2014/main" id="{15E49F75-F7B6-073F-442B-FAA192CE164B}"/>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103" name="Forme libre : forme 116">
                  <a:extLst>
                    <a:ext uri="{FF2B5EF4-FFF2-40B4-BE49-F238E27FC236}">
                      <a16:creationId xmlns:a16="http://schemas.microsoft.com/office/drawing/2014/main" id="{FBD691AC-AC4C-4290-C3CA-87D8A241A991}"/>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104" name="Forme libre : forme 155">
                  <a:extLst>
                    <a:ext uri="{FF2B5EF4-FFF2-40B4-BE49-F238E27FC236}">
                      <a16:creationId xmlns:a16="http://schemas.microsoft.com/office/drawing/2014/main" id="{94501C46-24BA-CD60-A536-7066CA2AF878}"/>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4105" name="Forme libre : forme 112">
                  <a:extLst>
                    <a:ext uri="{FF2B5EF4-FFF2-40B4-BE49-F238E27FC236}">
                      <a16:creationId xmlns:a16="http://schemas.microsoft.com/office/drawing/2014/main" id="{1E462C31-DA42-2672-F2DF-EE2806D91D2D}"/>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46" name="Rectangle 45">
              <a:extLst>
                <a:ext uri="{FF2B5EF4-FFF2-40B4-BE49-F238E27FC236}">
                  <a16:creationId xmlns:a16="http://schemas.microsoft.com/office/drawing/2014/main" id="{72DA5104-0D20-4139-6235-D2FA712AD6C2}"/>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7" name="Rectangle 46">
              <a:extLst>
                <a:ext uri="{FF2B5EF4-FFF2-40B4-BE49-F238E27FC236}">
                  <a16:creationId xmlns:a16="http://schemas.microsoft.com/office/drawing/2014/main" id="{0864AD7E-C317-1532-3C24-FE78EC43C1EC}"/>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8" name="Rectangle 47">
              <a:extLst>
                <a:ext uri="{FF2B5EF4-FFF2-40B4-BE49-F238E27FC236}">
                  <a16:creationId xmlns:a16="http://schemas.microsoft.com/office/drawing/2014/main" id="{5FAD4654-43BA-F48B-6742-4A8E3CF22B01}"/>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49" name="Rectangle 48">
              <a:extLst>
                <a:ext uri="{FF2B5EF4-FFF2-40B4-BE49-F238E27FC236}">
                  <a16:creationId xmlns:a16="http://schemas.microsoft.com/office/drawing/2014/main" id="{DBE5B41E-4A97-1439-7C7F-E7BAFDF7F4FB}"/>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0" name="Rectangle 49">
              <a:extLst>
                <a:ext uri="{FF2B5EF4-FFF2-40B4-BE49-F238E27FC236}">
                  <a16:creationId xmlns:a16="http://schemas.microsoft.com/office/drawing/2014/main" id="{B6A94E0F-7CB5-3E58-25FD-F05D9AC0D482}"/>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1" name="Rectangle 50">
              <a:extLst>
                <a:ext uri="{FF2B5EF4-FFF2-40B4-BE49-F238E27FC236}">
                  <a16:creationId xmlns:a16="http://schemas.microsoft.com/office/drawing/2014/main" id="{F64A895F-554E-150D-B287-F1A7A8455BEF}"/>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17" name="Rectangle 16">
            <a:extLst>
              <a:ext uri="{FF2B5EF4-FFF2-40B4-BE49-F238E27FC236}">
                <a16:creationId xmlns:a16="http://schemas.microsoft.com/office/drawing/2014/main" id="{6F10A90B-FCBF-8AA7-C2EF-294AEF641517}"/>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1409393409"/>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06EE4-145B-FB6E-EEA8-F3D825C489C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774243-7667-0DAF-4C03-CE114C844084}"/>
              </a:ext>
            </a:extLst>
          </p:cNvPr>
          <p:cNvSpPr>
            <a:spLocks noGrp="1"/>
          </p:cNvSpPr>
          <p:nvPr>
            <p:ph sz="quarter" idx="11"/>
          </p:nvPr>
        </p:nvSpPr>
        <p:spPr>
          <a:xfrm>
            <a:off x="515232" y="838200"/>
            <a:ext cx="11373817" cy="304800"/>
          </a:xfrm>
        </p:spPr>
        <p:txBody>
          <a:bodyPr/>
          <a:lstStyle/>
          <a:p>
            <a:r>
              <a:rPr lang="en-US"/>
              <a:t>The team notices that all three Staffing analyses, mention the potential of inefficiencies regarding Technicians.</a:t>
            </a:r>
          </a:p>
        </p:txBody>
      </p:sp>
      <p:sp>
        <p:nvSpPr>
          <p:cNvPr id="3" name="Title 2">
            <a:extLst>
              <a:ext uri="{FF2B5EF4-FFF2-40B4-BE49-F238E27FC236}">
                <a16:creationId xmlns:a16="http://schemas.microsoft.com/office/drawing/2014/main" id="{2909F705-05C2-F151-EDFF-2F302FDA15B8}"/>
              </a:ext>
            </a:extLst>
          </p:cNvPr>
          <p:cNvSpPr>
            <a:spLocks noGrp="1"/>
          </p:cNvSpPr>
          <p:nvPr>
            <p:ph type="title"/>
          </p:nvPr>
        </p:nvSpPr>
        <p:spPr/>
        <p:txBody>
          <a:bodyPr/>
          <a:lstStyle/>
          <a:p>
            <a:r>
              <a:rPr lang="en-US"/>
              <a:t>Phase 1: Diagnosis | Data Analysis: “Follow–up” </a:t>
            </a:r>
            <a:r>
              <a:rPr lang="en-US" b="0" i="1"/>
              <a:t>– example</a:t>
            </a:r>
            <a:endParaRPr lang="en-US"/>
          </a:p>
        </p:txBody>
      </p:sp>
      <p:sp>
        <p:nvSpPr>
          <p:cNvPr id="4" name="Footer Placeholder 3">
            <a:extLst>
              <a:ext uri="{FF2B5EF4-FFF2-40B4-BE49-F238E27FC236}">
                <a16:creationId xmlns:a16="http://schemas.microsoft.com/office/drawing/2014/main" id="{8378B81A-B22B-2784-388E-070A50672223}"/>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pic>
        <p:nvPicPr>
          <p:cNvPr id="9" name="Picture 8" descr="A screenshot of a computer&#10;&#10;AI-generated content may be incorrect.">
            <a:extLst>
              <a:ext uri="{FF2B5EF4-FFF2-40B4-BE49-F238E27FC236}">
                <a16:creationId xmlns:a16="http://schemas.microsoft.com/office/drawing/2014/main" id="{579A1417-EC81-93C9-36BA-15914E736DD9}"/>
              </a:ext>
            </a:extLst>
          </p:cNvPr>
          <p:cNvPicPr>
            <a:picLocks noChangeAspect="1"/>
          </p:cNvPicPr>
          <p:nvPr/>
        </p:nvPicPr>
        <p:blipFill>
          <a:blip r:embed="rId2">
            <a:duotone>
              <a:schemeClr val="accent1">
                <a:shade val="45000"/>
                <a:satMod val="135000"/>
              </a:schemeClr>
              <a:prstClr val="white"/>
            </a:duotone>
          </a:blip>
          <a:srcRect b="24851"/>
          <a:stretch>
            <a:fillRect/>
          </a:stretch>
        </p:blipFill>
        <p:spPr>
          <a:xfrm>
            <a:off x="3525901" y="1924337"/>
            <a:ext cx="3219474" cy="776642"/>
          </a:xfrm>
          <a:prstGeom prst="rect">
            <a:avLst/>
          </a:prstGeom>
        </p:spPr>
      </p:pic>
      <p:grpSp>
        <p:nvGrpSpPr>
          <p:cNvPr id="19" name="Group 18">
            <a:extLst>
              <a:ext uri="{FF2B5EF4-FFF2-40B4-BE49-F238E27FC236}">
                <a16:creationId xmlns:a16="http://schemas.microsoft.com/office/drawing/2014/main" id="{C71D047A-071D-9651-E1A2-A9056A46B00C}"/>
              </a:ext>
            </a:extLst>
          </p:cNvPr>
          <p:cNvGrpSpPr/>
          <p:nvPr/>
        </p:nvGrpSpPr>
        <p:grpSpPr>
          <a:xfrm>
            <a:off x="6924454" y="1505512"/>
            <a:ext cx="4909584" cy="2411344"/>
            <a:chOff x="571500" y="1331315"/>
            <a:chExt cx="7806392" cy="3694971"/>
          </a:xfrm>
        </p:grpSpPr>
        <p:pic>
          <p:nvPicPr>
            <p:cNvPr id="7" name="Picture 6" descr="A map of a city&#10;&#10;AI-generated content may be incorrect.">
              <a:extLst>
                <a:ext uri="{FF2B5EF4-FFF2-40B4-BE49-F238E27FC236}">
                  <a16:creationId xmlns:a16="http://schemas.microsoft.com/office/drawing/2014/main" id="{A9C9AD49-726C-FAB2-10DF-B9AD2B30C030}"/>
                </a:ext>
              </a:extLst>
            </p:cNvPr>
            <p:cNvPicPr>
              <a:picLocks noChangeAspect="1"/>
            </p:cNvPicPr>
            <p:nvPr/>
          </p:nvPicPr>
          <p:blipFill>
            <a:blip r:embed="rId3">
              <a:duotone>
                <a:schemeClr val="accent1">
                  <a:shade val="45000"/>
                  <a:satMod val="135000"/>
                </a:schemeClr>
                <a:prstClr val="white"/>
              </a:duotone>
            </a:blip>
            <a:stretch>
              <a:fillRect/>
            </a:stretch>
          </p:blipFill>
          <p:spPr>
            <a:xfrm>
              <a:off x="571500" y="1331315"/>
              <a:ext cx="7806392" cy="3694971"/>
            </a:xfrm>
            <a:prstGeom prst="rect">
              <a:avLst/>
            </a:prstGeom>
          </p:spPr>
        </p:pic>
        <p:sp>
          <p:nvSpPr>
            <p:cNvPr id="10" name="Explosion: 14 Points 9">
              <a:extLst>
                <a:ext uri="{FF2B5EF4-FFF2-40B4-BE49-F238E27FC236}">
                  <a16:creationId xmlns:a16="http://schemas.microsoft.com/office/drawing/2014/main" id="{5AA9ED2F-8A5C-A019-F449-CFF3F03C4BED}"/>
                </a:ext>
              </a:extLst>
            </p:cNvPr>
            <p:cNvSpPr/>
            <p:nvPr/>
          </p:nvSpPr>
          <p:spPr>
            <a:xfrm>
              <a:off x="3794052" y="3968720"/>
              <a:ext cx="180753" cy="170121"/>
            </a:xfrm>
            <a:prstGeom prst="irregularSeal2">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1" name="Explosion: 14 Points 10">
              <a:extLst>
                <a:ext uri="{FF2B5EF4-FFF2-40B4-BE49-F238E27FC236}">
                  <a16:creationId xmlns:a16="http://schemas.microsoft.com/office/drawing/2014/main" id="{60B9879A-78BB-7E5F-F202-7E1F04A5AE1D}"/>
                </a:ext>
              </a:extLst>
            </p:cNvPr>
            <p:cNvSpPr/>
            <p:nvPr/>
          </p:nvSpPr>
          <p:spPr>
            <a:xfrm>
              <a:off x="4203566" y="4138841"/>
              <a:ext cx="180753" cy="170121"/>
            </a:xfrm>
            <a:prstGeom prst="irregularSeal2">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2" name="Explosion: 14 Points 11">
              <a:extLst>
                <a:ext uri="{FF2B5EF4-FFF2-40B4-BE49-F238E27FC236}">
                  <a16:creationId xmlns:a16="http://schemas.microsoft.com/office/drawing/2014/main" id="{FF340F47-D573-FBCA-BAE1-193AB5CEDF4E}"/>
                </a:ext>
              </a:extLst>
            </p:cNvPr>
            <p:cNvSpPr/>
            <p:nvPr/>
          </p:nvSpPr>
          <p:spPr>
            <a:xfrm>
              <a:off x="4113190" y="3667656"/>
              <a:ext cx="180753" cy="170121"/>
            </a:xfrm>
            <a:prstGeom prst="irregularSeal2">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3" name="Explosion: 14 Points 12">
              <a:extLst>
                <a:ext uri="{FF2B5EF4-FFF2-40B4-BE49-F238E27FC236}">
                  <a16:creationId xmlns:a16="http://schemas.microsoft.com/office/drawing/2014/main" id="{17BBF9F7-3BB2-4644-1947-47AF142206BC}"/>
                </a:ext>
              </a:extLst>
            </p:cNvPr>
            <p:cNvSpPr/>
            <p:nvPr/>
          </p:nvSpPr>
          <p:spPr>
            <a:xfrm>
              <a:off x="4293943" y="3705839"/>
              <a:ext cx="180753" cy="170121"/>
            </a:xfrm>
            <a:prstGeom prst="irregularSeal2">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4" name="Explosion: 14 Points 13">
              <a:extLst>
                <a:ext uri="{FF2B5EF4-FFF2-40B4-BE49-F238E27FC236}">
                  <a16:creationId xmlns:a16="http://schemas.microsoft.com/office/drawing/2014/main" id="{20039DBF-1DF3-71BD-2DB7-2B627187C7CF}"/>
                </a:ext>
              </a:extLst>
            </p:cNvPr>
            <p:cNvSpPr/>
            <p:nvPr/>
          </p:nvSpPr>
          <p:spPr>
            <a:xfrm>
              <a:off x="4433914" y="3783418"/>
              <a:ext cx="180753" cy="170121"/>
            </a:xfrm>
            <a:prstGeom prst="irregularSeal2">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5" name="Explosion: 14 Points 14">
              <a:extLst>
                <a:ext uri="{FF2B5EF4-FFF2-40B4-BE49-F238E27FC236}">
                  <a16:creationId xmlns:a16="http://schemas.microsoft.com/office/drawing/2014/main" id="{3268AAA1-3791-57C8-E53B-1174B03E54D2}"/>
                </a:ext>
              </a:extLst>
            </p:cNvPr>
            <p:cNvSpPr/>
            <p:nvPr/>
          </p:nvSpPr>
          <p:spPr>
            <a:xfrm>
              <a:off x="4152014" y="3478618"/>
              <a:ext cx="180753" cy="170121"/>
            </a:xfrm>
            <a:prstGeom prst="irregularSeal2">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6" name="Explosion: 14 Points 15">
              <a:extLst>
                <a:ext uri="{FF2B5EF4-FFF2-40B4-BE49-F238E27FC236}">
                  <a16:creationId xmlns:a16="http://schemas.microsoft.com/office/drawing/2014/main" id="{022492F6-9D6B-9BB8-EF6F-47FC38098072}"/>
                </a:ext>
              </a:extLst>
            </p:cNvPr>
            <p:cNvSpPr/>
            <p:nvPr/>
          </p:nvSpPr>
          <p:spPr>
            <a:xfrm>
              <a:off x="4433914" y="2573079"/>
              <a:ext cx="180753" cy="170121"/>
            </a:xfrm>
            <a:prstGeom prst="irregularSeal2">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7" name="Explosion: 14 Points 16">
              <a:extLst>
                <a:ext uri="{FF2B5EF4-FFF2-40B4-BE49-F238E27FC236}">
                  <a16:creationId xmlns:a16="http://schemas.microsoft.com/office/drawing/2014/main" id="{FC50C595-7359-9A4F-19A5-60D31DE4BE3E}"/>
                </a:ext>
              </a:extLst>
            </p:cNvPr>
            <p:cNvSpPr/>
            <p:nvPr/>
          </p:nvSpPr>
          <p:spPr>
            <a:xfrm>
              <a:off x="5392479" y="3178800"/>
              <a:ext cx="180753" cy="170121"/>
            </a:xfrm>
            <a:prstGeom prst="irregularSeal2">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8" name="Star: 5 Points 17">
              <a:extLst>
                <a:ext uri="{FF2B5EF4-FFF2-40B4-BE49-F238E27FC236}">
                  <a16:creationId xmlns:a16="http://schemas.microsoft.com/office/drawing/2014/main" id="{7952C1AC-A883-EEB0-36E0-5AD16E8D6375}"/>
                </a:ext>
              </a:extLst>
            </p:cNvPr>
            <p:cNvSpPr/>
            <p:nvPr/>
          </p:nvSpPr>
          <p:spPr>
            <a:xfrm>
              <a:off x="2781646" y="4792370"/>
              <a:ext cx="223284" cy="233916"/>
            </a:xfrm>
            <a:prstGeom prst="star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sp>
        <p:nvSpPr>
          <p:cNvPr id="20" name="TextBox 19">
            <a:extLst>
              <a:ext uri="{FF2B5EF4-FFF2-40B4-BE49-F238E27FC236}">
                <a16:creationId xmlns:a16="http://schemas.microsoft.com/office/drawing/2014/main" id="{D888164B-2DA9-A033-B31A-D7740C168A19}"/>
              </a:ext>
            </a:extLst>
          </p:cNvPr>
          <p:cNvSpPr txBox="1"/>
          <p:nvPr/>
        </p:nvSpPr>
        <p:spPr>
          <a:xfrm>
            <a:off x="904752" y="1757137"/>
            <a:ext cx="2587812" cy="1384995"/>
          </a:xfrm>
          <a:prstGeom prst="rect">
            <a:avLst/>
          </a:prstGeom>
          <a:noFill/>
        </p:spPr>
        <p:txBody>
          <a:bodyPr wrap="square" rtlCol="0">
            <a:spAutoFit/>
          </a:bodyPr>
          <a:lstStyle/>
          <a:p>
            <a:pPr algn="l">
              <a:spcBef>
                <a:spcPts val="1000"/>
              </a:spcBef>
            </a:pPr>
            <a:r>
              <a:rPr lang="en-US" sz="1400">
                <a:latin typeface="Avenir Next LT Pro" panose="020B0504020202020204" pitchFamily="34" charset="77"/>
              </a:rPr>
              <a:t>To get a sense of how Technicians home addresses related to the Metro Cable office the team uses AI Tools to create a simple visualization.</a:t>
            </a:r>
          </a:p>
        </p:txBody>
      </p:sp>
      <p:pic>
        <p:nvPicPr>
          <p:cNvPr id="22" name="Picture 21" descr="A screenshot of a computer&#10;&#10;AI-generated content may be incorrect.">
            <a:extLst>
              <a:ext uri="{FF2B5EF4-FFF2-40B4-BE49-F238E27FC236}">
                <a16:creationId xmlns:a16="http://schemas.microsoft.com/office/drawing/2014/main" id="{FA72693C-7B34-C47E-DB5E-4E178F669230}"/>
              </a:ext>
            </a:extLst>
          </p:cNvPr>
          <p:cNvPicPr>
            <a:picLocks noChangeAspect="1"/>
          </p:cNvPicPr>
          <p:nvPr/>
        </p:nvPicPr>
        <p:blipFill>
          <a:blip r:embed="rId4">
            <a:duotone>
              <a:schemeClr val="accent1">
                <a:shade val="45000"/>
                <a:satMod val="135000"/>
              </a:schemeClr>
              <a:prstClr val="white"/>
            </a:duotone>
          </a:blip>
          <a:srcRect t="5674" b="26683"/>
          <a:stretch>
            <a:fillRect/>
          </a:stretch>
        </p:blipFill>
        <p:spPr>
          <a:xfrm>
            <a:off x="3491672" y="4307811"/>
            <a:ext cx="3228999" cy="612093"/>
          </a:xfrm>
          <a:prstGeom prst="rect">
            <a:avLst/>
          </a:prstGeom>
        </p:spPr>
      </p:pic>
      <p:pic>
        <p:nvPicPr>
          <p:cNvPr id="24" name="Picture 23" descr="A screen shot of a computer&#10;&#10;AI-generated content may be incorrect.">
            <a:extLst>
              <a:ext uri="{FF2B5EF4-FFF2-40B4-BE49-F238E27FC236}">
                <a16:creationId xmlns:a16="http://schemas.microsoft.com/office/drawing/2014/main" id="{041DF75E-C107-95D3-56CC-D0923645434A}"/>
              </a:ext>
            </a:extLst>
          </p:cNvPr>
          <p:cNvPicPr>
            <a:picLocks noChangeAspect="1"/>
          </p:cNvPicPr>
          <p:nvPr/>
        </p:nvPicPr>
        <p:blipFill>
          <a:blip r:embed="rId5"/>
          <a:stretch>
            <a:fillRect/>
          </a:stretch>
        </p:blipFill>
        <p:spPr>
          <a:xfrm>
            <a:off x="6924452" y="4193703"/>
            <a:ext cx="4909585" cy="1481124"/>
          </a:xfrm>
          <a:prstGeom prst="rect">
            <a:avLst/>
          </a:prstGeom>
        </p:spPr>
      </p:pic>
      <p:sp>
        <p:nvSpPr>
          <p:cNvPr id="25" name="TextBox 24">
            <a:extLst>
              <a:ext uri="{FF2B5EF4-FFF2-40B4-BE49-F238E27FC236}">
                <a16:creationId xmlns:a16="http://schemas.microsoft.com/office/drawing/2014/main" id="{8CD4D9A6-9996-A62C-D9D5-7C5D29F42793}"/>
              </a:ext>
            </a:extLst>
          </p:cNvPr>
          <p:cNvSpPr txBox="1"/>
          <p:nvPr/>
        </p:nvSpPr>
        <p:spPr>
          <a:xfrm>
            <a:off x="904752" y="4036557"/>
            <a:ext cx="2211295" cy="1384995"/>
          </a:xfrm>
          <a:prstGeom prst="rect">
            <a:avLst/>
          </a:prstGeom>
          <a:noFill/>
        </p:spPr>
        <p:txBody>
          <a:bodyPr wrap="square" rtlCol="0">
            <a:spAutoFit/>
          </a:bodyPr>
          <a:lstStyle/>
          <a:p>
            <a:pPr algn="l">
              <a:spcBef>
                <a:spcPts val="1000"/>
              </a:spcBef>
            </a:pPr>
            <a:r>
              <a:rPr lang="en-US" sz="1400">
                <a:latin typeface="Avenir Next LT Pro" panose="020B0504020202020204" pitchFamily="34" charset="77"/>
              </a:rPr>
              <a:t>To get a deeper level of understanding, the team uses AI Tools to calculate “distance from the office” and travel times for each Technician.</a:t>
            </a:r>
          </a:p>
        </p:txBody>
      </p:sp>
      <p:sp>
        <p:nvSpPr>
          <p:cNvPr id="26" name="Oval 25">
            <a:extLst>
              <a:ext uri="{FF2B5EF4-FFF2-40B4-BE49-F238E27FC236}">
                <a16:creationId xmlns:a16="http://schemas.microsoft.com/office/drawing/2014/main" id="{F26E52B8-910E-5D44-3D2B-BB22892E67CD}"/>
              </a:ext>
            </a:extLst>
          </p:cNvPr>
          <p:cNvSpPr/>
          <p:nvPr/>
        </p:nvSpPr>
        <p:spPr>
          <a:xfrm>
            <a:off x="569552" y="1816453"/>
            <a:ext cx="301811" cy="30181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1</a:t>
            </a:r>
          </a:p>
        </p:txBody>
      </p:sp>
      <p:sp>
        <p:nvSpPr>
          <p:cNvPr id="27" name="Oval 26">
            <a:extLst>
              <a:ext uri="{FF2B5EF4-FFF2-40B4-BE49-F238E27FC236}">
                <a16:creationId xmlns:a16="http://schemas.microsoft.com/office/drawing/2014/main" id="{150AA192-4302-B48E-A61D-AF51636A0464}"/>
              </a:ext>
            </a:extLst>
          </p:cNvPr>
          <p:cNvSpPr/>
          <p:nvPr/>
        </p:nvSpPr>
        <p:spPr>
          <a:xfrm>
            <a:off x="609600" y="4042797"/>
            <a:ext cx="301811" cy="301811"/>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2</a:t>
            </a:r>
          </a:p>
        </p:txBody>
      </p:sp>
      <p:sp>
        <p:nvSpPr>
          <p:cNvPr id="28" name="TextBox 27">
            <a:extLst>
              <a:ext uri="{FF2B5EF4-FFF2-40B4-BE49-F238E27FC236}">
                <a16:creationId xmlns:a16="http://schemas.microsoft.com/office/drawing/2014/main" id="{87A88BF6-ABD7-CA6C-A5BF-06B14801C9B5}"/>
              </a:ext>
            </a:extLst>
          </p:cNvPr>
          <p:cNvSpPr txBox="1"/>
          <p:nvPr/>
        </p:nvSpPr>
        <p:spPr>
          <a:xfrm>
            <a:off x="609600" y="5900447"/>
            <a:ext cx="11277600" cy="276999"/>
          </a:xfrm>
          <a:prstGeom prst="rect">
            <a:avLst/>
          </a:prstGeom>
          <a:solidFill>
            <a:schemeClr val="bg1">
              <a:lumMod val="95000"/>
            </a:schemeClr>
          </a:solidFill>
          <a:ln>
            <a:solidFill>
              <a:schemeClr val="bg1">
                <a:lumMod val="75000"/>
              </a:schemeClr>
            </a:solidFill>
          </a:ln>
        </p:spPr>
        <p:txBody>
          <a:bodyPr wrap="square" rtlCol="0">
            <a:spAutoFit/>
          </a:bodyPr>
          <a:lstStyle/>
          <a:p>
            <a:pPr algn="ctr">
              <a:spcBef>
                <a:spcPts val="1000"/>
              </a:spcBef>
            </a:pPr>
            <a:r>
              <a:rPr lang="en-US" sz="1200">
                <a:latin typeface="Avenir Next LT Pro" panose="020B0504020202020204" pitchFamily="34" charset="77"/>
              </a:rPr>
              <a:t>Based on this initial analysis, the team notices that on average, Technicians are spending an hour of personal time getting to and from work each day.</a:t>
            </a:r>
          </a:p>
        </p:txBody>
      </p:sp>
      <p:sp>
        <p:nvSpPr>
          <p:cNvPr id="5" name="Rectangle 4">
            <a:extLst>
              <a:ext uri="{FF2B5EF4-FFF2-40B4-BE49-F238E27FC236}">
                <a16:creationId xmlns:a16="http://schemas.microsoft.com/office/drawing/2014/main" id="{4D54B45E-1EEF-51C4-8C00-A69F352C6474}"/>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BCDD6EEC-BE18-5164-2A67-E4ACA7558C9A}"/>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8" name="Rectangle 7">
            <a:extLst>
              <a:ext uri="{FF2B5EF4-FFF2-40B4-BE49-F238E27FC236}">
                <a16:creationId xmlns:a16="http://schemas.microsoft.com/office/drawing/2014/main" id="{C9C5EE5B-27B4-058B-2E4B-3E9B7B622342}"/>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55" name="Group 54">
            <a:extLst>
              <a:ext uri="{FF2B5EF4-FFF2-40B4-BE49-F238E27FC236}">
                <a16:creationId xmlns:a16="http://schemas.microsoft.com/office/drawing/2014/main" id="{F89B5A7B-01D6-E8E2-F221-DA9BB89A8403}"/>
              </a:ext>
            </a:extLst>
          </p:cNvPr>
          <p:cNvGrpSpPr/>
          <p:nvPr/>
        </p:nvGrpSpPr>
        <p:grpSpPr>
          <a:xfrm>
            <a:off x="11465415" y="182012"/>
            <a:ext cx="560540" cy="599978"/>
            <a:chOff x="3962400" y="1404361"/>
            <a:chExt cx="4267200" cy="4567438"/>
          </a:xfrm>
          <a:solidFill>
            <a:schemeClr val="bg1">
              <a:lumMod val="85000"/>
            </a:schemeClr>
          </a:solidFill>
        </p:grpSpPr>
        <p:grpSp>
          <p:nvGrpSpPr>
            <p:cNvPr id="56" name="Groupe 160">
              <a:extLst>
                <a:ext uri="{FF2B5EF4-FFF2-40B4-BE49-F238E27FC236}">
                  <a16:creationId xmlns:a16="http://schemas.microsoft.com/office/drawing/2014/main" id="{73FA1295-36CC-FF20-D237-026684F8315D}"/>
                </a:ext>
              </a:extLst>
            </p:cNvPr>
            <p:cNvGrpSpPr/>
            <p:nvPr/>
          </p:nvGrpSpPr>
          <p:grpSpPr>
            <a:xfrm>
              <a:off x="3962400" y="1404361"/>
              <a:ext cx="4267200" cy="4567438"/>
              <a:chOff x="4253501" y="1474601"/>
              <a:chExt cx="4007280" cy="4289230"/>
            </a:xfrm>
            <a:grpFill/>
          </p:grpSpPr>
          <p:sp>
            <p:nvSpPr>
              <p:cNvPr id="63" name="Forme libre : forme 156">
                <a:extLst>
                  <a:ext uri="{FF2B5EF4-FFF2-40B4-BE49-F238E27FC236}">
                    <a16:creationId xmlns:a16="http://schemas.microsoft.com/office/drawing/2014/main" id="{32DCF23A-E3A7-250E-441F-8FAA934E3348}"/>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64" name="Groupe 159">
                <a:extLst>
                  <a:ext uri="{FF2B5EF4-FFF2-40B4-BE49-F238E27FC236}">
                    <a16:creationId xmlns:a16="http://schemas.microsoft.com/office/drawing/2014/main" id="{C11490CA-C056-EEEE-DC51-987CB8CCD1C2}"/>
                  </a:ext>
                </a:extLst>
              </p:cNvPr>
              <p:cNvGrpSpPr/>
              <p:nvPr/>
            </p:nvGrpSpPr>
            <p:grpSpPr>
              <a:xfrm>
                <a:off x="4253501" y="1474601"/>
                <a:ext cx="4007280" cy="3742303"/>
                <a:chOff x="4253501" y="1474601"/>
                <a:chExt cx="4007280" cy="3742303"/>
              </a:xfrm>
              <a:grpFill/>
            </p:grpSpPr>
            <p:sp>
              <p:nvSpPr>
                <p:cNvPr id="65" name="Forme libre : forme 149">
                  <a:extLst>
                    <a:ext uri="{FF2B5EF4-FFF2-40B4-BE49-F238E27FC236}">
                      <a16:creationId xmlns:a16="http://schemas.microsoft.com/office/drawing/2014/main" id="{5CB401B3-0508-8DCC-BE6A-9961195190C0}"/>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6" name="Forme libre : forme 148">
                  <a:extLst>
                    <a:ext uri="{FF2B5EF4-FFF2-40B4-BE49-F238E27FC236}">
                      <a16:creationId xmlns:a16="http://schemas.microsoft.com/office/drawing/2014/main" id="{F0C4F131-C644-D5D4-44E0-0710ED7EEA3A}"/>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7" name="Forme libre : forme 147">
                  <a:extLst>
                    <a:ext uri="{FF2B5EF4-FFF2-40B4-BE49-F238E27FC236}">
                      <a16:creationId xmlns:a16="http://schemas.microsoft.com/office/drawing/2014/main" id="{0123D844-45D7-0D02-E342-D66FEDF25BD9}"/>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8" name="Forme libre : forme 146">
                  <a:extLst>
                    <a:ext uri="{FF2B5EF4-FFF2-40B4-BE49-F238E27FC236}">
                      <a16:creationId xmlns:a16="http://schemas.microsoft.com/office/drawing/2014/main" id="{2610C679-A695-FAF9-2CAB-57B9665C47F9}"/>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9" name="Forme libre : forme 144">
                  <a:extLst>
                    <a:ext uri="{FF2B5EF4-FFF2-40B4-BE49-F238E27FC236}">
                      <a16:creationId xmlns:a16="http://schemas.microsoft.com/office/drawing/2014/main" id="{2EFE6088-5BE8-E5C7-D512-7C0FB441881A}"/>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0" name="Forme libre : forme 142">
                  <a:extLst>
                    <a:ext uri="{FF2B5EF4-FFF2-40B4-BE49-F238E27FC236}">
                      <a16:creationId xmlns:a16="http://schemas.microsoft.com/office/drawing/2014/main" id="{6B655180-ABC8-FC00-3013-830815479508}"/>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1" name="Forme libre : forme 141">
                  <a:extLst>
                    <a:ext uri="{FF2B5EF4-FFF2-40B4-BE49-F238E27FC236}">
                      <a16:creationId xmlns:a16="http://schemas.microsoft.com/office/drawing/2014/main" id="{963DC332-065C-3CB0-58D8-564A0436716C}"/>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2" name="Forme libre : forme 140">
                  <a:extLst>
                    <a:ext uri="{FF2B5EF4-FFF2-40B4-BE49-F238E27FC236}">
                      <a16:creationId xmlns:a16="http://schemas.microsoft.com/office/drawing/2014/main" id="{B34AF36A-6400-5821-05DA-2EA13CCBA9C6}"/>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3" name="Forme libre : forme 139">
                  <a:extLst>
                    <a:ext uri="{FF2B5EF4-FFF2-40B4-BE49-F238E27FC236}">
                      <a16:creationId xmlns:a16="http://schemas.microsoft.com/office/drawing/2014/main" id="{2FE30FF2-975B-B5ED-91FC-04262277FB72}"/>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4" name="Forme libre : forme 133">
                  <a:extLst>
                    <a:ext uri="{FF2B5EF4-FFF2-40B4-BE49-F238E27FC236}">
                      <a16:creationId xmlns:a16="http://schemas.microsoft.com/office/drawing/2014/main" id="{A82EAE06-D382-23CC-A169-8BC17236F5D0}"/>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5" name="Forme libre : forme 158">
                  <a:extLst>
                    <a:ext uri="{FF2B5EF4-FFF2-40B4-BE49-F238E27FC236}">
                      <a16:creationId xmlns:a16="http://schemas.microsoft.com/office/drawing/2014/main" id="{068931E1-4AD9-22D6-0C8F-9E0C9153B60D}"/>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6" name="Forme libre : forme 126">
                  <a:extLst>
                    <a:ext uri="{FF2B5EF4-FFF2-40B4-BE49-F238E27FC236}">
                      <a16:creationId xmlns:a16="http://schemas.microsoft.com/office/drawing/2014/main" id="{F5D5580A-DB7B-933F-CECC-3099A284C329}"/>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7" name="Forme libre : forme 154">
                  <a:extLst>
                    <a:ext uri="{FF2B5EF4-FFF2-40B4-BE49-F238E27FC236}">
                      <a16:creationId xmlns:a16="http://schemas.microsoft.com/office/drawing/2014/main" id="{3593A228-1AC0-EAC8-72E0-2B20CB56717C}"/>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8" name="Forme libre : forme 157">
                  <a:extLst>
                    <a:ext uri="{FF2B5EF4-FFF2-40B4-BE49-F238E27FC236}">
                      <a16:creationId xmlns:a16="http://schemas.microsoft.com/office/drawing/2014/main" id="{E473E643-65C0-DE10-B303-BCF942A629B9}"/>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9" name="Forme libre : forme 116">
                  <a:extLst>
                    <a:ext uri="{FF2B5EF4-FFF2-40B4-BE49-F238E27FC236}">
                      <a16:creationId xmlns:a16="http://schemas.microsoft.com/office/drawing/2014/main" id="{17F334A3-DD55-D6E1-73C9-93AA3FE99F77}"/>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0" name="Forme libre : forme 155">
                  <a:extLst>
                    <a:ext uri="{FF2B5EF4-FFF2-40B4-BE49-F238E27FC236}">
                      <a16:creationId xmlns:a16="http://schemas.microsoft.com/office/drawing/2014/main" id="{1CA5B723-AAA3-224C-9A7E-2C4E8C4CE5D2}"/>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1" name="Forme libre : forme 112">
                  <a:extLst>
                    <a:ext uri="{FF2B5EF4-FFF2-40B4-BE49-F238E27FC236}">
                      <a16:creationId xmlns:a16="http://schemas.microsoft.com/office/drawing/2014/main" id="{1C77E5AF-5DC6-828B-E400-CD8040D4BA9B}"/>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57" name="Rectangle 56">
              <a:extLst>
                <a:ext uri="{FF2B5EF4-FFF2-40B4-BE49-F238E27FC236}">
                  <a16:creationId xmlns:a16="http://schemas.microsoft.com/office/drawing/2014/main" id="{1D81A009-D6AF-33DA-5887-1ABC10A9E9E6}"/>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8" name="Rectangle 57">
              <a:extLst>
                <a:ext uri="{FF2B5EF4-FFF2-40B4-BE49-F238E27FC236}">
                  <a16:creationId xmlns:a16="http://schemas.microsoft.com/office/drawing/2014/main" id="{BFF75AD3-6FCD-E412-1386-0B1E1F3EF368}"/>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9" name="Rectangle 58">
              <a:extLst>
                <a:ext uri="{FF2B5EF4-FFF2-40B4-BE49-F238E27FC236}">
                  <a16:creationId xmlns:a16="http://schemas.microsoft.com/office/drawing/2014/main" id="{7FAF90B2-6308-F2C4-86A6-6670DCE1B952}"/>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0" name="Rectangle 59">
              <a:extLst>
                <a:ext uri="{FF2B5EF4-FFF2-40B4-BE49-F238E27FC236}">
                  <a16:creationId xmlns:a16="http://schemas.microsoft.com/office/drawing/2014/main" id="{686C4A7F-3244-BB9B-BE01-7A8AF1E25308}"/>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1" name="Rectangle 60">
              <a:extLst>
                <a:ext uri="{FF2B5EF4-FFF2-40B4-BE49-F238E27FC236}">
                  <a16:creationId xmlns:a16="http://schemas.microsoft.com/office/drawing/2014/main" id="{88893A02-60D6-FF9A-96A8-328CB7380223}"/>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2" name="Rectangle 61">
              <a:extLst>
                <a:ext uri="{FF2B5EF4-FFF2-40B4-BE49-F238E27FC236}">
                  <a16:creationId xmlns:a16="http://schemas.microsoft.com/office/drawing/2014/main" id="{9CA62A24-C8A5-E06C-6484-0FEA1F6BFA3B}"/>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23" name="Rectangle 22">
            <a:extLst>
              <a:ext uri="{FF2B5EF4-FFF2-40B4-BE49-F238E27FC236}">
                <a16:creationId xmlns:a16="http://schemas.microsoft.com/office/drawing/2014/main" id="{F612793E-27A8-BA8D-8916-34A1BDB00267}"/>
              </a:ext>
            </a:extLst>
          </p:cNvPr>
          <p:cNvSpPr/>
          <p:nvPr/>
        </p:nvSpPr>
        <p:spPr>
          <a:xfrm>
            <a:off x="3405281" y="1764229"/>
            <a:ext cx="3433669" cy="1057976"/>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9" name="Rectangle 28">
            <a:extLst>
              <a:ext uri="{FF2B5EF4-FFF2-40B4-BE49-F238E27FC236}">
                <a16:creationId xmlns:a16="http://schemas.microsoft.com/office/drawing/2014/main" id="{763A738A-2095-66B8-858B-56AA25FF3DF8}"/>
              </a:ext>
            </a:extLst>
          </p:cNvPr>
          <p:cNvSpPr/>
          <p:nvPr/>
        </p:nvSpPr>
        <p:spPr>
          <a:xfrm>
            <a:off x="3525206" y="1711615"/>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
        <p:nvSpPr>
          <p:cNvPr id="30" name="Rectangle 29">
            <a:extLst>
              <a:ext uri="{FF2B5EF4-FFF2-40B4-BE49-F238E27FC236}">
                <a16:creationId xmlns:a16="http://schemas.microsoft.com/office/drawing/2014/main" id="{3C20F3D8-4F4B-BEA4-3EFB-13F96457967C}"/>
              </a:ext>
            </a:extLst>
          </p:cNvPr>
          <p:cNvSpPr/>
          <p:nvPr/>
        </p:nvSpPr>
        <p:spPr>
          <a:xfrm>
            <a:off x="3389338" y="4155582"/>
            <a:ext cx="3433669" cy="883143"/>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31" name="Rectangle 30">
            <a:extLst>
              <a:ext uri="{FF2B5EF4-FFF2-40B4-BE49-F238E27FC236}">
                <a16:creationId xmlns:a16="http://schemas.microsoft.com/office/drawing/2014/main" id="{161920BC-B65E-04AD-3137-EC1D4B6632BE}"/>
              </a:ext>
            </a:extLst>
          </p:cNvPr>
          <p:cNvSpPr/>
          <p:nvPr/>
        </p:nvSpPr>
        <p:spPr>
          <a:xfrm>
            <a:off x="3509263" y="4102968"/>
            <a:ext cx="731520" cy="124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i="1">
                <a:solidFill>
                  <a:schemeClr val="tx1"/>
                </a:solidFill>
              </a:rPr>
              <a:t>Prompt:</a:t>
            </a:r>
          </a:p>
        </p:txBody>
      </p:sp>
      <p:sp>
        <p:nvSpPr>
          <p:cNvPr id="32" name="Rectangle 31">
            <a:extLst>
              <a:ext uri="{FF2B5EF4-FFF2-40B4-BE49-F238E27FC236}">
                <a16:creationId xmlns:a16="http://schemas.microsoft.com/office/drawing/2014/main" id="{92E9C20D-F7D6-BFC2-BDEB-9E7B24B8460D}"/>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2585765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0F95B5-10DE-4A76-D0D9-784762DC9B0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27376B-53E9-5409-D834-C2FA3ED0A6E8}"/>
              </a:ext>
            </a:extLst>
          </p:cNvPr>
          <p:cNvSpPr>
            <a:spLocks noGrp="1"/>
          </p:cNvSpPr>
          <p:nvPr>
            <p:ph sz="quarter" idx="11"/>
          </p:nvPr>
        </p:nvSpPr>
        <p:spPr>
          <a:xfrm>
            <a:off x="515232" y="838200"/>
            <a:ext cx="11373817" cy="304800"/>
          </a:xfrm>
        </p:spPr>
        <p:txBody>
          <a:bodyPr/>
          <a:lstStyle/>
          <a:p>
            <a:r>
              <a:rPr lang="en-US"/>
              <a:t>xxx</a:t>
            </a:r>
          </a:p>
        </p:txBody>
      </p:sp>
      <p:sp>
        <p:nvSpPr>
          <p:cNvPr id="3" name="Title 2">
            <a:extLst>
              <a:ext uri="{FF2B5EF4-FFF2-40B4-BE49-F238E27FC236}">
                <a16:creationId xmlns:a16="http://schemas.microsoft.com/office/drawing/2014/main" id="{503FDDED-4FFF-F60D-9898-D360DE13755F}"/>
              </a:ext>
            </a:extLst>
          </p:cNvPr>
          <p:cNvSpPr>
            <a:spLocks noGrp="1"/>
          </p:cNvSpPr>
          <p:nvPr>
            <p:ph type="title"/>
          </p:nvPr>
        </p:nvSpPr>
        <p:spPr/>
        <p:txBody>
          <a:bodyPr/>
          <a:lstStyle/>
          <a:p>
            <a:r>
              <a:rPr lang="en-US"/>
              <a:t>Phase 1: Diagnosis | Opportunity Validation</a:t>
            </a:r>
          </a:p>
        </p:txBody>
      </p:sp>
      <p:sp>
        <p:nvSpPr>
          <p:cNvPr id="4" name="Footer Placeholder 3">
            <a:extLst>
              <a:ext uri="{FF2B5EF4-FFF2-40B4-BE49-F238E27FC236}">
                <a16:creationId xmlns:a16="http://schemas.microsoft.com/office/drawing/2014/main" id="{A03599B7-E243-8F0A-14A4-FCC5C65D0D52}"/>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1B6F6880-96D9-21A5-AC3C-C22B956312D9}"/>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281659D0-764D-D83F-CB38-02670951B8F3}"/>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8" name="Rectangle 7">
            <a:extLst>
              <a:ext uri="{FF2B5EF4-FFF2-40B4-BE49-F238E27FC236}">
                <a16:creationId xmlns:a16="http://schemas.microsoft.com/office/drawing/2014/main" id="{B6D1D9EC-C827-A8AD-4C85-F05BC802F1BE}"/>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sp>
        <p:nvSpPr>
          <p:cNvPr id="21" name="Rectangle 20">
            <a:extLst>
              <a:ext uri="{FF2B5EF4-FFF2-40B4-BE49-F238E27FC236}">
                <a16:creationId xmlns:a16="http://schemas.microsoft.com/office/drawing/2014/main" id="{04948F6F-9DB2-51DB-4E2C-3A50A15F49DC}"/>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grpSp>
        <p:nvGrpSpPr>
          <p:cNvPr id="55" name="Group 54">
            <a:extLst>
              <a:ext uri="{FF2B5EF4-FFF2-40B4-BE49-F238E27FC236}">
                <a16:creationId xmlns:a16="http://schemas.microsoft.com/office/drawing/2014/main" id="{E1AB82C1-0E2E-247E-C647-B79AEFE7EEF0}"/>
              </a:ext>
            </a:extLst>
          </p:cNvPr>
          <p:cNvGrpSpPr/>
          <p:nvPr/>
        </p:nvGrpSpPr>
        <p:grpSpPr>
          <a:xfrm>
            <a:off x="11465415" y="182012"/>
            <a:ext cx="560540" cy="599978"/>
            <a:chOff x="3962400" y="1404361"/>
            <a:chExt cx="4267200" cy="4567438"/>
          </a:xfrm>
          <a:solidFill>
            <a:schemeClr val="bg1">
              <a:lumMod val="85000"/>
            </a:schemeClr>
          </a:solidFill>
        </p:grpSpPr>
        <p:grpSp>
          <p:nvGrpSpPr>
            <p:cNvPr id="56" name="Groupe 160">
              <a:extLst>
                <a:ext uri="{FF2B5EF4-FFF2-40B4-BE49-F238E27FC236}">
                  <a16:creationId xmlns:a16="http://schemas.microsoft.com/office/drawing/2014/main" id="{14C70171-E957-E598-BD01-9D46F28864B5}"/>
                </a:ext>
              </a:extLst>
            </p:cNvPr>
            <p:cNvGrpSpPr/>
            <p:nvPr/>
          </p:nvGrpSpPr>
          <p:grpSpPr>
            <a:xfrm>
              <a:off x="3962400" y="1404361"/>
              <a:ext cx="4267200" cy="4567438"/>
              <a:chOff x="4253501" y="1474601"/>
              <a:chExt cx="4007280" cy="4289230"/>
            </a:xfrm>
            <a:grpFill/>
          </p:grpSpPr>
          <p:sp>
            <p:nvSpPr>
              <p:cNvPr id="63" name="Forme libre : forme 156">
                <a:extLst>
                  <a:ext uri="{FF2B5EF4-FFF2-40B4-BE49-F238E27FC236}">
                    <a16:creationId xmlns:a16="http://schemas.microsoft.com/office/drawing/2014/main" id="{5E09D754-368A-FAE9-F490-8F079F57EDB7}"/>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64" name="Groupe 159">
                <a:extLst>
                  <a:ext uri="{FF2B5EF4-FFF2-40B4-BE49-F238E27FC236}">
                    <a16:creationId xmlns:a16="http://schemas.microsoft.com/office/drawing/2014/main" id="{57610E38-FE7C-49A1-FDC4-64BBC0ABE116}"/>
                  </a:ext>
                </a:extLst>
              </p:cNvPr>
              <p:cNvGrpSpPr/>
              <p:nvPr/>
            </p:nvGrpSpPr>
            <p:grpSpPr>
              <a:xfrm>
                <a:off x="4253501" y="1474601"/>
                <a:ext cx="4007280" cy="3742303"/>
                <a:chOff x="4253501" y="1474601"/>
                <a:chExt cx="4007280" cy="3742303"/>
              </a:xfrm>
              <a:grpFill/>
            </p:grpSpPr>
            <p:sp>
              <p:nvSpPr>
                <p:cNvPr id="65" name="Forme libre : forme 149">
                  <a:extLst>
                    <a:ext uri="{FF2B5EF4-FFF2-40B4-BE49-F238E27FC236}">
                      <a16:creationId xmlns:a16="http://schemas.microsoft.com/office/drawing/2014/main" id="{4F650975-A29F-AA51-890E-4F0B94782815}"/>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6" name="Forme libre : forme 148">
                  <a:extLst>
                    <a:ext uri="{FF2B5EF4-FFF2-40B4-BE49-F238E27FC236}">
                      <a16:creationId xmlns:a16="http://schemas.microsoft.com/office/drawing/2014/main" id="{760DE7AE-1BA3-6F6C-8700-D95FB083BFBE}"/>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7" name="Forme libre : forme 147">
                  <a:extLst>
                    <a:ext uri="{FF2B5EF4-FFF2-40B4-BE49-F238E27FC236}">
                      <a16:creationId xmlns:a16="http://schemas.microsoft.com/office/drawing/2014/main" id="{7A8F39BA-0978-EA5A-07DA-B44262AF9CFE}"/>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8" name="Forme libre : forme 146">
                  <a:extLst>
                    <a:ext uri="{FF2B5EF4-FFF2-40B4-BE49-F238E27FC236}">
                      <a16:creationId xmlns:a16="http://schemas.microsoft.com/office/drawing/2014/main" id="{070FBF25-0C61-5096-8969-9A39D33EBF2A}"/>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9" name="Forme libre : forme 144">
                  <a:extLst>
                    <a:ext uri="{FF2B5EF4-FFF2-40B4-BE49-F238E27FC236}">
                      <a16:creationId xmlns:a16="http://schemas.microsoft.com/office/drawing/2014/main" id="{C753673E-F316-F6BC-C511-54554DC86E07}"/>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0" name="Forme libre : forme 142">
                  <a:extLst>
                    <a:ext uri="{FF2B5EF4-FFF2-40B4-BE49-F238E27FC236}">
                      <a16:creationId xmlns:a16="http://schemas.microsoft.com/office/drawing/2014/main" id="{7621030B-94BD-39DE-7296-184976784448}"/>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1" name="Forme libre : forme 141">
                  <a:extLst>
                    <a:ext uri="{FF2B5EF4-FFF2-40B4-BE49-F238E27FC236}">
                      <a16:creationId xmlns:a16="http://schemas.microsoft.com/office/drawing/2014/main" id="{A9854A60-8315-EE49-90E8-FA3846E3DFFF}"/>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2" name="Forme libre : forme 140">
                  <a:extLst>
                    <a:ext uri="{FF2B5EF4-FFF2-40B4-BE49-F238E27FC236}">
                      <a16:creationId xmlns:a16="http://schemas.microsoft.com/office/drawing/2014/main" id="{03AA47DC-70A9-857E-1E32-F943EC520BE0}"/>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3" name="Forme libre : forme 139">
                  <a:extLst>
                    <a:ext uri="{FF2B5EF4-FFF2-40B4-BE49-F238E27FC236}">
                      <a16:creationId xmlns:a16="http://schemas.microsoft.com/office/drawing/2014/main" id="{08B85DCC-1974-07EC-F8A9-79784E6995C4}"/>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4" name="Forme libre : forme 133">
                  <a:extLst>
                    <a:ext uri="{FF2B5EF4-FFF2-40B4-BE49-F238E27FC236}">
                      <a16:creationId xmlns:a16="http://schemas.microsoft.com/office/drawing/2014/main" id="{42BC03A6-AD34-FF6E-AB4D-087FAC09BA0B}"/>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5" name="Forme libre : forme 158">
                  <a:extLst>
                    <a:ext uri="{FF2B5EF4-FFF2-40B4-BE49-F238E27FC236}">
                      <a16:creationId xmlns:a16="http://schemas.microsoft.com/office/drawing/2014/main" id="{9FF073C7-E244-D0F6-EFEF-8984F6731E6D}"/>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6" name="Forme libre : forme 126">
                  <a:extLst>
                    <a:ext uri="{FF2B5EF4-FFF2-40B4-BE49-F238E27FC236}">
                      <a16:creationId xmlns:a16="http://schemas.microsoft.com/office/drawing/2014/main" id="{41ABF065-F242-2907-A839-B1A3E694BF05}"/>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7" name="Forme libre : forme 154">
                  <a:extLst>
                    <a:ext uri="{FF2B5EF4-FFF2-40B4-BE49-F238E27FC236}">
                      <a16:creationId xmlns:a16="http://schemas.microsoft.com/office/drawing/2014/main" id="{FDB09D75-A4F2-9978-A111-783CA71DD99F}"/>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8" name="Forme libre : forme 157">
                  <a:extLst>
                    <a:ext uri="{FF2B5EF4-FFF2-40B4-BE49-F238E27FC236}">
                      <a16:creationId xmlns:a16="http://schemas.microsoft.com/office/drawing/2014/main" id="{A7E63241-E43C-EFF8-95BF-6DF300C66F87}"/>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9" name="Forme libre : forme 116">
                  <a:extLst>
                    <a:ext uri="{FF2B5EF4-FFF2-40B4-BE49-F238E27FC236}">
                      <a16:creationId xmlns:a16="http://schemas.microsoft.com/office/drawing/2014/main" id="{FE47BB2C-049F-2610-9DD5-5455E02F82DA}"/>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0" name="Forme libre : forme 155">
                  <a:extLst>
                    <a:ext uri="{FF2B5EF4-FFF2-40B4-BE49-F238E27FC236}">
                      <a16:creationId xmlns:a16="http://schemas.microsoft.com/office/drawing/2014/main" id="{4EFC03E5-E4AF-79DD-52AF-57EBC3820A26}"/>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1" name="Forme libre : forme 112">
                  <a:extLst>
                    <a:ext uri="{FF2B5EF4-FFF2-40B4-BE49-F238E27FC236}">
                      <a16:creationId xmlns:a16="http://schemas.microsoft.com/office/drawing/2014/main" id="{45B738E6-263B-36D3-2924-0F9A2C267B77}"/>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57" name="Rectangle 56">
              <a:extLst>
                <a:ext uri="{FF2B5EF4-FFF2-40B4-BE49-F238E27FC236}">
                  <a16:creationId xmlns:a16="http://schemas.microsoft.com/office/drawing/2014/main" id="{4E7DCE36-F633-E381-3991-18E4F90071BA}"/>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8" name="Rectangle 57">
              <a:extLst>
                <a:ext uri="{FF2B5EF4-FFF2-40B4-BE49-F238E27FC236}">
                  <a16:creationId xmlns:a16="http://schemas.microsoft.com/office/drawing/2014/main" id="{A9D62010-6DCB-566E-11C9-FF26619BC6AE}"/>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9" name="Rectangle 58">
              <a:extLst>
                <a:ext uri="{FF2B5EF4-FFF2-40B4-BE49-F238E27FC236}">
                  <a16:creationId xmlns:a16="http://schemas.microsoft.com/office/drawing/2014/main" id="{FCBB2816-138C-CFA6-0E13-C9C7AE8253DD}"/>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0" name="Rectangle 59">
              <a:extLst>
                <a:ext uri="{FF2B5EF4-FFF2-40B4-BE49-F238E27FC236}">
                  <a16:creationId xmlns:a16="http://schemas.microsoft.com/office/drawing/2014/main" id="{1B983311-DAC5-34F0-DEB6-44AC66B734BC}"/>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1" name="Rectangle 60">
              <a:extLst>
                <a:ext uri="{FF2B5EF4-FFF2-40B4-BE49-F238E27FC236}">
                  <a16:creationId xmlns:a16="http://schemas.microsoft.com/office/drawing/2014/main" id="{7215A0E6-9CE5-A64F-3A5A-A3AAF815C552}"/>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2" name="Rectangle 61">
              <a:extLst>
                <a:ext uri="{FF2B5EF4-FFF2-40B4-BE49-F238E27FC236}">
                  <a16:creationId xmlns:a16="http://schemas.microsoft.com/office/drawing/2014/main" id="{8912F348-ED8F-0EFF-484F-DF9783C8E64B}"/>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Tree>
    <p:extLst>
      <p:ext uri="{BB962C8B-B14F-4D97-AF65-F5344CB8AC3E}">
        <p14:creationId xmlns:p14="http://schemas.microsoft.com/office/powerpoint/2010/main" val="2316349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2456F3A-7277-228D-FC45-AFCAD53154B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3002C5-71B0-2C1D-4A4E-CD8766886E2E}"/>
              </a:ext>
            </a:extLst>
          </p:cNvPr>
          <p:cNvSpPr>
            <a:spLocks noGrp="1"/>
          </p:cNvSpPr>
          <p:nvPr>
            <p:ph sz="quarter" idx="11"/>
          </p:nvPr>
        </p:nvSpPr>
        <p:spPr>
          <a:xfrm>
            <a:off x="515232" y="838200"/>
            <a:ext cx="11373817" cy="304800"/>
          </a:xfrm>
        </p:spPr>
        <p:txBody>
          <a:bodyPr/>
          <a:lstStyle/>
          <a:p>
            <a:r>
              <a:rPr lang="en-US"/>
              <a:t>xxx</a:t>
            </a:r>
          </a:p>
        </p:txBody>
      </p:sp>
      <p:sp>
        <p:nvSpPr>
          <p:cNvPr id="3" name="Title 2">
            <a:extLst>
              <a:ext uri="{FF2B5EF4-FFF2-40B4-BE49-F238E27FC236}">
                <a16:creationId xmlns:a16="http://schemas.microsoft.com/office/drawing/2014/main" id="{8EE6A1B3-58AE-F233-9FFC-26B2AC693EAE}"/>
              </a:ext>
            </a:extLst>
          </p:cNvPr>
          <p:cNvSpPr>
            <a:spLocks noGrp="1"/>
          </p:cNvSpPr>
          <p:nvPr>
            <p:ph type="title"/>
          </p:nvPr>
        </p:nvSpPr>
        <p:spPr/>
        <p:txBody>
          <a:bodyPr/>
          <a:lstStyle/>
          <a:p>
            <a:r>
              <a:rPr lang="en-US"/>
              <a:t>Phase 1: Diagnosis | Opportunity Synthesis &amp; Solutioning</a:t>
            </a:r>
          </a:p>
        </p:txBody>
      </p:sp>
      <p:sp>
        <p:nvSpPr>
          <p:cNvPr id="4" name="Footer Placeholder 3">
            <a:extLst>
              <a:ext uri="{FF2B5EF4-FFF2-40B4-BE49-F238E27FC236}">
                <a16:creationId xmlns:a16="http://schemas.microsoft.com/office/drawing/2014/main" id="{AABB6CD7-888C-7890-D5AE-A08537154762}"/>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33856F6E-287C-4FB9-0950-042EAD8CAF9E}"/>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1A83839E-7BD8-6781-6B23-893E599F0B5E}"/>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8" name="Rectangle 7">
            <a:extLst>
              <a:ext uri="{FF2B5EF4-FFF2-40B4-BE49-F238E27FC236}">
                <a16:creationId xmlns:a16="http://schemas.microsoft.com/office/drawing/2014/main" id="{10BAC034-ABA9-70A2-EF41-0AC68B6A6DDB}"/>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55" name="Group 54">
            <a:extLst>
              <a:ext uri="{FF2B5EF4-FFF2-40B4-BE49-F238E27FC236}">
                <a16:creationId xmlns:a16="http://schemas.microsoft.com/office/drawing/2014/main" id="{42940B3E-3895-45CB-183D-73EA26016A2F}"/>
              </a:ext>
            </a:extLst>
          </p:cNvPr>
          <p:cNvGrpSpPr/>
          <p:nvPr/>
        </p:nvGrpSpPr>
        <p:grpSpPr>
          <a:xfrm>
            <a:off x="11465415" y="182012"/>
            <a:ext cx="560540" cy="599978"/>
            <a:chOff x="3962400" y="1404361"/>
            <a:chExt cx="4267200" cy="4567438"/>
          </a:xfrm>
          <a:solidFill>
            <a:schemeClr val="bg1">
              <a:lumMod val="85000"/>
            </a:schemeClr>
          </a:solidFill>
        </p:grpSpPr>
        <p:grpSp>
          <p:nvGrpSpPr>
            <p:cNvPr id="56" name="Groupe 160">
              <a:extLst>
                <a:ext uri="{FF2B5EF4-FFF2-40B4-BE49-F238E27FC236}">
                  <a16:creationId xmlns:a16="http://schemas.microsoft.com/office/drawing/2014/main" id="{5D61F7FA-5861-64F6-B98F-6E35313D0525}"/>
                </a:ext>
              </a:extLst>
            </p:cNvPr>
            <p:cNvGrpSpPr/>
            <p:nvPr/>
          </p:nvGrpSpPr>
          <p:grpSpPr>
            <a:xfrm>
              <a:off x="3962400" y="1404361"/>
              <a:ext cx="4267200" cy="4567438"/>
              <a:chOff x="4253501" y="1474601"/>
              <a:chExt cx="4007280" cy="4289230"/>
            </a:xfrm>
            <a:grpFill/>
          </p:grpSpPr>
          <p:sp>
            <p:nvSpPr>
              <p:cNvPr id="63" name="Forme libre : forme 156">
                <a:extLst>
                  <a:ext uri="{FF2B5EF4-FFF2-40B4-BE49-F238E27FC236}">
                    <a16:creationId xmlns:a16="http://schemas.microsoft.com/office/drawing/2014/main" id="{86B001C3-99AB-9DB0-97B5-83785DADBA7C}"/>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64" name="Groupe 159">
                <a:extLst>
                  <a:ext uri="{FF2B5EF4-FFF2-40B4-BE49-F238E27FC236}">
                    <a16:creationId xmlns:a16="http://schemas.microsoft.com/office/drawing/2014/main" id="{69154BB0-47BF-19C6-5AFD-BF77F735C560}"/>
                  </a:ext>
                </a:extLst>
              </p:cNvPr>
              <p:cNvGrpSpPr/>
              <p:nvPr/>
            </p:nvGrpSpPr>
            <p:grpSpPr>
              <a:xfrm>
                <a:off x="4253501" y="1474601"/>
                <a:ext cx="4007280" cy="3742303"/>
                <a:chOff x="4253501" y="1474601"/>
                <a:chExt cx="4007280" cy="3742303"/>
              </a:xfrm>
              <a:grpFill/>
            </p:grpSpPr>
            <p:sp>
              <p:nvSpPr>
                <p:cNvPr id="65" name="Forme libre : forme 149">
                  <a:extLst>
                    <a:ext uri="{FF2B5EF4-FFF2-40B4-BE49-F238E27FC236}">
                      <a16:creationId xmlns:a16="http://schemas.microsoft.com/office/drawing/2014/main" id="{7AE3B5D1-613D-FFBF-2EB7-660D0F747B99}"/>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6" name="Forme libre : forme 148">
                  <a:extLst>
                    <a:ext uri="{FF2B5EF4-FFF2-40B4-BE49-F238E27FC236}">
                      <a16:creationId xmlns:a16="http://schemas.microsoft.com/office/drawing/2014/main" id="{80912303-20FA-11B1-0621-C89A31CBF619}"/>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7" name="Forme libre : forme 147">
                  <a:extLst>
                    <a:ext uri="{FF2B5EF4-FFF2-40B4-BE49-F238E27FC236}">
                      <a16:creationId xmlns:a16="http://schemas.microsoft.com/office/drawing/2014/main" id="{185734E9-1155-3407-4095-49274E15E757}"/>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8" name="Forme libre : forme 146">
                  <a:extLst>
                    <a:ext uri="{FF2B5EF4-FFF2-40B4-BE49-F238E27FC236}">
                      <a16:creationId xmlns:a16="http://schemas.microsoft.com/office/drawing/2014/main" id="{7391C6B6-6401-589C-4D0B-9813B3B98C85}"/>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69" name="Forme libre : forme 144">
                  <a:extLst>
                    <a:ext uri="{FF2B5EF4-FFF2-40B4-BE49-F238E27FC236}">
                      <a16:creationId xmlns:a16="http://schemas.microsoft.com/office/drawing/2014/main" id="{8C1CC8B2-2F66-BDB5-AD7B-CFC5EF47797C}"/>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0" name="Forme libre : forme 142">
                  <a:extLst>
                    <a:ext uri="{FF2B5EF4-FFF2-40B4-BE49-F238E27FC236}">
                      <a16:creationId xmlns:a16="http://schemas.microsoft.com/office/drawing/2014/main" id="{CAE77E06-792F-0549-2E23-A2EB20EACB8E}"/>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1" name="Forme libre : forme 141">
                  <a:extLst>
                    <a:ext uri="{FF2B5EF4-FFF2-40B4-BE49-F238E27FC236}">
                      <a16:creationId xmlns:a16="http://schemas.microsoft.com/office/drawing/2014/main" id="{77A8421F-8194-BB1C-F398-653C7D294E17}"/>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2" name="Forme libre : forme 140">
                  <a:extLst>
                    <a:ext uri="{FF2B5EF4-FFF2-40B4-BE49-F238E27FC236}">
                      <a16:creationId xmlns:a16="http://schemas.microsoft.com/office/drawing/2014/main" id="{A87822C9-03D2-8899-7015-39074FAE95A1}"/>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3" name="Forme libre : forme 139">
                  <a:extLst>
                    <a:ext uri="{FF2B5EF4-FFF2-40B4-BE49-F238E27FC236}">
                      <a16:creationId xmlns:a16="http://schemas.microsoft.com/office/drawing/2014/main" id="{D5117399-A323-4790-C00A-147713B3E7A1}"/>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4" name="Forme libre : forme 133">
                  <a:extLst>
                    <a:ext uri="{FF2B5EF4-FFF2-40B4-BE49-F238E27FC236}">
                      <a16:creationId xmlns:a16="http://schemas.microsoft.com/office/drawing/2014/main" id="{AF860C77-2A59-1038-59C1-D7A24C3F1100}"/>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5" name="Forme libre : forme 158">
                  <a:extLst>
                    <a:ext uri="{FF2B5EF4-FFF2-40B4-BE49-F238E27FC236}">
                      <a16:creationId xmlns:a16="http://schemas.microsoft.com/office/drawing/2014/main" id="{C03C4954-F611-B0F4-BB0D-46588223C216}"/>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6" name="Forme libre : forme 126">
                  <a:extLst>
                    <a:ext uri="{FF2B5EF4-FFF2-40B4-BE49-F238E27FC236}">
                      <a16:creationId xmlns:a16="http://schemas.microsoft.com/office/drawing/2014/main" id="{A29CA1D3-1C33-C119-2815-669C0FEA5A84}"/>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7" name="Forme libre : forme 154">
                  <a:extLst>
                    <a:ext uri="{FF2B5EF4-FFF2-40B4-BE49-F238E27FC236}">
                      <a16:creationId xmlns:a16="http://schemas.microsoft.com/office/drawing/2014/main" id="{00A0AFD7-DD09-400C-C745-F23CED703B98}"/>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8" name="Forme libre : forme 157">
                  <a:extLst>
                    <a:ext uri="{FF2B5EF4-FFF2-40B4-BE49-F238E27FC236}">
                      <a16:creationId xmlns:a16="http://schemas.microsoft.com/office/drawing/2014/main" id="{4B24FC9A-EB57-E010-58E0-0081D8F787FC}"/>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79" name="Forme libre : forme 116">
                  <a:extLst>
                    <a:ext uri="{FF2B5EF4-FFF2-40B4-BE49-F238E27FC236}">
                      <a16:creationId xmlns:a16="http://schemas.microsoft.com/office/drawing/2014/main" id="{61EF8C09-5565-A0A3-3632-BC15E6831198}"/>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0" name="Forme libre : forme 155">
                  <a:extLst>
                    <a:ext uri="{FF2B5EF4-FFF2-40B4-BE49-F238E27FC236}">
                      <a16:creationId xmlns:a16="http://schemas.microsoft.com/office/drawing/2014/main" id="{3AADBE58-C8E8-5846-C927-A9004E3BD46B}"/>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81" name="Forme libre : forme 112">
                  <a:extLst>
                    <a:ext uri="{FF2B5EF4-FFF2-40B4-BE49-F238E27FC236}">
                      <a16:creationId xmlns:a16="http://schemas.microsoft.com/office/drawing/2014/main" id="{0BEE181B-05F1-708C-DBA6-5747623F1B8E}"/>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57" name="Rectangle 56">
              <a:extLst>
                <a:ext uri="{FF2B5EF4-FFF2-40B4-BE49-F238E27FC236}">
                  <a16:creationId xmlns:a16="http://schemas.microsoft.com/office/drawing/2014/main" id="{07B81D94-A80E-BF5E-DEF5-F6A9FEAB11DD}"/>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8" name="Rectangle 57">
              <a:extLst>
                <a:ext uri="{FF2B5EF4-FFF2-40B4-BE49-F238E27FC236}">
                  <a16:creationId xmlns:a16="http://schemas.microsoft.com/office/drawing/2014/main" id="{5E3D174E-A03C-68B7-0E8D-93368B7FE93A}"/>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59" name="Rectangle 58">
              <a:extLst>
                <a:ext uri="{FF2B5EF4-FFF2-40B4-BE49-F238E27FC236}">
                  <a16:creationId xmlns:a16="http://schemas.microsoft.com/office/drawing/2014/main" id="{F8681382-4D65-2776-45FE-079F59FF3A84}"/>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0" name="Rectangle 59">
              <a:extLst>
                <a:ext uri="{FF2B5EF4-FFF2-40B4-BE49-F238E27FC236}">
                  <a16:creationId xmlns:a16="http://schemas.microsoft.com/office/drawing/2014/main" id="{770453CD-C91B-01EF-0D04-03550162B9E6}"/>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1" name="Rectangle 60">
              <a:extLst>
                <a:ext uri="{FF2B5EF4-FFF2-40B4-BE49-F238E27FC236}">
                  <a16:creationId xmlns:a16="http://schemas.microsoft.com/office/drawing/2014/main" id="{BD98D1F6-1D8F-A464-D9C6-716730BE5760}"/>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62" name="Rectangle 61">
              <a:extLst>
                <a:ext uri="{FF2B5EF4-FFF2-40B4-BE49-F238E27FC236}">
                  <a16:creationId xmlns:a16="http://schemas.microsoft.com/office/drawing/2014/main" id="{ACC337AB-6EE1-D177-DCE6-3D7723499905}"/>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7" name="Rectangle 6">
            <a:extLst>
              <a:ext uri="{FF2B5EF4-FFF2-40B4-BE49-F238E27FC236}">
                <a16:creationId xmlns:a16="http://schemas.microsoft.com/office/drawing/2014/main" id="{2B4EAAE6-29BD-5AF8-2211-FEAC3FF60513}"/>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2156690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87FEE6-1BB8-C2A7-0061-84850560AE0B}"/>
              </a:ext>
            </a:extLst>
          </p:cNvPr>
          <p:cNvSpPr>
            <a:spLocks noGrp="1"/>
          </p:cNvSpPr>
          <p:nvPr>
            <p:ph sz="quarter" idx="11"/>
          </p:nvPr>
        </p:nvSpPr>
        <p:spPr/>
        <p:txBody>
          <a:bodyPr/>
          <a:lstStyle/>
          <a:p>
            <a:endParaRPr lang="en-US"/>
          </a:p>
        </p:txBody>
      </p:sp>
      <p:sp>
        <p:nvSpPr>
          <p:cNvPr id="3" name="Title 2">
            <a:extLst>
              <a:ext uri="{FF2B5EF4-FFF2-40B4-BE49-F238E27FC236}">
                <a16:creationId xmlns:a16="http://schemas.microsoft.com/office/drawing/2014/main" id="{41FBE878-5992-7EA7-2BD1-9F3B32EE751E}"/>
              </a:ext>
            </a:extLst>
          </p:cNvPr>
          <p:cNvSpPr>
            <a:spLocks noGrp="1"/>
          </p:cNvSpPr>
          <p:nvPr>
            <p:ph type="title"/>
          </p:nvPr>
        </p:nvSpPr>
        <p:spPr/>
        <p:txBody>
          <a:bodyPr/>
          <a:lstStyle/>
          <a:p>
            <a:r>
              <a:rPr lang="en-US"/>
              <a:t>Phase 1: Diagnosis | Solution Evaluation &amp; Selection</a:t>
            </a:r>
          </a:p>
        </p:txBody>
      </p:sp>
      <p:sp>
        <p:nvSpPr>
          <p:cNvPr id="4" name="Footer Placeholder 3">
            <a:extLst>
              <a:ext uri="{FF2B5EF4-FFF2-40B4-BE49-F238E27FC236}">
                <a16:creationId xmlns:a16="http://schemas.microsoft.com/office/drawing/2014/main" id="{0CA0E356-8B86-79C0-289D-E9129EAFF9FD}"/>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6" name="TextBox 5">
            <a:extLst>
              <a:ext uri="{FF2B5EF4-FFF2-40B4-BE49-F238E27FC236}">
                <a16:creationId xmlns:a16="http://schemas.microsoft.com/office/drawing/2014/main" id="{72C8465C-C46F-C9AB-401F-052F4605128F}"/>
              </a:ext>
            </a:extLst>
          </p:cNvPr>
          <p:cNvSpPr txBox="1"/>
          <p:nvPr/>
        </p:nvSpPr>
        <p:spPr>
          <a:xfrm>
            <a:off x="3048000" y="3246643"/>
            <a:ext cx="6096000" cy="369332"/>
          </a:xfrm>
          <a:prstGeom prst="rect">
            <a:avLst/>
          </a:prstGeom>
          <a:noFill/>
        </p:spPr>
        <p:txBody>
          <a:bodyPr wrap="square">
            <a:spAutoFit/>
          </a:bodyPr>
          <a:lstStyle/>
          <a:p>
            <a:r>
              <a:rPr lang="en-US"/>
              <a:t>Phase 1: Diagnosis | Opportunity Synthesis &amp; Solutioning</a:t>
            </a:r>
          </a:p>
        </p:txBody>
      </p:sp>
      <p:sp>
        <p:nvSpPr>
          <p:cNvPr id="7" name="Rectangle 6">
            <a:extLst>
              <a:ext uri="{FF2B5EF4-FFF2-40B4-BE49-F238E27FC236}">
                <a16:creationId xmlns:a16="http://schemas.microsoft.com/office/drawing/2014/main" id="{E95AD1FD-5CFF-D992-FB47-D667F7146C75}"/>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8" name="Rectangle 7">
            <a:extLst>
              <a:ext uri="{FF2B5EF4-FFF2-40B4-BE49-F238E27FC236}">
                <a16:creationId xmlns:a16="http://schemas.microsoft.com/office/drawing/2014/main" id="{1CAAB626-9E68-67A1-6BB4-A75EB1F11725}"/>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9" name="Rectangle 8">
            <a:extLst>
              <a:ext uri="{FF2B5EF4-FFF2-40B4-BE49-F238E27FC236}">
                <a16:creationId xmlns:a16="http://schemas.microsoft.com/office/drawing/2014/main" id="{414006BB-9719-95A6-BDC2-FA788B766ED0}"/>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10" name="Group 9">
            <a:extLst>
              <a:ext uri="{FF2B5EF4-FFF2-40B4-BE49-F238E27FC236}">
                <a16:creationId xmlns:a16="http://schemas.microsoft.com/office/drawing/2014/main" id="{186EF48F-25E5-CF7E-1C4A-8664D8447A21}"/>
              </a:ext>
            </a:extLst>
          </p:cNvPr>
          <p:cNvGrpSpPr/>
          <p:nvPr/>
        </p:nvGrpSpPr>
        <p:grpSpPr>
          <a:xfrm>
            <a:off x="11465416" y="182012"/>
            <a:ext cx="560540" cy="599978"/>
            <a:chOff x="3962400" y="1404361"/>
            <a:chExt cx="4267199" cy="4567438"/>
          </a:xfrm>
          <a:solidFill>
            <a:schemeClr val="bg1">
              <a:lumMod val="85000"/>
            </a:schemeClr>
          </a:solidFill>
        </p:grpSpPr>
        <p:grpSp>
          <p:nvGrpSpPr>
            <p:cNvPr id="11" name="Groupe 160">
              <a:extLst>
                <a:ext uri="{FF2B5EF4-FFF2-40B4-BE49-F238E27FC236}">
                  <a16:creationId xmlns:a16="http://schemas.microsoft.com/office/drawing/2014/main" id="{D108C65E-30B8-CAC0-C478-6782E5EC630D}"/>
                </a:ext>
              </a:extLst>
            </p:cNvPr>
            <p:cNvGrpSpPr/>
            <p:nvPr/>
          </p:nvGrpSpPr>
          <p:grpSpPr>
            <a:xfrm>
              <a:off x="3962400" y="1404361"/>
              <a:ext cx="4267199" cy="4567438"/>
              <a:chOff x="4253501" y="1474601"/>
              <a:chExt cx="4007280" cy="4289230"/>
            </a:xfrm>
            <a:grpFill/>
          </p:grpSpPr>
          <p:sp>
            <p:nvSpPr>
              <p:cNvPr id="18" name="Forme libre : forme 156">
                <a:extLst>
                  <a:ext uri="{FF2B5EF4-FFF2-40B4-BE49-F238E27FC236}">
                    <a16:creationId xmlns:a16="http://schemas.microsoft.com/office/drawing/2014/main" id="{BC1BD400-6012-F8F9-2A06-797FA07D93FA}"/>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19" name="Groupe 159">
                <a:extLst>
                  <a:ext uri="{FF2B5EF4-FFF2-40B4-BE49-F238E27FC236}">
                    <a16:creationId xmlns:a16="http://schemas.microsoft.com/office/drawing/2014/main" id="{333A6CE5-DFDE-9919-1320-7316DC1655C5}"/>
                  </a:ext>
                </a:extLst>
              </p:cNvPr>
              <p:cNvGrpSpPr/>
              <p:nvPr/>
            </p:nvGrpSpPr>
            <p:grpSpPr>
              <a:xfrm>
                <a:off x="4253501" y="1474601"/>
                <a:ext cx="4007280" cy="3742303"/>
                <a:chOff x="4253501" y="1474601"/>
                <a:chExt cx="4007280" cy="3742303"/>
              </a:xfrm>
              <a:grpFill/>
            </p:grpSpPr>
            <p:sp>
              <p:nvSpPr>
                <p:cNvPr id="20" name="Forme libre : forme 149">
                  <a:extLst>
                    <a:ext uri="{FF2B5EF4-FFF2-40B4-BE49-F238E27FC236}">
                      <a16:creationId xmlns:a16="http://schemas.microsoft.com/office/drawing/2014/main" id="{87E6110C-9D30-A9A8-AC97-8B5AB9CAE456}"/>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1" name="Forme libre : forme 148">
                  <a:extLst>
                    <a:ext uri="{FF2B5EF4-FFF2-40B4-BE49-F238E27FC236}">
                      <a16:creationId xmlns:a16="http://schemas.microsoft.com/office/drawing/2014/main" id="{343B5EF3-07D9-9DD9-6142-F10B0E387B4B}"/>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2" name="Forme libre : forme 147">
                  <a:extLst>
                    <a:ext uri="{FF2B5EF4-FFF2-40B4-BE49-F238E27FC236}">
                      <a16:creationId xmlns:a16="http://schemas.microsoft.com/office/drawing/2014/main" id="{C9517048-04AD-F8AE-F1B6-492E570489AB}"/>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3" name="Forme libre : forme 146">
                  <a:extLst>
                    <a:ext uri="{FF2B5EF4-FFF2-40B4-BE49-F238E27FC236}">
                      <a16:creationId xmlns:a16="http://schemas.microsoft.com/office/drawing/2014/main" id="{57F51401-64F6-CB2F-E9A0-D041D0F927CF}"/>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4" name="Forme libre : forme 144">
                  <a:extLst>
                    <a:ext uri="{FF2B5EF4-FFF2-40B4-BE49-F238E27FC236}">
                      <a16:creationId xmlns:a16="http://schemas.microsoft.com/office/drawing/2014/main" id="{009057A2-059D-F4C3-8978-4FB1D83A81AE}"/>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5" name="Forme libre : forme 142">
                  <a:extLst>
                    <a:ext uri="{FF2B5EF4-FFF2-40B4-BE49-F238E27FC236}">
                      <a16:creationId xmlns:a16="http://schemas.microsoft.com/office/drawing/2014/main" id="{FBD368B9-09B6-A6B1-EEB2-FE27972A7A58}"/>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6" name="Forme libre : forme 141">
                  <a:extLst>
                    <a:ext uri="{FF2B5EF4-FFF2-40B4-BE49-F238E27FC236}">
                      <a16:creationId xmlns:a16="http://schemas.microsoft.com/office/drawing/2014/main" id="{3D5B32FF-0A09-5166-4EDC-64351196027F}"/>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7" name="Forme libre : forme 140">
                  <a:extLst>
                    <a:ext uri="{FF2B5EF4-FFF2-40B4-BE49-F238E27FC236}">
                      <a16:creationId xmlns:a16="http://schemas.microsoft.com/office/drawing/2014/main" id="{C7B2D404-C36B-4B26-4271-DC097D428D9F}"/>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8" name="Forme libre : forme 139">
                  <a:extLst>
                    <a:ext uri="{FF2B5EF4-FFF2-40B4-BE49-F238E27FC236}">
                      <a16:creationId xmlns:a16="http://schemas.microsoft.com/office/drawing/2014/main" id="{C5AA5392-B4A8-5A53-2AEA-6F2DBB16C40E}"/>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9" name="Forme libre : forme 133">
                  <a:extLst>
                    <a:ext uri="{FF2B5EF4-FFF2-40B4-BE49-F238E27FC236}">
                      <a16:creationId xmlns:a16="http://schemas.microsoft.com/office/drawing/2014/main" id="{2F409D6D-26C9-1537-CCE1-81EE1EF08EF1}"/>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58">
                  <a:extLst>
                    <a:ext uri="{FF2B5EF4-FFF2-40B4-BE49-F238E27FC236}">
                      <a16:creationId xmlns:a16="http://schemas.microsoft.com/office/drawing/2014/main" id="{A2AD9CA3-5A73-1E86-4A61-186CEC6DE75D}"/>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26">
                  <a:extLst>
                    <a:ext uri="{FF2B5EF4-FFF2-40B4-BE49-F238E27FC236}">
                      <a16:creationId xmlns:a16="http://schemas.microsoft.com/office/drawing/2014/main" id="{B84DA332-675C-01E0-1AE5-0349B282002A}"/>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54">
                  <a:extLst>
                    <a:ext uri="{FF2B5EF4-FFF2-40B4-BE49-F238E27FC236}">
                      <a16:creationId xmlns:a16="http://schemas.microsoft.com/office/drawing/2014/main" id="{D5278121-BE93-DCA8-B20A-AF215BDC6C18}"/>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57">
                  <a:extLst>
                    <a:ext uri="{FF2B5EF4-FFF2-40B4-BE49-F238E27FC236}">
                      <a16:creationId xmlns:a16="http://schemas.microsoft.com/office/drawing/2014/main" id="{9F8C2B6A-C2AE-B21B-3CEC-2400202C8775}"/>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16">
                  <a:extLst>
                    <a:ext uri="{FF2B5EF4-FFF2-40B4-BE49-F238E27FC236}">
                      <a16:creationId xmlns:a16="http://schemas.microsoft.com/office/drawing/2014/main" id="{00652B0A-6EF0-B4DE-5CFE-12957735298A}"/>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5" name="Forme libre : forme 155">
                  <a:extLst>
                    <a:ext uri="{FF2B5EF4-FFF2-40B4-BE49-F238E27FC236}">
                      <a16:creationId xmlns:a16="http://schemas.microsoft.com/office/drawing/2014/main" id="{54D36349-B43F-1BD7-0C5E-A076E0D6B6A7}"/>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6" name="Forme libre : forme 112">
                  <a:extLst>
                    <a:ext uri="{FF2B5EF4-FFF2-40B4-BE49-F238E27FC236}">
                      <a16:creationId xmlns:a16="http://schemas.microsoft.com/office/drawing/2014/main" id="{6B7CF6B7-988E-622E-D7AE-076A426B6FC6}"/>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2" name="Rectangle 11">
              <a:extLst>
                <a:ext uri="{FF2B5EF4-FFF2-40B4-BE49-F238E27FC236}">
                  <a16:creationId xmlns:a16="http://schemas.microsoft.com/office/drawing/2014/main" id="{C8B6066C-8DA5-F3B5-4AA4-DDE34AD9619F}"/>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3" name="Rectangle 12">
              <a:extLst>
                <a:ext uri="{FF2B5EF4-FFF2-40B4-BE49-F238E27FC236}">
                  <a16:creationId xmlns:a16="http://schemas.microsoft.com/office/drawing/2014/main" id="{60B07558-D195-DA93-E985-438677FA7E30}"/>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4" name="Rectangle 13">
              <a:extLst>
                <a:ext uri="{FF2B5EF4-FFF2-40B4-BE49-F238E27FC236}">
                  <a16:creationId xmlns:a16="http://schemas.microsoft.com/office/drawing/2014/main" id="{96AAD09D-B4A2-15F4-3093-7CD40B279685}"/>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5" name="Rectangle 14">
              <a:extLst>
                <a:ext uri="{FF2B5EF4-FFF2-40B4-BE49-F238E27FC236}">
                  <a16:creationId xmlns:a16="http://schemas.microsoft.com/office/drawing/2014/main" id="{A285DA0B-E99E-0C53-7C3C-DD78FD797377}"/>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6" name="Rectangle 15">
              <a:extLst>
                <a:ext uri="{FF2B5EF4-FFF2-40B4-BE49-F238E27FC236}">
                  <a16:creationId xmlns:a16="http://schemas.microsoft.com/office/drawing/2014/main" id="{BEEC7987-F178-EC46-FEF3-19A3DEE0A804}"/>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7" name="Rectangle 16">
              <a:extLst>
                <a:ext uri="{FF2B5EF4-FFF2-40B4-BE49-F238E27FC236}">
                  <a16:creationId xmlns:a16="http://schemas.microsoft.com/office/drawing/2014/main" id="{C59AE702-FEBC-09F2-FE3E-286302F28E28}"/>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37" name="Rectangle 36">
            <a:extLst>
              <a:ext uri="{FF2B5EF4-FFF2-40B4-BE49-F238E27FC236}">
                <a16:creationId xmlns:a16="http://schemas.microsoft.com/office/drawing/2014/main" id="{CC5A8866-6EF9-B984-D209-EFCEBCF08512}"/>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3931047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414473-5CA2-6C03-827A-3A501BB89163}"/>
              </a:ext>
            </a:extLst>
          </p:cNvPr>
          <p:cNvSpPr>
            <a:spLocks noGrp="1"/>
          </p:cNvSpPr>
          <p:nvPr>
            <p:ph sz="quarter" idx="11"/>
          </p:nvPr>
        </p:nvSpPr>
        <p:spPr/>
        <p:txBody>
          <a:bodyPr/>
          <a:lstStyle/>
          <a:p>
            <a:endParaRPr lang="en-US"/>
          </a:p>
        </p:txBody>
      </p:sp>
      <p:sp>
        <p:nvSpPr>
          <p:cNvPr id="3" name="Title 2">
            <a:extLst>
              <a:ext uri="{FF2B5EF4-FFF2-40B4-BE49-F238E27FC236}">
                <a16:creationId xmlns:a16="http://schemas.microsoft.com/office/drawing/2014/main" id="{56A59A85-ECA4-932C-F8B4-0CE88397425B}"/>
              </a:ext>
            </a:extLst>
          </p:cNvPr>
          <p:cNvSpPr>
            <a:spLocks noGrp="1"/>
          </p:cNvSpPr>
          <p:nvPr>
            <p:ph type="title"/>
          </p:nvPr>
        </p:nvSpPr>
        <p:spPr/>
        <p:txBody>
          <a:bodyPr/>
          <a:lstStyle/>
          <a:p>
            <a:r>
              <a:rPr lang="en-US"/>
              <a:t>Phase 1: Diagnosis | Implementation &amp; Sustainment Plan</a:t>
            </a:r>
          </a:p>
        </p:txBody>
      </p:sp>
      <p:sp>
        <p:nvSpPr>
          <p:cNvPr id="4" name="Footer Placeholder 3">
            <a:extLst>
              <a:ext uri="{FF2B5EF4-FFF2-40B4-BE49-F238E27FC236}">
                <a16:creationId xmlns:a16="http://schemas.microsoft.com/office/drawing/2014/main" id="{B0A1AEAB-5E22-F909-3E44-284F3DB8C856}"/>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B33442C1-319B-312C-1328-F956334F73E6}"/>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531035A1-45D6-AE12-EC8C-858435E0BA1C}"/>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7" name="Rectangle 6">
            <a:extLst>
              <a:ext uri="{FF2B5EF4-FFF2-40B4-BE49-F238E27FC236}">
                <a16:creationId xmlns:a16="http://schemas.microsoft.com/office/drawing/2014/main" id="{DDAA4D18-B804-F02C-BF87-D5209A6FB8A7}"/>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1</a:t>
            </a:r>
          </a:p>
        </p:txBody>
      </p:sp>
      <p:grpSp>
        <p:nvGrpSpPr>
          <p:cNvPr id="8" name="Group 7">
            <a:extLst>
              <a:ext uri="{FF2B5EF4-FFF2-40B4-BE49-F238E27FC236}">
                <a16:creationId xmlns:a16="http://schemas.microsoft.com/office/drawing/2014/main" id="{B75A2C32-BD90-3BF9-AEFA-3B905FC362C6}"/>
              </a:ext>
            </a:extLst>
          </p:cNvPr>
          <p:cNvGrpSpPr/>
          <p:nvPr/>
        </p:nvGrpSpPr>
        <p:grpSpPr>
          <a:xfrm>
            <a:off x="11465416" y="182012"/>
            <a:ext cx="560540" cy="599978"/>
            <a:chOff x="3962400" y="1404361"/>
            <a:chExt cx="4267199" cy="4567438"/>
          </a:xfrm>
          <a:solidFill>
            <a:schemeClr val="bg1">
              <a:lumMod val="85000"/>
            </a:schemeClr>
          </a:solidFill>
        </p:grpSpPr>
        <p:grpSp>
          <p:nvGrpSpPr>
            <p:cNvPr id="9" name="Groupe 160">
              <a:extLst>
                <a:ext uri="{FF2B5EF4-FFF2-40B4-BE49-F238E27FC236}">
                  <a16:creationId xmlns:a16="http://schemas.microsoft.com/office/drawing/2014/main" id="{B6340A09-A5A4-8B1F-284F-BE1CA303489F}"/>
                </a:ext>
              </a:extLst>
            </p:cNvPr>
            <p:cNvGrpSpPr/>
            <p:nvPr/>
          </p:nvGrpSpPr>
          <p:grpSpPr>
            <a:xfrm>
              <a:off x="3962400" y="1404361"/>
              <a:ext cx="4267199" cy="4567438"/>
              <a:chOff x="4253501" y="1474601"/>
              <a:chExt cx="4007280" cy="4289230"/>
            </a:xfrm>
            <a:grpFill/>
          </p:grpSpPr>
          <p:sp>
            <p:nvSpPr>
              <p:cNvPr id="16" name="Forme libre : forme 156">
                <a:extLst>
                  <a:ext uri="{FF2B5EF4-FFF2-40B4-BE49-F238E27FC236}">
                    <a16:creationId xmlns:a16="http://schemas.microsoft.com/office/drawing/2014/main" id="{61E92F70-01B2-AEA9-EFF5-E6487DCDB5D5}"/>
                  </a:ext>
                </a:extLst>
              </p:cNvPr>
              <p:cNvSpPr/>
              <p:nvPr/>
            </p:nvSpPr>
            <p:spPr>
              <a:xfrm rot="12616097">
                <a:off x="5973644" y="4239590"/>
                <a:ext cx="1536169" cy="1524241"/>
              </a:xfrm>
              <a:custGeom>
                <a:avLst/>
                <a:gdLst>
                  <a:gd name="connsiteX0" fmla="*/ 1339973 w 1536169"/>
                  <a:gd name="connsiteY0" fmla="*/ 737089 h 1524241"/>
                  <a:gd name="connsiteX1" fmla="*/ 944343 w 1536169"/>
                  <a:gd name="connsiteY1" fmla="*/ 59189 h 1524241"/>
                  <a:gd name="connsiteX2" fmla="*/ 1022135 w 1536169"/>
                  <a:gd name="connsiteY2" fmla="*/ 18904 h 1524241"/>
                  <a:gd name="connsiteX3" fmla="*/ 1089915 w 1536169"/>
                  <a:gd name="connsiteY3" fmla="*/ 3227 h 1524241"/>
                  <a:gd name="connsiteX4" fmla="*/ 1482193 w 1536169"/>
                  <a:gd name="connsiteY4" fmla="*/ 196196 h 1524241"/>
                  <a:gd name="connsiteX5" fmla="*/ 1339973 w 1536169"/>
                  <a:gd name="connsiteY5" fmla="*/ 737089 h 1524241"/>
                  <a:gd name="connsiteX6" fmla="*/ 785466 w 1536169"/>
                  <a:gd name="connsiteY6" fmla="*/ 1524241 h 1524241"/>
                  <a:gd name="connsiteX7" fmla="*/ 785098 w 1536169"/>
                  <a:gd name="connsiteY7" fmla="*/ 1523086 h 1524241"/>
                  <a:gd name="connsiteX8" fmla="*/ 367401 w 1536169"/>
                  <a:gd name="connsiteY8" fmla="*/ 1250897 h 1524241"/>
                  <a:gd name="connsiteX9" fmla="*/ 49541 w 1536169"/>
                  <a:gd name="connsiteY9" fmla="*/ 1385480 h 1524241"/>
                  <a:gd name="connsiteX10" fmla="*/ 0 w 1536169"/>
                  <a:gd name="connsiteY10" fmla="*/ 1446490 h 1524241"/>
                  <a:gd name="connsiteX11" fmla="*/ 4317 w 1536169"/>
                  <a:gd name="connsiteY11" fmla="*/ 1408722 h 1524241"/>
                  <a:gd name="connsiteX12" fmla="*/ 924017 w 1536169"/>
                  <a:gd name="connsiteY12" fmla="*/ 69715 h 1524241"/>
                  <a:gd name="connsiteX13" fmla="*/ 944343 w 1536169"/>
                  <a:gd name="connsiteY13" fmla="*/ 59189 h 1524241"/>
                  <a:gd name="connsiteX14" fmla="*/ 1342035 w 1536169"/>
                  <a:gd name="connsiteY14" fmla="*/ 740624 h 1524241"/>
                  <a:gd name="connsiteX15" fmla="*/ 1321710 w 1536169"/>
                  <a:gd name="connsiteY15" fmla="*/ 751149 h 1524241"/>
                  <a:gd name="connsiteX16" fmla="*/ 805360 w 1536169"/>
                  <a:gd name="connsiteY16" fmla="*/ 1430635 h 152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169" h="1524241">
                    <a:moveTo>
                      <a:pt x="1339973" y="737089"/>
                    </a:moveTo>
                    <a:lnTo>
                      <a:pt x="944343" y="59189"/>
                    </a:lnTo>
                    <a:lnTo>
                      <a:pt x="1022135" y="18904"/>
                    </a:lnTo>
                    <a:lnTo>
                      <a:pt x="1089915" y="3227"/>
                    </a:lnTo>
                    <a:cubicBezTo>
                      <a:pt x="1242766" y="-16467"/>
                      <a:pt x="1399626" y="54720"/>
                      <a:pt x="1482193" y="196196"/>
                    </a:cubicBezTo>
                    <a:cubicBezTo>
                      <a:pt x="1592283" y="384832"/>
                      <a:pt x="1528609" y="626999"/>
                      <a:pt x="1339973" y="737089"/>
                    </a:cubicBezTo>
                    <a:close/>
                    <a:moveTo>
                      <a:pt x="785466" y="1524241"/>
                    </a:moveTo>
                    <a:lnTo>
                      <a:pt x="785098" y="1523086"/>
                    </a:lnTo>
                    <a:cubicBezTo>
                      <a:pt x="715369" y="1361757"/>
                      <a:pt x="554205" y="1249436"/>
                      <a:pt x="367401" y="1250897"/>
                    </a:cubicBezTo>
                    <a:cubicBezTo>
                      <a:pt x="242866" y="1251870"/>
                      <a:pt x="130515" y="1303230"/>
                      <a:pt x="49541" y="1385480"/>
                    </a:cubicBezTo>
                    <a:lnTo>
                      <a:pt x="0" y="1446490"/>
                    </a:lnTo>
                    <a:lnTo>
                      <a:pt x="4317" y="1408722"/>
                    </a:lnTo>
                    <a:cubicBezTo>
                      <a:pt x="92640" y="867215"/>
                      <a:pt x="413146" y="367864"/>
                      <a:pt x="924017" y="69715"/>
                    </a:cubicBezTo>
                    <a:lnTo>
                      <a:pt x="944343" y="59189"/>
                    </a:lnTo>
                    <a:lnTo>
                      <a:pt x="1342035" y="740624"/>
                    </a:lnTo>
                    <a:lnTo>
                      <a:pt x="1321710" y="751149"/>
                    </a:lnTo>
                    <a:cubicBezTo>
                      <a:pt x="1055776" y="906351"/>
                      <a:pt x="877926" y="1154651"/>
                      <a:pt x="805360" y="1430635"/>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nvGrpSpPr>
              <p:cNvPr id="17" name="Groupe 159">
                <a:extLst>
                  <a:ext uri="{FF2B5EF4-FFF2-40B4-BE49-F238E27FC236}">
                    <a16:creationId xmlns:a16="http://schemas.microsoft.com/office/drawing/2014/main" id="{19D260B7-AD2A-EA37-E56E-9BB54D3933A0}"/>
                  </a:ext>
                </a:extLst>
              </p:cNvPr>
              <p:cNvGrpSpPr/>
              <p:nvPr/>
            </p:nvGrpSpPr>
            <p:grpSpPr>
              <a:xfrm>
                <a:off x="4253501" y="1474601"/>
                <a:ext cx="4007280" cy="3742303"/>
                <a:chOff x="4253501" y="1474601"/>
                <a:chExt cx="4007280" cy="3742303"/>
              </a:xfrm>
              <a:grpFill/>
            </p:grpSpPr>
            <p:sp>
              <p:nvSpPr>
                <p:cNvPr id="18" name="Forme libre : forme 149">
                  <a:extLst>
                    <a:ext uri="{FF2B5EF4-FFF2-40B4-BE49-F238E27FC236}">
                      <a16:creationId xmlns:a16="http://schemas.microsoft.com/office/drawing/2014/main" id="{0D8CFC66-6B6D-FCE4-5A60-0A23D4E9A7A1}"/>
                    </a:ext>
                  </a:extLst>
                </p:cNvPr>
                <p:cNvSpPr/>
                <p:nvPr/>
              </p:nvSpPr>
              <p:spPr>
                <a:xfrm rot="12616097">
                  <a:off x="4623116" y="2642195"/>
                  <a:ext cx="399" cy="3962"/>
                </a:xfrm>
                <a:custGeom>
                  <a:avLst/>
                  <a:gdLst>
                    <a:gd name="connsiteX0" fmla="*/ 0 w 399"/>
                    <a:gd name="connsiteY0" fmla="*/ 3962 h 3962"/>
                    <a:gd name="connsiteX1" fmla="*/ 70 w 399"/>
                    <a:gd name="connsiteY1" fmla="*/ 0 h 3962"/>
                    <a:gd name="connsiteX2" fmla="*/ 399 w 399"/>
                    <a:gd name="connsiteY2" fmla="*/ 0 h 3962"/>
                    <a:gd name="connsiteX3" fmla="*/ 0 w 399"/>
                    <a:gd name="connsiteY3" fmla="*/ 3962 h 3962"/>
                  </a:gdLst>
                  <a:ahLst/>
                  <a:cxnLst>
                    <a:cxn ang="0">
                      <a:pos x="connsiteX0" y="connsiteY0"/>
                    </a:cxn>
                    <a:cxn ang="0">
                      <a:pos x="connsiteX1" y="connsiteY1"/>
                    </a:cxn>
                    <a:cxn ang="0">
                      <a:pos x="connsiteX2" y="connsiteY2"/>
                    </a:cxn>
                    <a:cxn ang="0">
                      <a:pos x="connsiteX3" y="connsiteY3"/>
                    </a:cxn>
                  </a:cxnLst>
                  <a:rect l="l" t="t" r="r" b="b"/>
                  <a:pathLst>
                    <a:path w="399" h="3962">
                      <a:moveTo>
                        <a:pt x="0" y="3962"/>
                      </a:moveTo>
                      <a:lnTo>
                        <a:pt x="70" y="0"/>
                      </a:lnTo>
                      <a:lnTo>
                        <a:pt x="399" y="0"/>
                      </a:lnTo>
                      <a:lnTo>
                        <a:pt x="0" y="3962"/>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19" name="Forme libre : forme 148">
                  <a:extLst>
                    <a:ext uri="{FF2B5EF4-FFF2-40B4-BE49-F238E27FC236}">
                      <a16:creationId xmlns:a16="http://schemas.microsoft.com/office/drawing/2014/main" id="{CAAA947E-FBDE-19DD-C567-644180E72936}"/>
                    </a:ext>
                  </a:extLst>
                </p:cNvPr>
                <p:cNvSpPr/>
                <p:nvPr/>
              </p:nvSpPr>
              <p:spPr>
                <a:xfrm rot="12616097">
                  <a:off x="4595615" y="2745092"/>
                  <a:ext cx="393369" cy="0"/>
                </a:xfrm>
                <a:custGeom>
                  <a:avLst/>
                  <a:gdLst>
                    <a:gd name="connsiteX0" fmla="*/ 393369 w 393369"/>
                    <a:gd name="connsiteY0" fmla="*/ 0 h 0"/>
                    <a:gd name="connsiteX1" fmla="*/ 0 w 393369"/>
                    <a:gd name="connsiteY1" fmla="*/ 0 h 0"/>
                    <a:gd name="connsiteX2" fmla="*/ 393368 w 393369"/>
                    <a:gd name="connsiteY2" fmla="*/ 0 h 0"/>
                    <a:gd name="connsiteX3" fmla="*/ 393369 w 393369"/>
                    <a:gd name="connsiteY3" fmla="*/ 0 h 0"/>
                  </a:gdLst>
                  <a:ahLst/>
                  <a:cxnLst>
                    <a:cxn ang="0">
                      <a:pos x="connsiteX0" y="connsiteY0"/>
                    </a:cxn>
                    <a:cxn ang="0">
                      <a:pos x="connsiteX1" y="connsiteY1"/>
                    </a:cxn>
                    <a:cxn ang="0">
                      <a:pos x="connsiteX2" y="connsiteY2"/>
                    </a:cxn>
                    <a:cxn ang="0">
                      <a:pos x="connsiteX3" y="connsiteY3"/>
                    </a:cxn>
                  </a:cxnLst>
                  <a:rect l="l" t="t" r="r" b="b"/>
                  <a:pathLst>
                    <a:path w="393369">
                      <a:moveTo>
                        <a:pt x="393369" y="0"/>
                      </a:moveTo>
                      <a:lnTo>
                        <a:pt x="0" y="0"/>
                      </a:lnTo>
                      <a:lnTo>
                        <a:pt x="393368" y="0"/>
                      </a:lnTo>
                      <a:lnTo>
                        <a:pt x="393369"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0" name="Forme libre : forme 147">
                  <a:extLst>
                    <a:ext uri="{FF2B5EF4-FFF2-40B4-BE49-F238E27FC236}">
                      <a16:creationId xmlns:a16="http://schemas.microsoft.com/office/drawing/2014/main" id="{D9A1E419-F4A7-08A3-B44D-9EBA156B2EC8}"/>
                    </a:ext>
                  </a:extLst>
                </p:cNvPr>
                <p:cNvSpPr/>
                <p:nvPr/>
              </p:nvSpPr>
              <p:spPr>
                <a:xfrm rot="12616097">
                  <a:off x="7913858" y="2686431"/>
                  <a:ext cx="18736" cy="12460"/>
                </a:xfrm>
                <a:custGeom>
                  <a:avLst/>
                  <a:gdLst>
                    <a:gd name="connsiteX0" fmla="*/ 17412 w 18736"/>
                    <a:gd name="connsiteY0" fmla="*/ 12460 h 12460"/>
                    <a:gd name="connsiteX1" fmla="*/ 0 w 18736"/>
                    <a:gd name="connsiteY1" fmla="*/ 0 h 12460"/>
                    <a:gd name="connsiteX2" fmla="*/ 18736 w 18736"/>
                    <a:gd name="connsiteY2" fmla="*/ 10153 h 12460"/>
                    <a:gd name="connsiteX3" fmla="*/ 17412 w 18736"/>
                    <a:gd name="connsiteY3" fmla="*/ 12460 h 12460"/>
                  </a:gdLst>
                  <a:ahLst/>
                  <a:cxnLst>
                    <a:cxn ang="0">
                      <a:pos x="connsiteX0" y="connsiteY0"/>
                    </a:cxn>
                    <a:cxn ang="0">
                      <a:pos x="connsiteX1" y="connsiteY1"/>
                    </a:cxn>
                    <a:cxn ang="0">
                      <a:pos x="connsiteX2" y="connsiteY2"/>
                    </a:cxn>
                    <a:cxn ang="0">
                      <a:pos x="connsiteX3" y="connsiteY3"/>
                    </a:cxn>
                  </a:cxnLst>
                  <a:rect l="l" t="t" r="r" b="b"/>
                  <a:pathLst>
                    <a:path w="18736" h="12460">
                      <a:moveTo>
                        <a:pt x="17412" y="12460"/>
                      </a:moveTo>
                      <a:lnTo>
                        <a:pt x="0" y="0"/>
                      </a:lnTo>
                      <a:lnTo>
                        <a:pt x="18736" y="10153"/>
                      </a:lnTo>
                      <a:lnTo>
                        <a:pt x="17412" y="1246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1" name="Forme libre : forme 146">
                  <a:extLst>
                    <a:ext uri="{FF2B5EF4-FFF2-40B4-BE49-F238E27FC236}">
                      <a16:creationId xmlns:a16="http://schemas.microsoft.com/office/drawing/2014/main" id="{25D80024-0859-DCEB-D20F-DCD292262DD3}"/>
                    </a:ext>
                  </a:extLst>
                </p:cNvPr>
                <p:cNvSpPr/>
                <p:nvPr/>
              </p:nvSpPr>
              <p:spPr>
                <a:xfrm rot="12616097">
                  <a:off x="7651748" y="2612782"/>
                  <a:ext cx="193504" cy="337467"/>
                </a:xfrm>
                <a:custGeom>
                  <a:avLst/>
                  <a:gdLst>
                    <a:gd name="connsiteX0" fmla="*/ 0 w 193504"/>
                    <a:gd name="connsiteY0" fmla="*/ 337467 h 337467"/>
                    <a:gd name="connsiteX1" fmla="*/ 0 w 193504"/>
                    <a:gd name="connsiteY1" fmla="*/ 337467 h 337467"/>
                    <a:gd name="connsiteX2" fmla="*/ 193504 w 193504"/>
                    <a:gd name="connsiteY2" fmla="*/ 0 h 337467"/>
                    <a:gd name="connsiteX3" fmla="*/ 0 w 193504"/>
                    <a:gd name="connsiteY3" fmla="*/ 337467 h 337467"/>
                  </a:gdLst>
                  <a:ahLst/>
                  <a:cxnLst>
                    <a:cxn ang="0">
                      <a:pos x="connsiteX0" y="connsiteY0"/>
                    </a:cxn>
                    <a:cxn ang="0">
                      <a:pos x="connsiteX1" y="connsiteY1"/>
                    </a:cxn>
                    <a:cxn ang="0">
                      <a:pos x="connsiteX2" y="connsiteY2"/>
                    </a:cxn>
                    <a:cxn ang="0">
                      <a:pos x="connsiteX3" y="connsiteY3"/>
                    </a:cxn>
                  </a:cxnLst>
                  <a:rect l="l" t="t" r="r" b="b"/>
                  <a:pathLst>
                    <a:path w="193504" h="337467">
                      <a:moveTo>
                        <a:pt x="0" y="337467"/>
                      </a:moveTo>
                      <a:lnTo>
                        <a:pt x="0" y="337467"/>
                      </a:lnTo>
                      <a:lnTo>
                        <a:pt x="193504" y="0"/>
                      </a:lnTo>
                      <a:lnTo>
                        <a:pt x="0" y="33746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2" name="Forme libre : forme 144">
                  <a:extLst>
                    <a:ext uri="{FF2B5EF4-FFF2-40B4-BE49-F238E27FC236}">
                      <a16:creationId xmlns:a16="http://schemas.microsoft.com/office/drawing/2014/main" id="{94999C6F-2891-BABF-BD6B-A18C11B97EA5}"/>
                    </a:ext>
                  </a:extLst>
                </p:cNvPr>
                <p:cNvSpPr/>
                <p:nvPr/>
              </p:nvSpPr>
              <p:spPr>
                <a:xfrm rot="12616097">
                  <a:off x="4935336" y="2943452"/>
                  <a:ext cx="393698" cy="0"/>
                </a:xfrm>
                <a:custGeom>
                  <a:avLst/>
                  <a:gdLst>
                    <a:gd name="connsiteX0" fmla="*/ 393698 w 393698"/>
                    <a:gd name="connsiteY0" fmla="*/ 0 h 0"/>
                    <a:gd name="connsiteX1" fmla="*/ 0 w 393698"/>
                    <a:gd name="connsiteY1" fmla="*/ 0 h 0"/>
                    <a:gd name="connsiteX2" fmla="*/ 0 w 393698"/>
                    <a:gd name="connsiteY2" fmla="*/ 0 h 0"/>
                    <a:gd name="connsiteX3" fmla="*/ 393698 w 393698"/>
                    <a:gd name="connsiteY3" fmla="*/ 0 h 0"/>
                  </a:gdLst>
                  <a:ahLst/>
                  <a:cxnLst>
                    <a:cxn ang="0">
                      <a:pos x="connsiteX0" y="connsiteY0"/>
                    </a:cxn>
                    <a:cxn ang="0">
                      <a:pos x="connsiteX1" y="connsiteY1"/>
                    </a:cxn>
                    <a:cxn ang="0">
                      <a:pos x="connsiteX2" y="connsiteY2"/>
                    </a:cxn>
                    <a:cxn ang="0">
                      <a:pos x="connsiteX3" y="connsiteY3"/>
                    </a:cxn>
                  </a:cxnLst>
                  <a:rect l="l" t="t" r="r" b="b"/>
                  <a:pathLst>
                    <a:path w="393698">
                      <a:moveTo>
                        <a:pt x="393698" y="0"/>
                      </a:moveTo>
                      <a:lnTo>
                        <a:pt x="0" y="0"/>
                      </a:lnTo>
                      <a:lnTo>
                        <a:pt x="0" y="0"/>
                      </a:lnTo>
                      <a:lnTo>
                        <a:pt x="393698"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3" name="Forme libre : forme 142">
                  <a:extLst>
                    <a:ext uri="{FF2B5EF4-FFF2-40B4-BE49-F238E27FC236}">
                      <a16:creationId xmlns:a16="http://schemas.microsoft.com/office/drawing/2014/main" id="{0836F677-F7F7-AED0-46F5-638F295EA201}"/>
                    </a:ext>
                  </a:extLst>
                </p:cNvPr>
                <p:cNvSpPr/>
                <p:nvPr/>
              </p:nvSpPr>
              <p:spPr>
                <a:xfrm rot="12616097">
                  <a:off x="5269599" y="4142774"/>
                  <a:ext cx="16468" cy="9424"/>
                </a:xfrm>
                <a:custGeom>
                  <a:avLst/>
                  <a:gdLst>
                    <a:gd name="connsiteX0" fmla="*/ 16468 w 16468"/>
                    <a:gd name="connsiteY0" fmla="*/ 9424 h 9424"/>
                    <a:gd name="connsiteX1" fmla="*/ 0 w 16468"/>
                    <a:gd name="connsiteY1" fmla="*/ 2054 h 9424"/>
                    <a:gd name="connsiteX2" fmla="*/ 1179 w 16468"/>
                    <a:gd name="connsiteY2" fmla="*/ 0 h 9424"/>
                    <a:gd name="connsiteX3" fmla="*/ 7897 w 16468"/>
                    <a:gd name="connsiteY3" fmla="*/ 3640 h 9424"/>
                    <a:gd name="connsiteX4" fmla="*/ 16468 w 16468"/>
                    <a:gd name="connsiteY4" fmla="*/ 9424 h 9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8" h="9424">
                      <a:moveTo>
                        <a:pt x="16468" y="9424"/>
                      </a:moveTo>
                      <a:lnTo>
                        <a:pt x="0" y="2054"/>
                      </a:lnTo>
                      <a:lnTo>
                        <a:pt x="1179" y="0"/>
                      </a:lnTo>
                      <a:lnTo>
                        <a:pt x="7897" y="3640"/>
                      </a:lnTo>
                      <a:lnTo>
                        <a:pt x="16468" y="9424"/>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4" name="Forme libre : forme 141">
                  <a:extLst>
                    <a:ext uri="{FF2B5EF4-FFF2-40B4-BE49-F238E27FC236}">
                      <a16:creationId xmlns:a16="http://schemas.microsoft.com/office/drawing/2014/main" id="{785FB543-5433-72D8-2B20-11AAABFF618C}"/>
                    </a:ext>
                  </a:extLst>
                </p:cNvPr>
                <p:cNvSpPr/>
                <p:nvPr/>
              </p:nvSpPr>
              <p:spPr>
                <a:xfrm rot="12616097">
                  <a:off x="4745902" y="4010242"/>
                  <a:ext cx="390770" cy="680546"/>
                </a:xfrm>
                <a:custGeom>
                  <a:avLst/>
                  <a:gdLst>
                    <a:gd name="connsiteX0" fmla="*/ 1 w 390770"/>
                    <a:gd name="connsiteY0" fmla="*/ 680546 h 680546"/>
                    <a:gd name="connsiteX1" fmla="*/ 0 w 390770"/>
                    <a:gd name="connsiteY1" fmla="*/ 680545 h 680546"/>
                    <a:gd name="connsiteX2" fmla="*/ 390770 w 390770"/>
                    <a:gd name="connsiteY2" fmla="*/ 0 h 680546"/>
                    <a:gd name="connsiteX3" fmla="*/ 390770 w 390770"/>
                    <a:gd name="connsiteY3" fmla="*/ 0 h 680546"/>
                    <a:gd name="connsiteX4" fmla="*/ 1 w 390770"/>
                    <a:gd name="connsiteY4" fmla="*/ 680546 h 680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70" h="680546">
                      <a:moveTo>
                        <a:pt x="1" y="680546"/>
                      </a:moveTo>
                      <a:lnTo>
                        <a:pt x="0" y="680545"/>
                      </a:lnTo>
                      <a:lnTo>
                        <a:pt x="390770" y="0"/>
                      </a:lnTo>
                      <a:lnTo>
                        <a:pt x="390770" y="0"/>
                      </a:lnTo>
                      <a:lnTo>
                        <a:pt x="1" y="6805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5" name="Forme libre : forme 140">
                  <a:extLst>
                    <a:ext uri="{FF2B5EF4-FFF2-40B4-BE49-F238E27FC236}">
                      <a16:creationId xmlns:a16="http://schemas.microsoft.com/office/drawing/2014/main" id="{FCF550C3-D459-48BB-75EF-6D2C0569E04E}"/>
                    </a:ext>
                  </a:extLst>
                </p:cNvPr>
                <p:cNvSpPr/>
                <p:nvPr/>
              </p:nvSpPr>
              <p:spPr>
                <a:xfrm rot="12616097">
                  <a:off x="7211148" y="4191528"/>
                  <a:ext cx="373" cy="2949"/>
                </a:xfrm>
                <a:custGeom>
                  <a:avLst/>
                  <a:gdLst>
                    <a:gd name="connsiteX0" fmla="*/ 373 w 373"/>
                    <a:gd name="connsiteY0" fmla="*/ 2946 h 2949"/>
                    <a:gd name="connsiteX1" fmla="*/ 0 w 373"/>
                    <a:gd name="connsiteY1" fmla="*/ 2949 h 2949"/>
                    <a:gd name="connsiteX2" fmla="*/ 53 w 373"/>
                    <a:gd name="connsiteY2" fmla="*/ 0 h 2949"/>
                    <a:gd name="connsiteX3" fmla="*/ 373 w 373"/>
                    <a:gd name="connsiteY3" fmla="*/ 2946 h 2949"/>
                  </a:gdLst>
                  <a:ahLst/>
                  <a:cxnLst>
                    <a:cxn ang="0">
                      <a:pos x="connsiteX0" y="connsiteY0"/>
                    </a:cxn>
                    <a:cxn ang="0">
                      <a:pos x="connsiteX1" y="connsiteY1"/>
                    </a:cxn>
                    <a:cxn ang="0">
                      <a:pos x="connsiteX2" y="connsiteY2"/>
                    </a:cxn>
                    <a:cxn ang="0">
                      <a:pos x="connsiteX3" y="connsiteY3"/>
                    </a:cxn>
                  </a:cxnLst>
                  <a:rect l="l" t="t" r="r" b="b"/>
                  <a:pathLst>
                    <a:path w="373" h="2949">
                      <a:moveTo>
                        <a:pt x="373" y="2946"/>
                      </a:moveTo>
                      <a:lnTo>
                        <a:pt x="0" y="2949"/>
                      </a:lnTo>
                      <a:lnTo>
                        <a:pt x="53" y="0"/>
                      </a:lnTo>
                      <a:lnTo>
                        <a:pt x="373" y="2946"/>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6" name="Forme libre : forme 139">
                  <a:extLst>
                    <a:ext uri="{FF2B5EF4-FFF2-40B4-BE49-F238E27FC236}">
                      <a16:creationId xmlns:a16="http://schemas.microsoft.com/office/drawing/2014/main" id="{26FFEDE1-3758-8935-72B1-D23C07B2F1DD}"/>
                    </a:ext>
                  </a:extLst>
                </p:cNvPr>
                <p:cNvSpPr/>
                <p:nvPr/>
              </p:nvSpPr>
              <p:spPr>
                <a:xfrm rot="12616097">
                  <a:off x="7160051" y="4384779"/>
                  <a:ext cx="788425" cy="6167"/>
                </a:xfrm>
                <a:custGeom>
                  <a:avLst/>
                  <a:gdLst>
                    <a:gd name="connsiteX0" fmla="*/ 788425 w 788425"/>
                    <a:gd name="connsiteY0" fmla="*/ 0 h 6167"/>
                    <a:gd name="connsiteX1" fmla="*/ 0 w 788425"/>
                    <a:gd name="connsiteY1" fmla="*/ 6167 h 6167"/>
                    <a:gd name="connsiteX2" fmla="*/ 0 w 788425"/>
                    <a:gd name="connsiteY2" fmla="*/ 6166 h 6167"/>
                    <a:gd name="connsiteX3" fmla="*/ 788424 w 788425"/>
                    <a:gd name="connsiteY3" fmla="*/ 0 h 6167"/>
                    <a:gd name="connsiteX4" fmla="*/ 788425 w 788425"/>
                    <a:gd name="connsiteY4" fmla="*/ 0 h 6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425" h="6167">
                      <a:moveTo>
                        <a:pt x="788425" y="0"/>
                      </a:moveTo>
                      <a:lnTo>
                        <a:pt x="0" y="6167"/>
                      </a:lnTo>
                      <a:lnTo>
                        <a:pt x="0" y="6166"/>
                      </a:lnTo>
                      <a:lnTo>
                        <a:pt x="788424" y="0"/>
                      </a:lnTo>
                      <a:lnTo>
                        <a:pt x="788425"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7" name="Forme libre : forme 133">
                  <a:extLst>
                    <a:ext uri="{FF2B5EF4-FFF2-40B4-BE49-F238E27FC236}">
                      <a16:creationId xmlns:a16="http://schemas.microsoft.com/office/drawing/2014/main" id="{01B4E0C2-B2E6-B96A-699B-4DB11CEF746E}"/>
                    </a:ext>
                  </a:extLst>
                </p:cNvPr>
                <p:cNvSpPr/>
                <p:nvPr/>
              </p:nvSpPr>
              <p:spPr>
                <a:xfrm rot="12616097">
                  <a:off x="5001881" y="1474601"/>
                  <a:ext cx="1543372" cy="1523287"/>
                </a:xfrm>
                <a:custGeom>
                  <a:avLst/>
                  <a:gdLst>
                    <a:gd name="connsiteX0" fmla="*/ 616968 w 1543372"/>
                    <a:gd name="connsiteY0" fmla="*/ 1457713 h 1523287"/>
                    <a:gd name="connsiteX1" fmla="*/ 596644 w 1543372"/>
                    <a:gd name="connsiteY1" fmla="*/ 1468238 h 1523287"/>
                    <a:gd name="connsiteX2" fmla="*/ 578949 w 1543372"/>
                    <a:gd name="connsiteY2" fmla="*/ 1477402 h 1523287"/>
                    <a:gd name="connsiteX3" fmla="*/ 523984 w 1543372"/>
                    <a:gd name="connsiteY3" fmla="*/ 1502465 h 1523287"/>
                    <a:gd name="connsiteX4" fmla="*/ 54183 w 1543372"/>
                    <a:gd name="connsiteY4" fmla="*/ 1326338 h 1523287"/>
                    <a:gd name="connsiteX5" fmla="*/ 131916 w 1543372"/>
                    <a:gd name="connsiteY5" fmla="*/ 830667 h 1523287"/>
                    <a:gd name="connsiteX6" fmla="*/ 175618 w 1543372"/>
                    <a:gd name="connsiteY6" fmla="*/ 798887 h 1523287"/>
                    <a:gd name="connsiteX7" fmla="*/ 198951 w 1543372"/>
                    <a:gd name="connsiteY7" fmla="*/ 786803 h 1523287"/>
                    <a:gd name="connsiteX8" fmla="*/ 219276 w 1543372"/>
                    <a:gd name="connsiteY8" fmla="*/ 776278 h 1523287"/>
                    <a:gd name="connsiteX9" fmla="*/ 735627 w 1543372"/>
                    <a:gd name="connsiteY9" fmla="*/ 96793 h 1523287"/>
                    <a:gd name="connsiteX10" fmla="*/ 756198 w 1543372"/>
                    <a:gd name="connsiteY10" fmla="*/ 0 h 1523287"/>
                    <a:gd name="connsiteX11" fmla="*/ 756385 w 1543372"/>
                    <a:gd name="connsiteY11" fmla="*/ 602 h 1523287"/>
                    <a:gd name="connsiteX12" fmla="*/ 1166012 w 1543372"/>
                    <a:gd name="connsiteY12" fmla="*/ 272121 h 1523287"/>
                    <a:gd name="connsiteX13" fmla="*/ 1534651 w 1543372"/>
                    <a:gd name="connsiteY13" fmla="*/ 76117 h 1523287"/>
                    <a:gd name="connsiteX14" fmla="*/ 1543372 w 1543372"/>
                    <a:gd name="connsiteY14" fmla="*/ 60049 h 1523287"/>
                    <a:gd name="connsiteX15" fmla="*/ 1536668 w 1543372"/>
                    <a:gd name="connsiteY15" fmla="*/ 118707 h 1523287"/>
                    <a:gd name="connsiteX16" fmla="*/ 616968 w 1543372"/>
                    <a:gd name="connsiteY16" fmla="*/ 1457713 h 152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3372" h="1523287">
                      <a:moveTo>
                        <a:pt x="616968" y="1457713"/>
                      </a:moveTo>
                      <a:lnTo>
                        <a:pt x="596644" y="1468238"/>
                      </a:lnTo>
                      <a:lnTo>
                        <a:pt x="578949" y="1477402"/>
                      </a:lnTo>
                      <a:lnTo>
                        <a:pt x="523984" y="1502465"/>
                      </a:lnTo>
                      <a:cubicBezTo>
                        <a:pt x="349087" y="1561676"/>
                        <a:pt x="150881" y="1492028"/>
                        <a:pt x="54183" y="1326338"/>
                      </a:cubicBezTo>
                      <a:cubicBezTo>
                        <a:pt x="-42515" y="1160649"/>
                        <a:pt x="-5665" y="953820"/>
                        <a:pt x="131916" y="830667"/>
                      </a:cubicBezTo>
                      <a:lnTo>
                        <a:pt x="175618" y="798887"/>
                      </a:lnTo>
                      <a:lnTo>
                        <a:pt x="198951" y="786803"/>
                      </a:lnTo>
                      <a:lnTo>
                        <a:pt x="219276" y="776278"/>
                      </a:lnTo>
                      <a:cubicBezTo>
                        <a:pt x="485210" y="621076"/>
                        <a:pt x="663060" y="372776"/>
                        <a:pt x="735627" y="96793"/>
                      </a:cubicBezTo>
                      <a:lnTo>
                        <a:pt x="756198" y="0"/>
                      </a:lnTo>
                      <a:lnTo>
                        <a:pt x="756385" y="602"/>
                      </a:lnTo>
                      <a:cubicBezTo>
                        <a:pt x="823873" y="160162"/>
                        <a:pt x="981868" y="272121"/>
                        <a:pt x="1166012" y="272121"/>
                      </a:cubicBezTo>
                      <a:cubicBezTo>
                        <a:pt x="1319466" y="272120"/>
                        <a:pt x="1454759" y="194372"/>
                        <a:pt x="1534651" y="76117"/>
                      </a:cubicBezTo>
                      <a:lnTo>
                        <a:pt x="1543372" y="60049"/>
                      </a:lnTo>
                      <a:lnTo>
                        <a:pt x="1536668" y="118707"/>
                      </a:lnTo>
                      <a:cubicBezTo>
                        <a:pt x="1448345" y="660213"/>
                        <a:pt x="1127839" y="1159564"/>
                        <a:pt x="616968" y="145771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8" name="Forme libre : forme 158">
                  <a:extLst>
                    <a:ext uri="{FF2B5EF4-FFF2-40B4-BE49-F238E27FC236}">
                      <a16:creationId xmlns:a16="http://schemas.microsoft.com/office/drawing/2014/main" id="{EFFC671A-9CCE-2047-F8ED-1D93A3A1F174}"/>
                    </a:ext>
                  </a:extLst>
                </p:cNvPr>
                <p:cNvSpPr/>
                <p:nvPr/>
              </p:nvSpPr>
              <p:spPr>
                <a:xfrm rot="12616097">
                  <a:off x="4253501" y="2473732"/>
                  <a:ext cx="1189133" cy="1925146"/>
                </a:xfrm>
                <a:custGeom>
                  <a:avLst/>
                  <a:gdLst>
                    <a:gd name="connsiteX0" fmla="*/ 1014572 w 1189133"/>
                    <a:gd name="connsiteY0" fmla="*/ 1857908 h 1925146"/>
                    <a:gd name="connsiteX1" fmla="*/ 794452 w 1189133"/>
                    <a:gd name="connsiteY1" fmla="*/ 1925146 h 1925146"/>
                    <a:gd name="connsiteX2" fmla="*/ 408753 w 1189133"/>
                    <a:gd name="connsiteY2" fmla="*/ 1610791 h 1925146"/>
                    <a:gd name="connsiteX3" fmla="*/ 400755 w 1189133"/>
                    <a:gd name="connsiteY3" fmla="*/ 1531447 h 1925146"/>
                    <a:gd name="connsiteX4" fmla="*/ 400754 w 1189133"/>
                    <a:gd name="connsiteY4" fmla="*/ 1531447 h 1925146"/>
                    <a:gd name="connsiteX5" fmla="*/ 399507 w 1189133"/>
                    <a:gd name="connsiteY5" fmla="*/ 1531447 h 1925146"/>
                    <a:gd name="connsiteX6" fmla="*/ 400381 w 1189133"/>
                    <a:gd name="connsiteY6" fmla="*/ 1481972 h 1925146"/>
                    <a:gd name="connsiteX7" fmla="*/ 248713 w 1189133"/>
                    <a:gd name="connsiteY7" fmla="*/ 955099 h 1925146"/>
                    <a:gd name="connsiteX8" fmla="*/ 38285 w 1189133"/>
                    <a:gd name="connsiteY8" fmla="*/ 693991 h 1925146"/>
                    <a:gd name="connsiteX9" fmla="*/ 0 w 1189133"/>
                    <a:gd name="connsiteY9" fmla="*/ 662286 h 1925146"/>
                    <a:gd name="connsiteX10" fmla="*/ 84635 w 1189133"/>
                    <a:gd name="connsiteY10" fmla="*/ 664313 h 1925146"/>
                    <a:gd name="connsiteX11" fmla="*/ 438051 w 1189133"/>
                    <a:gd name="connsiteY11" fmla="*/ 442303 h 1925146"/>
                    <a:gd name="connsiteX12" fmla="*/ 451636 w 1189133"/>
                    <a:gd name="connsiteY12" fmla="*/ 25161 h 1925146"/>
                    <a:gd name="connsiteX13" fmla="*/ 436131 w 1189133"/>
                    <a:gd name="connsiteY13" fmla="*/ 0 h 1925146"/>
                    <a:gd name="connsiteX14" fmla="*/ 570821 w 1189133"/>
                    <a:gd name="connsiteY14" fmla="*/ 111540 h 1925146"/>
                    <a:gd name="connsiteX15" fmla="*/ 930147 w 1189133"/>
                    <a:gd name="connsiteY15" fmla="*/ 557407 h 1925146"/>
                    <a:gd name="connsiteX16" fmla="*/ 1189133 w 1189133"/>
                    <a:gd name="connsiteY16" fmla="*/ 1457092 h 1925146"/>
                    <a:gd name="connsiteX17" fmla="*/ 1187820 w 1189133"/>
                    <a:gd name="connsiteY17" fmla="*/ 1531446 h 1925146"/>
                    <a:gd name="connsiteX18" fmla="*/ 1187822 w 1189133"/>
                    <a:gd name="connsiteY18" fmla="*/ 1531446 h 1925146"/>
                    <a:gd name="connsiteX19" fmla="*/ 1187751 w 1189133"/>
                    <a:gd name="connsiteY19" fmla="*/ 1535408 h 1925146"/>
                    <a:gd name="connsiteX20" fmla="*/ 1180151 w 1189133"/>
                    <a:gd name="connsiteY20" fmla="*/ 1610792 h 1925146"/>
                    <a:gd name="connsiteX21" fmla="*/ 1014572 w 1189133"/>
                    <a:gd name="connsiteY21" fmla="*/ 1857908 h 192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9133" h="1925146">
                      <a:moveTo>
                        <a:pt x="1014572" y="1857908"/>
                      </a:moveTo>
                      <a:cubicBezTo>
                        <a:pt x="951738" y="1900359"/>
                        <a:pt x="875989" y="1925146"/>
                        <a:pt x="794452" y="1925146"/>
                      </a:cubicBezTo>
                      <a:cubicBezTo>
                        <a:pt x="604197" y="1925146"/>
                        <a:pt x="445463" y="1790194"/>
                        <a:pt x="408753" y="1610791"/>
                      </a:cubicBezTo>
                      <a:lnTo>
                        <a:pt x="400755" y="1531447"/>
                      </a:lnTo>
                      <a:lnTo>
                        <a:pt x="400754" y="1531447"/>
                      </a:lnTo>
                      <a:lnTo>
                        <a:pt x="399507" y="1531447"/>
                      </a:lnTo>
                      <a:lnTo>
                        <a:pt x="400381" y="1481972"/>
                      </a:lnTo>
                      <a:cubicBezTo>
                        <a:pt x="394870" y="1302256"/>
                        <a:pt x="345714" y="1121308"/>
                        <a:pt x="248713" y="955099"/>
                      </a:cubicBezTo>
                      <a:cubicBezTo>
                        <a:pt x="190512" y="855374"/>
                        <a:pt x="119220" y="768035"/>
                        <a:pt x="38285" y="693991"/>
                      </a:cubicBezTo>
                      <a:lnTo>
                        <a:pt x="0" y="662286"/>
                      </a:lnTo>
                      <a:lnTo>
                        <a:pt x="84635" y="664313"/>
                      </a:lnTo>
                      <a:cubicBezTo>
                        <a:pt x="226918" y="653919"/>
                        <a:pt x="361666" y="575333"/>
                        <a:pt x="438051" y="442303"/>
                      </a:cubicBezTo>
                      <a:cubicBezTo>
                        <a:pt x="514438" y="309273"/>
                        <a:pt x="514383" y="153284"/>
                        <a:pt x="451636" y="25161"/>
                      </a:cubicBezTo>
                      <a:lnTo>
                        <a:pt x="436131" y="0"/>
                      </a:lnTo>
                      <a:lnTo>
                        <a:pt x="570821" y="111540"/>
                      </a:lnTo>
                      <a:cubicBezTo>
                        <a:pt x="709025" y="237978"/>
                        <a:pt x="830764" y="387117"/>
                        <a:pt x="930147" y="557407"/>
                      </a:cubicBezTo>
                      <a:cubicBezTo>
                        <a:pt x="1095786" y="841224"/>
                        <a:pt x="1179724" y="1150209"/>
                        <a:pt x="1189133" y="1457092"/>
                      </a:cubicBezTo>
                      <a:lnTo>
                        <a:pt x="1187820" y="1531446"/>
                      </a:lnTo>
                      <a:lnTo>
                        <a:pt x="1187822" y="1531446"/>
                      </a:lnTo>
                      <a:lnTo>
                        <a:pt x="1187751" y="1535408"/>
                      </a:lnTo>
                      <a:lnTo>
                        <a:pt x="1180151" y="1610792"/>
                      </a:lnTo>
                      <a:cubicBezTo>
                        <a:pt x="1159174" y="1713307"/>
                        <a:pt x="1098352" y="1801307"/>
                        <a:pt x="1014572" y="1857908"/>
                      </a:cubicBezTo>
                      <a:close/>
                    </a:path>
                  </a:pathLst>
                </a:cu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29" name="Forme libre : forme 126">
                  <a:extLst>
                    <a:ext uri="{FF2B5EF4-FFF2-40B4-BE49-F238E27FC236}">
                      <a16:creationId xmlns:a16="http://schemas.microsoft.com/office/drawing/2014/main" id="{A8A84544-2C47-480C-CDC6-A6F500C5558E}"/>
                    </a:ext>
                  </a:extLst>
                </p:cNvPr>
                <p:cNvSpPr/>
                <p:nvPr/>
              </p:nvSpPr>
              <p:spPr>
                <a:xfrm rot="12616097">
                  <a:off x="7917603" y="2682735"/>
                  <a:ext cx="1324" cy="2307"/>
                </a:xfrm>
                <a:custGeom>
                  <a:avLst/>
                  <a:gdLst>
                    <a:gd name="connsiteX0" fmla="*/ 0 w 1324"/>
                    <a:gd name="connsiteY0" fmla="*/ 2307 h 2307"/>
                    <a:gd name="connsiteX1" fmla="*/ 0 w 1324"/>
                    <a:gd name="connsiteY1" fmla="*/ 2307 h 2307"/>
                    <a:gd name="connsiteX2" fmla="*/ 1324 w 1324"/>
                    <a:gd name="connsiteY2" fmla="*/ 0 h 2307"/>
                    <a:gd name="connsiteX3" fmla="*/ 1324 w 1324"/>
                    <a:gd name="connsiteY3" fmla="*/ 0 h 2307"/>
                    <a:gd name="connsiteX4" fmla="*/ 0 w 1324"/>
                    <a:gd name="connsiteY4" fmla="*/ 2307 h 2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 h="2307">
                      <a:moveTo>
                        <a:pt x="0" y="2307"/>
                      </a:moveTo>
                      <a:lnTo>
                        <a:pt x="0" y="2307"/>
                      </a:lnTo>
                      <a:lnTo>
                        <a:pt x="1324" y="0"/>
                      </a:lnTo>
                      <a:lnTo>
                        <a:pt x="1324" y="0"/>
                      </a:lnTo>
                      <a:lnTo>
                        <a:pt x="0" y="2307"/>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0" name="Forme libre : forme 154">
                  <a:extLst>
                    <a:ext uri="{FF2B5EF4-FFF2-40B4-BE49-F238E27FC236}">
                      <a16:creationId xmlns:a16="http://schemas.microsoft.com/office/drawing/2014/main" id="{A139F65F-BAB9-9162-1569-432D37153981}"/>
                    </a:ext>
                  </a:extLst>
                </p:cNvPr>
                <p:cNvSpPr/>
                <p:nvPr/>
              </p:nvSpPr>
              <p:spPr>
                <a:xfrm rot="12616097">
                  <a:off x="6214905" y="2015099"/>
                  <a:ext cx="1882169" cy="999686"/>
                </a:xfrm>
                <a:custGeom>
                  <a:avLst/>
                  <a:gdLst>
                    <a:gd name="connsiteX0" fmla="*/ 1882169 w 1882169"/>
                    <a:gd name="connsiteY0" fmla="*/ 855385 h 999686"/>
                    <a:gd name="connsiteX1" fmla="*/ 1769892 w 1882169"/>
                    <a:gd name="connsiteY1" fmla="*/ 899818 h 999686"/>
                    <a:gd name="connsiteX2" fmla="*/ 334054 w 1882169"/>
                    <a:gd name="connsiteY2" fmla="*/ 810601 h 999686"/>
                    <a:gd name="connsiteX3" fmla="*/ 198230 w 1882169"/>
                    <a:gd name="connsiteY3" fmla="*/ 737000 h 999686"/>
                    <a:gd name="connsiteX4" fmla="*/ 198763 w 1882169"/>
                    <a:gd name="connsiteY4" fmla="*/ 736070 h 999686"/>
                    <a:gd name="connsiteX5" fmla="*/ 181533 w 1882169"/>
                    <a:gd name="connsiteY5" fmla="*/ 726740 h 999686"/>
                    <a:gd name="connsiteX6" fmla="*/ 133892 w 1882169"/>
                    <a:gd name="connsiteY6" fmla="*/ 692671 h 999686"/>
                    <a:gd name="connsiteX7" fmla="*/ 52550 w 1882169"/>
                    <a:gd name="connsiteY7" fmla="*/ 199014 h 999686"/>
                    <a:gd name="connsiteX8" fmla="*/ 593224 w 1882169"/>
                    <a:gd name="connsiteY8" fmla="*/ 52518 h 999686"/>
                    <a:gd name="connsiteX9" fmla="*/ 592328 w 1882169"/>
                    <a:gd name="connsiteY9" fmla="*/ 54079 h 999686"/>
                    <a:gd name="connsiteX10" fmla="*/ 676759 w 1882169"/>
                    <a:gd name="connsiteY10" fmla="*/ 99830 h 999686"/>
                    <a:gd name="connsiteX11" fmla="*/ 1517612 w 1882169"/>
                    <a:gd name="connsiteY11" fmla="*/ 152077 h 999686"/>
                    <a:gd name="connsiteX12" fmla="*/ 1539692 w 1882169"/>
                    <a:gd name="connsiteY12" fmla="*/ 143339 h 999686"/>
                    <a:gd name="connsiteX13" fmla="*/ 1497060 w 1882169"/>
                    <a:gd name="connsiteY13" fmla="*/ 213625 h 999686"/>
                    <a:gd name="connsiteX14" fmla="*/ 1513726 w 1882169"/>
                    <a:gd name="connsiteY14" fmla="*/ 634286 h 999686"/>
                    <a:gd name="connsiteX15" fmla="*/ 1871786 w 1882169"/>
                    <a:gd name="connsiteY15" fmla="*/ 855707 h 99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2169" h="999686">
                      <a:moveTo>
                        <a:pt x="1882169" y="855385"/>
                      </a:moveTo>
                      <a:lnTo>
                        <a:pt x="1769892" y="899818"/>
                      </a:lnTo>
                      <a:cubicBezTo>
                        <a:pt x="1290551" y="1062098"/>
                        <a:pt x="774704" y="1022569"/>
                        <a:pt x="334054" y="810601"/>
                      </a:cubicBezTo>
                      <a:lnTo>
                        <a:pt x="198230" y="737000"/>
                      </a:lnTo>
                      <a:lnTo>
                        <a:pt x="198763" y="736070"/>
                      </a:lnTo>
                      <a:lnTo>
                        <a:pt x="181533" y="726740"/>
                      </a:lnTo>
                      <a:lnTo>
                        <a:pt x="133892" y="692671"/>
                      </a:lnTo>
                      <a:cubicBezTo>
                        <a:pt x="-4323" y="570921"/>
                        <a:pt x="-42669" y="364965"/>
                        <a:pt x="52550" y="199014"/>
                      </a:cubicBezTo>
                      <a:cubicBezTo>
                        <a:pt x="161373" y="9354"/>
                        <a:pt x="403439" y="-56235"/>
                        <a:pt x="593224" y="52518"/>
                      </a:cubicBezTo>
                      <a:lnTo>
                        <a:pt x="592328" y="54079"/>
                      </a:lnTo>
                      <a:lnTo>
                        <a:pt x="676759" y="99830"/>
                      </a:lnTo>
                      <a:cubicBezTo>
                        <a:pt x="934812" y="223963"/>
                        <a:pt x="1236902" y="247112"/>
                        <a:pt x="1517612" y="152077"/>
                      </a:cubicBezTo>
                      <a:lnTo>
                        <a:pt x="1539692" y="143339"/>
                      </a:lnTo>
                      <a:lnTo>
                        <a:pt x="1497060" y="213625"/>
                      </a:lnTo>
                      <a:cubicBezTo>
                        <a:pt x="1434679" y="343305"/>
                        <a:pt x="1435732" y="500646"/>
                        <a:pt x="1513726" y="634286"/>
                      </a:cubicBezTo>
                      <a:cubicBezTo>
                        <a:pt x="1591720" y="767927"/>
                        <a:pt x="1728194" y="846235"/>
                        <a:pt x="1871786" y="85570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1" name="Forme libre : forme 157">
                  <a:extLst>
                    <a:ext uri="{FF2B5EF4-FFF2-40B4-BE49-F238E27FC236}">
                      <a16:creationId xmlns:a16="http://schemas.microsoft.com/office/drawing/2014/main" id="{9E9BBE3C-9214-940E-2E90-54E39088EBCA}"/>
                    </a:ext>
                  </a:extLst>
                </p:cNvPr>
                <p:cNvSpPr/>
                <p:nvPr/>
              </p:nvSpPr>
              <p:spPr>
                <a:xfrm rot="12616097">
                  <a:off x="4420663" y="4215055"/>
                  <a:ext cx="1872018" cy="1001849"/>
                </a:xfrm>
                <a:custGeom>
                  <a:avLst/>
                  <a:gdLst>
                    <a:gd name="connsiteX0" fmla="*/ 1283594 w 1872018"/>
                    <a:gd name="connsiteY0" fmla="*/ 947464 h 1001849"/>
                    <a:gd name="connsiteX1" fmla="*/ 1195734 w 1872018"/>
                    <a:gd name="connsiteY1" fmla="*/ 899856 h 1001849"/>
                    <a:gd name="connsiteX2" fmla="*/ 354880 w 1872018"/>
                    <a:gd name="connsiteY2" fmla="*/ 847608 h 1001849"/>
                    <a:gd name="connsiteX3" fmla="*/ 317710 w 1872018"/>
                    <a:gd name="connsiteY3" fmla="*/ 862318 h 1001849"/>
                    <a:gd name="connsiteX4" fmla="*/ 325828 w 1872018"/>
                    <a:gd name="connsiteY4" fmla="*/ 853455 h 1001849"/>
                    <a:gd name="connsiteX5" fmla="*/ 353986 w 1872018"/>
                    <a:gd name="connsiteY5" fmla="*/ 360606 h 1001849"/>
                    <a:gd name="connsiteX6" fmla="*/ 81860 w 1872018"/>
                    <a:gd name="connsiteY6" fmla="*/ 153813 h 1001849"/>
                    <a:gd name="connsiteX7" fmla="*/ 0 w 1872018"/>
                    <a:gd name="connsiteY7" fmla="*/ 140471 h 1001849"/>
                    <a:gd name="connsiteX8" fmla="*/ 102599 w 1872018"/>
                    <a:gd name="connsiteY8" fmla="*/ 99868 h 1001849"/>
                    <a:gd name="connsiteX9" fmla="*/ 1538437 w 1872018"/>
                    <a:gd name="connsiteY9" fmla="*/ 189085 h 1001849"/>
                    <a:gd name="connsiteX10" fmla="*/ 1676194 w 1872018"/>
                    <a:gd name="connsiteY10" fmla="*/ 263733 h 1001849"/>
                    <a:gd name="connsiteX11" fmla="*/ 1674364 w 1872018"/>
                    <a:gd name="connsiteY11" fmla="*/ 266919 h 1001849"/>
                    <a:gd name="connsiteX12" fmla="*/ 1701070 w 1872018"/>
                    <a:gd name="connsiteY12" fmla="*/ 932837 h 1001849"/>
                    <a:gd name="connsiteX13" fmla="*/ 1651829 w 1872018"/>
                    <a:gd name="connsiteY13" fmla="*/ 961550 h 1001849"/>
                    <a:gd name="connsiteX14" fmla="*/ 1355180 w 1872018"/>
                    <a:gd name="connsiteY14" fmla="*/ 982081 h 1001849"/>
                    <a:gd name="connsiteX15" fmla="*/ 1298884 w 1872018"/>
                    <a:gd name="connsiteY15" fmla="*/ 956890 h 1001849"/>
                    <a:gd name="connsiteX16" fmla="*/ 1290313 w 1872018"/>
                    <a:gd name="connsiteY16" fmla="*/ 951106 h 1001849"/>
                    <a:gd name="connsiteX17" fmla="*/ 1283595 w 1872018"/>
                    <a:gd name="connsiteY17" fmla="*/ 947466 h 1001849"/>
                    <a:gd name="connsiteX18" fmla="*/ 1674364 w 1872018"/>
                    <a:gd name="connsiteY18" fmla="*/ 266920 h 1001849"/>
                    <a:gd name="connsiteX19" fmla="*/ 1739166 w 1872018"/>
                    <a:gd name="connsiteY19" fmla="*/ 313350 h 1001849"/>
                    <a:gd name="connsiteX20" fmla="*/ 1819689 w 1872018"/>
                    <a:gd name="connsiteY20" fmla="*/ 804194 h 1001849"/>
                    <a:gd name="connsiteX21" fmla="*/ 1701070 w 1872018"/>
                    <a:gd name="connsiteY21" fmla="*/ 932837 h 100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2018" h="1001849">
                      <a:moveTo>
                        <a:pt x="1283594" y="947464"/>
                      </a:moveTo>
                      <a:lnTo>
                        <a:pt x="1195734" y="899856"/>
                      </a:lnTo>
                      <a:cubicBezTo>
                        <a:pt x="937681" y="775723"/>
                        <a:pt x="635591" y="752573"/>
                        <a:pt x="354880" y="847608"/>
                      </a:cubicBezTo>
                      <a:lnTo>
                        <a:pt x="317710" y="862318"/>
                      </a:lnTo>
                      <a:lnTo>
                        <a:pt x="325828" y="853455"/>
                      </a:lnTo>
                      <a:cubicBezTo>
                        <a:pt x="430086" y="714117"/>
                        <a:pt x="447221" y="520362"/>
                        <a:pt x="353986" y="360606"/>
                      </a:cubicBezTo>
                      <a:cubicBezTo>
                        <a:pt x="291829" y="254102"/>
                        <a:pt x="192388" y="182875"/>
                        <a:pt x="81860" y="153813"/>
                      </a:cubicBezTo>
                      <a:lnTo>
                        <a:pt x="0" y="140471"/>
                      </a:lnTo>
                      <a:lnTo>
                        <a:pt x="102599" y="99868"/>
                      </a:lnTo>
                      <a:cubicBezTo>
                        <a:pt x="581940" y="-62412"/>
                        <a:pt x="1097787" y="-22883"/>
                        <a:pt x="1538437" y="189085"/>
                      </a:cubicBezTo>
                      <a:lnTo>
                        <a:pt x="1676194" y="263733"/>
                      </a:lnTo>
                      <a:lnTo>
                        <a:pt x="1674364" y="266919"/>
                      </a:lnTo>
                      <a:close/>
                      <a:moveTo>
                        <a:pt x="1701070" y="932837"/>
                      </a:moveTo>
                      <a:cubicBezTo>
                        <a:pt x="1685313" y="943630"/>
                        <a:pt x="1668848" y="953214"/>
                        <a:pt x="1651829" y="961550"/>
                      </a:cubicBezTo>
                      <a:cubicBezTo>
                        <a:pt x="1561058" y="1006004"/>
                        <a:pt x="1454493" y="1014926"/>
                        <a:pt x="1355180" y="982081"/>
                      </a:cubicBezTo>
                      <a:lnTo>
                        <a:pt x="1298884" y="956890"/>
                      </a:lnTo>
                      <a:lnTo>
                        <a:pt x="1290313" y="951106"/>
                      </a:lnTo>
                      <a:lnTo>
                        <a:pt x="1283595" y="947466"/>
                      </a:lnTo>
                      <a:lnTo>
                        <a:pt x="1674364" y="266920"/>
                      </a:lnTo>
                      <a:lnTo>
                        <a:pt x="1739166" y="313350"/>
                      </a:lnTo>
                      <a:cubicBezTo>
                        <a:pt x="1876417" y="434477"/>
                        <a:pt x="1914394" y="639261"/>
                        <a:pt x="1819689" y="804194"/>
                      </a:cubicBezTo>
                      <a:cubicBezTo>
                        <a:pt x="1789247" y="857208"/>
                        <a:pt x="1748341" y="900459"/>
                        <a:pt x="1701070" y="932837"/>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2" name="Forme libre : forme 116">
                  <a:extLst>
                    <a:ext uri="{FF2B5EF4-FFF2-40B4-BE49-F238E27FC236}">
                      <a16:creationId xmlns:a16="http://schemas.microsoft.com/office/drawing/2014/main" id="{83BBC255-59B2-8D94-4F86-9486C258E08D}"/>
                    </a:ext>
                  </a:extLst>
                </p:cNvPr>
                <p:cNvSpPr/>
                <p:nvPr/>
              </p:nvSpPr>
              <p:spPr>
                <a:xfrm rot="12616097">
                  <a:off x="7211890" y="4191729"/>
                  <a:ext cx="373" cy="3"/>
                </a:xfrm>
                <a:custGeom>
                  <a:avLst/>
                  <a:gdLst>
                    <a:gd name="connsiteX0" fmla="*/ 373 w 373"/>
                    <a:gd name="connsiteY0" fmla="*/ 0 h 3"/>
                    <a:gd name="connsiteX1" fmla="*/ 1 w 373"/>
                    <a:gd name="connsiteY1" fmla="*/ 3 h 3"/>
                    <a:gd name="connsiteX2" fmla="*/ 0 w 373"/>
                    <a:gd name="connsiteY2" fmla="*/ 3 h 3"/>
                    <a:gd name="connsiteX3" fmla="*/ 373 w 373"/>
                    <a:gd name="connsiteY3" fmla="*/ 0 h 3"/>
                    <a:gd name="connsiteX4" fmla="*/ 373 w 373"/>
                    <a:gd name="connsiteY4" fmla="*/ 0 h 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 h="3">
                      <a:moveTo>
                        <a:pt x="373" y="0"/>
                      </a:moveTo>
                      <a:lnTo>
                        <a:pt x="1" y="3"/>
                      </a:lnTo>
                      <a:lnTo>
                        <a:pt x="0" y="3"/>
                      </a:lnTo>
                      <a:lnTo>
                        <a:pt x="373" y="0"/>
                      </a:lnTo>
                      <a:lnTo>
                        <a:pt x="373" y="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3" name="Forme libre : forme 155">
                  <a:extLst>
                    <a:ext uri="{FF2B5EF4-FFF2-40B4-BE49-F238E27FC236}">
                      <a16:creationId xmlns:a16="http://schemas.microsoft.com/office/drawing/2014/main" id="{669702E1-E080-53B6-7597-799C8D8E236A}"/>
                    </a:ext>
                  </a:extLst>
                </p:cNvPr>
                <p:cNvSpPr/>
                <p:nvPr/>
              </p:nvSpPr>
              <p:spPr>
                <a:xfrm rot="12616097">
                  <a:off x="7054194" y="2838305"/>
                  <a:ext cx="1206587" cy="1920615"/>
                </a:xfrm>
                <a:custGeom>
                  <a:avLst/>
                  <a:gdLst>
                    <a:gd name="connsiteX0" fmla="*/ 743079 w 1206587"/>
                    <a:gd name="connsiteY0" fmla="*/ 1920615 h 1920615"/>
                    <a:gd name="connsiteX1" fmla="*/ 618310 w 1206587"/>
                    <a:gd name="connsiteY1" fmla="*/ 1817293 h 1920615"/>
                    <a:gd name="connsiteX2" fmla="*/ 258985 w 1206587"/>
                    <a:gd name="connsiteY2" fmla="*/ 1371426 h 1920615"/>
                    <a:gd name="connsiteX3" fmla="*/ 0 w 1206587"/>
                    <a:gd name="connsiteY3" fmla="*/ 471741 h 1920615"/>
                    <a:gd name="connsiteX4" fmla="*/ 1221 w 1206587"/>
                    <a:gd name="connsiteY4" fmla="*/ 402441 h 1920615"/>
                    <a:gd name="connsiteX5" fmla="*/ 1221 w 1206587"/>
                    <a:gd name="connsiteY5" fmla="*/ 402441 h 1920615"/>
                    <a:gd name="connsiteX6" fmla="*/ 2883 w 1206587"/>
                    <a:gd name="connsiteY6" fmla="*/ 308227 h 1920615"/>
                    <a:gd name="connsiteX7" fmla="*/ 21421 w 1206587"/>
                    <a:gd name="connsiteY7" fmla="*/ 246816 h 1920615"/>
                    <a:gd name="connsiteX8" fmla="*/ 387511 w 1206587"/>
                    <a:gd name="connsiteY8" fmla="*/ 12 h 1920615"/>
                    <a:gd name="connsiteX9" fmla="*/ 781275 w 1206587"/>
                    <a:gd name="connsiteY9" fmla="*/ 315845 h 1920615"/>
                    <a:gd name="connsiteX10" fmla="*/ 789698 w 1206587"/>
                    <a:gd name="connsiteY10" fmla="*/ 393326 h 1920615"/>
                    <a:gd name="connsiteX11" fmla="*/ 789645 w 1206587"/>
                    <a:gd name="connsiteY11" fmla="*/ 396274 h 1920615"/>
                    <a:gd name="connsiteX12" fmla="*/ 789646 w 1206587"/>
                    <a:gd name="connsiteY12" fmla="*/ 396274 h 1920615"/>
                    <a:gd name="connsiteX13" fmla="*/ 788752 w 1206587"/>
                    <a:gd name="connsiteY13" fmla="*/ 446860 h 1920615"/>
                    <a:gd name="connsiteX14" fmla="*/ 940421 w 1206587"/>
                    <a:gd name="connsiteY14" fmla="*/ 973733 h 1920615"/>
                    <a:gd name="connsiteX15" fmla="*/ 1150849 w 1206587"/>
                    <a:gd name="connsiteY15" fmla="*/ 1234841 h 1920615"/>
                    <a:gd name="connsiteX16" fmla="*/ 1206587 w 1206587"/>
                    <a:gd name="connsiteY16" fmla="*/ 1281000 h 1920615"/>
                    <a:gd name="connsiteX17" fmla="*/ 1187476 w 1206587"/>
                    <a:gd name="connsiteY17" fmla="*/ 1276734 h 1920615"/>
                    <a:gd name="connsiteX18" fmla="*/ 750434 w 1206587"/>
                    <a:gd name="connsiteY18" fmla="*/ 1495890 h 1920615"/>
                    <a:gd name="connsiteX19" fmla="*/ 737166 w 1206587"/>
                    <a:gd name="connsiteY19" fmla="*/ 1911033 h 192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587" h="1920615">
                      <a:moveTo>
                        <a:pt x="743079" y="1920615"/>
                      </a:moveTo>
                      <a:lnTo>
                        <a:pt x="618310" y="1817293"/>
                      </a:lnTo>
                      <a:cubicBezTo>
                        <a:pt x="480106" y="1690855"/>
                        <a:pt x="358368" y="1541716"/>
                        <a:pt x="258985" y="1371426"/>
                      </a:cubicBezTo>
                      <a:cubicBezTo>
                        <a:pt x="93346" y="1087609"/>
                        <a:pt x="9407" y="778624"/>
                        <a:pt x="0" y="471741"/>
                      </a:cubicBezTo>
                      <a:lnTo>
                        <a:pt x="1221" y="402441"/>
                      </a:lnTo>
                      <a:lnTo>
                        <a:pt x="1221" y="402441"/>
                      </a:lnTo>
                      <a:lnTo>
                        <a:pt x="2883" y="308227"/>
                      </a:lnTo>
                      <a:lnTo>
                        <a:pt x="21421" y="246816"/>
                      </a:lnTo>
                      <a:cubicBezTo>
                        <a:pt x="80929" y="102997"/>
                        <a:pt x="222081" y="1307"/>
                        <a:pt x="387511" y="12"/>
                      </a:cubicBezTo>
                      <a:cubicBezTo>
                        <a:pt x="580513" y="-1497"/>
                        <a:pt x="742610" y="134144"/>
                        <a:pt x="781275" y="315845"/>
                      </a:cubicBezTo>
                      <a:lnTo>
                        <a:pt x="789698" y="393326"/>
                      </a:lnTo>
                      <a:lnTo>
                        <a:pt x="789645" y="396274"/>
                      </a:lnTo>
                      <a:lnTo>
                        <a:pt x="789646" y="396274"/>
                      </a:lnTo>
                      <a:lnTo>
                        <a:pt x="788752" y="446860"/>
                      </a:lnTo>
                      <a:cubicBezTo>
                        <a:pt x="794263" y="626576"/>
                        <a:pt x="843419" y="807524"/>
                        <a:pt x="940421" y="973733"/>
                      </a:cubicBezTo>
                      <a:cubicBezTo>
                        <a:pt x="998621" y="1073458"/>
                        <a:pt x="1069913" y="1160797"/>
                        <a:pt x="1150849" y="1234841"/>
                      </a:cubicBezTo>
                      <a:lnTo>
                        <a:pt x="1206587" y="1281000"/>
                      </a:lnTo>
                      <a:lnTo>
                        <a:pt x="1187476" y="1276734"/>
                      </a:lnTo>
                      <a:cubicBezTo>
                        <a:pt x="1016371" y="1256017"/>
                        <a:pt x="841561" y="1336967"/>
                        <a:pt x="750434" y="1495890"/>
                      </a:cubicBezTo>
                      <a:cubicBezTo>
                        <a:pt x="674496" y="1628325"/>
                        <a:pt x="674642" y="1783564"/>
                        <a:pt x="737166" y="1911033"/>
                      </a:cubicBez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sp>
              <p:nvSpPr>
                <p:cNvPr id="34" name="Forme libre : forme 112">
                  <a:extLst>
                    <a:ext uri="{FF2B5EF4-FFF2-40B4-BE49-F238E27FC236}">
                      <a16:creationId xmlns:a16="http://schemas.microsoft.com/office/drawing/2014/main" id="{914E1023-E9F9-0882-0566-51BC47DBD211}"/>
                    </a:ext>
                  </a:extLst>
                </p:cNvPr>
                <p:cNvSpPr/>
                <p:nvPr/>
              </p:nvSpPr>
              <p:spPr>
                <a:xfrm rot="12616097">
                  <a:off x="7895629" y="4586340"/>
                  <a:ext cx="9969" cy="79"/>
                </a:xfrm>
                <a:custGeom>
                  <a:avLst/>
                  <a:gdLst>
                    <a:gd name="connsiteX0" fmla="*/ 9969 w 9969"/>
                    <a:gd name="connsiteY0" fmla="*/ 1 h 79"/>
                    <a:gd name="connsiteX1" fmla="*/ 0 w 9969"/>
                    <a:gd name="connsiteY1" fmla="*/ 79 h 79"/>
                    <a:gd name="connsiteX2" fmla="*/ 0 w 9969"/>
                    <a:gd name="connsiteY2" fmla="*/ 78 h 79"/>
                    <a:gd name="connsiteX3" fmla="*/ 9969 w 9969"/>
                    <a:gd name="connsiteY3" fmla="*/ 0 h 79"/>
                    <a:gd name="connsiteX4" fmla="*/ 9969 w 9969"/>
                    <a:gd name="connsiteY4" fmla="*/ 1 h 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69" h="79">
                      <a:moveTo>
                        <a:pt x="9969" y="1"/>
                      </a:moveTo>
                      <a:lnTo>
                        <a:pt x="0" y="79"/>
                      </a:lnTo>
                      <a:lnTo>
                        <a:pt x="0" y="78"/>
                      </a:lnTo>
                      <a:lnTo>
                        <a:pt x="9969" y="0"/>
                      </a:lnTo>
                      <a:lnTo>
                        <a:pt x="9969" y="1"/>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700"/>
                </a:p>
              </p:txBody>
            </p:sp>
          </p:grpSp>
        </p:grpSp>
        <p:sp>
          <p:nvSpPr>
            <p:cNvPr id="10" name="Rectangle 9">
              <a:extLst>
                <a:ext uri="{FF2B5EF4-FFF2-40B4-BE49-F238E27FC236}">
                  <a16:creationId xmlns:a16="http://schemas.microsoft.com/office/drawing/2014/main" id="{146E32BD-F1FF-B227-A587-767CB7DBF13A}"/>
                </a:ext>
              </a:extLst>
            </p:cNvPr>
            <p:cNvSpPr/>
            <p:nvPr/>
          </p:nvSpPr>
          <p:spPr>
            <a:xfrm flipH="1">
              <a:off x="5495848" y="1695896"/>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1</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1" name="Rectangle 10">
              <a:extLst>
                <a:ext uri="{FF2B5EF4-FFF2-40B4-BE49-F238E27FC236}">
                  <a16:creationId xmlns:a16="http://schemas.microsoft.com/office/drawing/2014/main" id="{F3E556E3-B7DC-CAD3-8CF9-8B87FB800094}"/>
                </a:ext>
              </a:extLst>
            </p:cNvPr>
            <p:cNvSpPr/>
            <p:nvPr/>
          </p:nvSpPr>
          <p:spPr>
            <a:xfrm flipH="1">
              <a:off x="7011194" y="2123698"/>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2</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2" name="Rectangle 11">
              <a:extLst>
                <a:ext uri="{FF2B5EF4-FFF2-40B4-BE49-F238E27FC236}">
                  <a16:creationId xmlns:a16="http://schemas.microsoft.com/office/drawing/2014/main" id="{8EFD14DB-5B36-70AF-6C78-146CD8E2CA02}"/>
                </a:ext>
              </a:extLst>
            </p:cNvPr>
            <p:cNvSpPr/>
            <p:nvPr/>
          </p:nvSpPr>
          <p:spPr>
            <a:xfrm flipH="1">
              <a:off x="7445709" y="360659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3</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3" name="Rectangle 12">
              <a:extLst>
                <a:ext uri="{FF2B5EF4-FFF2-40B4-BE49-F238E27FC236}">
                  <a16:creationId xmlns:a16="http://schemas.microsoft.com/office/drawing/2014/main" id="{E6F3CBF5-D391-D0BB-FA1D-672EFD37F92B}"/>
                </a:ext>
              </a:extLst>
            </p:cNvPr>
            <p:cNvSpPr/>
            <p:nvPr/>
          </p:nvSpPr>
          <p:spPr>
            <a:xfrm flipH="1">
              <a:off x="6276085" y="4814261"/>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4</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4" name="Rectangle 13">
              <a:extLst>
                <a:ext uri="{FF2B5EF4-FFF2-40B4-BE49-F238E27FC236}">
                  <a16:creationId xmlns:a16="http://schemas.microsoft.com/office/drawing/2014/main" id="{B74017CA-ADC6-9AA5-9CE7-5679DCC8C528}"/>
                </a:ext>
              </a:extLst>
            </p:cNvPr>
            <p:cNvSpPr/>
            <p:nvPr/>
          </p:nvSpPr>
          <p:spPr>
            <a:xfrm flipH="1">
              <a:off x="4753203" y="4412144"/>
              <a:ext cx="423500" cy="820053"/>
            </a:xfrm>
            <a:prstGeom prst="rect">
              <a:avLst/>
            </a:prstGeom>
            <a:grp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5</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sp>
          <p:nvSpPr>
            <p:cNvPr id="15" name="Rectangle 14">
              <a:extLst>
                <a:ext uri="{FF2B5EF4-FFF2-40B4-BE49-F238E27FC236}">
                  <a16:creationId xmlns:a16="http://schemas.microsoft.com/office/drawing/2014/main" id="{E7CE7A7B-A4F8-D388-BC02-80C1E1F3F940}"/>
                </a:ext>
              </a:extLst>
            </p:cNvPr>
            <p:cNvSpPr/>
            <p:nvPr/>
          </p:nvSpPr>
          <p:spPr>
            <a:xfrm flipH="1">
              <a:off x="4324397" y="2857156"/>
              <a:ext cx="423500" cy="820053"/>
            </a:xfrm>
            <a:prstGeom prst="rect">
              <a:avLst/>
            </a:prstGeom>
            <a:solidFill>
              <a:schemeClr val="bg1">
                <a:lumMod val="50000"/>
              </a:schemeClr>
            </a:solid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a:ln>
                    <a:noFill/>
                  </a:ln>
                  <a:solidFill>
                    <a:schemeClr val="bg1"/>
                  </a:solidFill>
                  <a:effectLst/>
                  <a:uLnTx/>
                  <a:uFillTx/>
                  <a:ea typeface="+mn-ea"/>
                  <a:cs typeface="+mn-cs"/>
                </a:rPr>
                <a:t>6</a:t>
              </a:r>
              <a:endParaRPr kumimoji="0" lang="en-US" sz="70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sp>
        <p:nvSpPr>
          <p:cNvPr id="35" name="Rectangle 34">
            <a:extLst>
              <a:ext uri="{FF2B5EF4-FFF2-40B4-BE49-F238E27FC236}">
                <a16:creationId xmlns:a16="http://schemas.microsoft.com/office/drawing/2014/main" id="{5EDB6E00-ADF4-BC11-3C01-D6E2DC3599FF}"/>
              </a:ext>
            </a:extLst>
          </p:cNvPr>
          <p:cNvSpPr/>
          <p:nvPr/>
        </p:nvSpPr>
        <p:spPr>
          <a:xfrm>
            <a:off x="5710586" y="5466"/>
            <a:ext cx="237744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6. Data Analysis &amp; Synthesis for Opps</a:t>
            </a:r>
          </a:p>
        </p:txBody>
      </p:sp>
    </p:spTree>
    <p:extLst>
      <p:ext uri="{BB962C8B-B14F-4D97-AF65-F5344CB8AC3E}">
        <p14:creationId xmlns:p14="http://schemas.microsoft.com/office/powerpoint/2010/main" val="200610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14">
            <a:extLst>
              <a:ext uri="{FF2B5EF4-FFF2-40B4-BE49-F238E27FC236}">
                <a16:creationId xmlns:a16="http://schemas.microsoft.com/office/drawing/2014/main" id="{C2603598-0441-68AF-C8E3-5870022CF833}"/>
              </a:ext>
            </a:extLst>
          </p:cNvPr>
          <p:cNvSpPr/>
          <p:nvPr/>
        </p:nvSpPr>
        <p:spPr>
          <a:xfrm>
            <a:off x="595550" y="2597321"/>
            <a:ext cx="7557849" cy="777240"/>
          </a:xfrm>
          <a:prstGeom prst="roundRect">
            <a:avLst>
              <a:gd name="adj" fmla="val 4256"/>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US">
              <a:solidFill>
                <a:schemeClr val="lt1"/>
              </a:solidFill>
            </a:endParaRPr>
          </a:p>
        </p:txBody>
      </p:sp>
      <p:sp>
        <p:nvSpPr>
          <p:cNvPr id="54" name="Shape 14">
            <a:extLst>
              <a:ext uri="{FF2B5EF4-FFF2-40B4-BE49-F238E27FC236}">
                <a16:creationId xmlns:a16="http://schemas.microsoft.com/office/drawing/2014/main" id="{B915176D-8592-C01C-6EEE-C31C76D6FBA6}"/>
              </a:ext>
            </a:extLst>
          </p:cNvPr>
          <p:cNvSpPr/>
          <p:nvPr/>
        </p:nvSpPr>
        <p:spPr>
          <a:xfrm>
            <a:off x="595549" y="3490950"/>
            <a:ext cx="7557849" cy="777240"/>
          </a:xfrm>
          <a:prstGeom prst="roundRect">
            <a:avLst>
              <a:gd name="adj" fmla="val 4256"/>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US">
              <a:solidFill>
                <a:schemeClr val="lt1"/>
              </a:solidFill>
            </a:endParaRPr>
          </a:p>
        </p:txBody>
      </p:sp>
      <p:sp>
        <p:nvSpPr>
          <p:cNvPr id="52" name="Shape 14">
            <a:extLst>
              <a:ext uri="{FF2B5EF4-FFF2-40B4-BE49-F238E27FC236}">
                <a16:creationId xmlns:a16="http://schemas.microsoft.com/office/drawing/2014/main" id="{C9C267D7-62F5-FF35-42EA-37F5B40F427A}"/>
              </a:ext>
            </a:extLst>
          </p:cNvPr>
          <p:cNvSpPr/>
          <p:nvPr/>
        </p:nvSpPr>
        <p:spPr>
          <a:xfrm>
            <a:off x="595550" y="4384579"/>
            <a:ext cx="7557849" cy="777240"/>
          </a:xfrm>
          <a:prstGeom prst="roundRect">
            <a:avLst>
              <a:gd name="adj" fmla="val 4256"/>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US"/>
          </a:p>
        </p:txBody>
      </p:sp>
      <p:sp>
        <p:nvSpPr>
          <p:cNvPr id="43" name="Shape 14">
            <a:extLst>
              <a:ext uri="{FF2B5EF4-FFF2-40B4-BE49-F238E27FC236}">
                <a16:creationId xmlns:a16="http://schemas.microsoft.com/office/drawing/2014/main" id="{B56D613D-8B9D-0D1C-3273-8311AD516424}"/>
              </a:ext>
            </a:extLst>
          </p:cNvPr>
          <p:cNvSpPr/>
          <p:nvPr/>
        </p:nvSpPr>
        <p:spPr>
          <a:xfrm>
            <a:off x="595551" y="1703692"/>
            <a:ext cx="7557849" cy="777240"/>
          </a:xfrm>
          <a:prstGeom prst="roundRect">
            <a:avLst>
              <a:gd name="adj" fmla="val 4256"/>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US">
              <a:solidFill>
                <a:schemeClr val="lt1"/>
              </a:solidFill>
            </a:endParaRPr>
          </a:p>
        </p:txBody>
      </p:sp>
      <p:sp>
        <p:nvSpPr>
          <p:cNvPr id="3" name="Title 2">
            <a:extLst>
              <a:ext uri="{FF2B5EF4-FFF2-40B4-BE49-F238E27FC236}">
                <a16:creationId xmlns:a16="http://schemas.microsoft.com/office/drawing/2014/main" id="{0583D7CD-17CF-903B-E34C-691545526A39}"/>
              </a:ext>
            </a:extLst>
          </p:cNvPr>
          <p:cNvSpPr>
            <a:spLocks noGrp="1"/>
          </p:cNvSpPr>
          <p:nvPr>
            <p:ph type="title"/>
          </p:nvPr>
        </p:nvSpPr>
        <p:spPr/>
        <p:txBody>
          <a:bodyPr/>
          <a:lstStyle/>
          <a:p>
            <a:r>
              <a:rPr lang="en-US"/>
              <a:t>Guiding Principles</a:t>
            </a:r>
          </a:p>
        </p:txBody>
      </p:sp>
      <p:sp>
        <p:nvSpPr>
          <p:cNvPr id="4" name="Text Placeholder 3">
            <a:extLst>
              <a:ext uri="{FF2B5EF4-FFF2-40B4-BE49-F238E27FC236}">
                <a16:creationId xmlns:a16="http://schemas.microsoft.com/office/drawing/2014/main" id="{8ABF0E6C-6091-0FC3-3B67-AF9182052A0F}"/>
              </a:ext>
            </a:extLst>
          </p:cNvPr>
          <p:cNvSpPr>
            <a:spLocks noGrp="1"/>
          </p:cNvSpPr>
          <p:nvPr>
            <p:ph type="body" sz="quarter" idx="10"/>
          </p:nvPr>
        </p:nvSpPr>
        <p:spPr/>
        <p:txBody>
          <a:bodyPr anchor="t"/>
          <a:lstStyle/>
          <a:p>
            <a:r>
              <a:rPr lang="en-US"/>
              <a:t>This playbook is designed to be generic and agnostic to any specific tools, processes, or organizational structures. As you apply these concepts, always align with your organizational policies and governance frameworks.</a:t>
            </a:r>
          </a:p>
        </p:txBody>
      </p:sp>
      <p:sp>
        <p:nvSpPr>
          <p:cNvPr id="5" name="Footer Placeholder 4">
            <a:extLst>
              <a:ext uri="{FF2B5EF4-FFF2-40B4-BE49-F238E27FC236}">
                <a16:creationId xmlns:a16="http://schemas.microsoft.com/office/drawing/2014/main" id="{25C3B39A-E00F-E92E-9715-631FEE710676}"/>
              </a:ext>
            </a:extLst>
          </p:cNvPr>
          <p:cNvSpPr>
            <a:spLocks noGrp="1"/>
          </p:cNvSpPr>
          <p:nvPr>
            <p:ph type="ftr" sz="quarter" idx="11"/>
          </p:nvPr>
        </p:nvSpPr>
        <p:spPr/>
        <p:txBody>
          <a:bodyPr/>
          <a:lstStyle/>
          <a:p>
            <a:r>
              <a:rPr lang="en-US" sz="1100">
                <a:latin typeface="+mj-lt"/>
              </a:rPr>
              <a:t>Confidential &amp; Proprietary</a:t>
            </a:r>
          </a:p>
        </p:txBody>
      </p:sp>
      <p:grpSp>
        <p:nvGrpSpPr>
          <p:cNvPr id="51" name="Group 50">
            <a:extLst>
              <a:ext uri="{FF2B5EF4-FFF2-40B4-BE49-F238E27FC236}">
                <a16:creationId xmlns:a16="http://schemas.microsoft.com/office/drawing/2014/main" id="{63335C3E-6CE8-225F-C010-D5C081BFF4AC}"/>
              </a:ext>
            </a:extLst>
          </p:cNvPr>
          <p:cNvGrpSpPr/>
          <p:nvPr/>
        </p:nvGrpSpPr>
        <p:grpSpPr>
          <a:xfrm>
            <a:off x="787403" y="1866228"/>
            <a:ext cx="457200" cy="457200"/>
            <a:chOff x="939403" y="2010608"/>
            <a:chExt cx="416362" cy="416362"/>
          </a:xfrm>
        </p:grpSpPr>
        <p:sp>
          <p:nvSpPr>
            <p:cNvPr id="29" name="Shape 3">
              <a:extLst>
                <a:ext uri="{FF2B5EF4-FFF2-40B4-BE49-F238E27FC236}">
                  <a16:creationId xmlns:a16="http://schemas.microsoft.com/office/drawing/2014/main" id="{79BBF35A-70F8-CC60-E4B0-D631E402BD02}"/>
                </a:ext>
              </a:extLst>
            </p:cNvPr>
            <p:cNvSpPr/>
            <p:nvPr/>
          </p:nvSpPr>
          <p:spPr>
            <a:xfrm>
              <a:off x="939403" y="2010608"/>
              <a:ext cx="416362" cy="416362"/>
            </a:xfrm>
            <a:prstGeom prst="roundRect">
              <a:avLst>
                <a:gd name="adj" fmla="val 21959462"/>
              </a:avLst>
            </a:prstGeom>
            <a:solidFill>
              <a:srgbClr val="223F92"/>
            </a:solidFill>
            <a:ln/>
          </p:spPr>
          <p:txBody>
            <a:bodyPr/>
            <a:lstStyle/>
            <a:p>
              <a:endParaRPr lang="en-US" sz="2400">
                <a:latin typeface="+mj-lt"/>
              </a:endParaRPr>
            </a:p>
          </p:txBody>
        </p:sp>
        <p:pic>
          <p:nvPicPr>
            <p:cNvPr id="30" name="Image 1" descr="preencoded.png">
              <a:extLst>
                <a:ext uri="{FF2B5EF4-FFF2-40B4-BE49-F238E27FC236}">
                  <a16:creationId xmlns:a16="http://schemas.microsoft.com/office/drawing/2014/main" id="{5C06E08D-676E-EFDF-4B0D-3652B2B69A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3941" y="2125147"/>
              <a:ext cx="187285" cy="187285"/>
            </a:xfrm>
            <a:prstGeom prst="rect">
              <a:avLst/>
            </a:prstGeom>
          </p:spPr>
        </p:pic>
      </p:grpSp>
      <p:sp>
        <p:nvSpPr>
          <p:cNvPr id="31" name="Text 4">
            <a:extLst>
              <a:ext uri="{FF2B5EF4-FFF2-40B4-BE49-F238E27FC236}">
                <a16:creationId xmlns:a16="http://schemas.microsoft.com/office/drawing/2014/main" id="{A4320861-55C5-EAC9-5645-62DE992990E8}"/>
              </a:ext>
            </a:extLst>
          </p:cNvPr>
          <p:cNvSpPr/>
          <p:nvPr/>
        </p:nvSpPr>
        <p:spPr>
          <a:xfrm>
            <a:off x="1470302" y="1902502"/>
            <a:ext cx="1734979" cy="216813"/>
          </a:xfrm>
          <a:prstGeom prst="rect">
            <a:avLst/>
          </a:prstGeom>
          <a:noFill/>
          <a:ln/>
        </p:spPr>
        <p:txBody>
          <a:bodyPr wrap="none" lIns="0" tIns="0" rIns="0" bIns="0" rtlCol="0" anchor="t"/>
          <a:lstStyle/>
          <a:p>
            <a:pPr marL="0" indent="0" algn="l">
              <a:lnSpc>
                <a:spcPts val="1700"/>
              </a:lnSpc>
              <a:buNone/>
            </a:pPr>
            <a:r>
              <a:rPr lang="en-US" sz="1600" b="1">
                <a:solidFill>
                  <a:srgbClr val="000000"/>
                </a:solidFill>
                <a:latin typeface="+mj-lt"/>
                <a:ea typeface="Nunito Sans Bold" pitchFamily="34" charset="-122"/>
                <a:cs typeface="Nunito Sans Bold" pitchFamily="34" charset="-120"/>
              </a:rPr>
              <a:t>Broad Application</a:t>
            </a:r>
          </a:p>
          <a:p>
            <a:pPr>
              <a:lnSpc>
                <a:spcPts val="1700"/>
              </a:lnSpc>
            </a:pPr>
            <a:r>
              <a:rPr lang="en-US" sz="1200" i="1">
                <a:solidFill>
                  <a:srgbClr val="000000"/>
                </a:solidFill>
                <a:ea typeface="Nunito Sans" pitchFamily="34" charset="-122"/>
                <a:cs typeface="Nunito Sans" pitchFamily="34" charset="-120"/>
              </a:rPr>
              <a:t>Principles apply across industries, company sizes, and transformation contexts</a:t>
            </a:r>
            <a:endParaRPr lang="en-US" sz="1200" i="1"/>
          </a:p>
        </p:txBody>
      </p:sp>
      <p:sp>
        <p:nvSpPr>
          <p:cNvPr id="32" name="Text 5">
            <a:extLst>
              <a:ext uri="{FF2B5EF4-FFF2-40B4-BE49-F238E27FC236}">
                <a16:creationId xmlns:a16="http://schemas.microsoft.com/office/drawing/2014/main" id="{46E4B6AB-1278-7F0B-9E22-5171D234CF83}"/>
              </a:ext>
            </a:extLst>
          </p:cNvPr>
          <p:cNvSpPr/>
          <p:nvPr/>
        </p:nvSpPr>
        <p:spPr>
          <a:xfrm>
            <a:off x="1470303" y="2091852"/>
            <a:ext cx="7265194" cy="222052"/>
          </a:xfrm>
          <a:prstGeom prst="rect">
            <a:avLst/>
          </a:prstGeom>
          <a:noFill/>
          <a:ln/>
        </p:spPr>
        <p:txBody>
          <a:bodyPr wrap="none" lIns="0" tIns="0" rIns="0" bIns="0" rtlCol="0" anchor="t"/>
          <a:lstStyle/>
          <a:p>
            <a:pPr marL="0" indent="0" algn="l">
              <a:lnSpc>
                <a:spcPts val="1700"/>
              </a:lnSpc>
              <a:buNone/>
            </a:pPr>
            <a:endParaRPr lang="en-US" sz="1200">
              <a:latin typeface="+mj-lt"/>
            </a:endParaRPr>
          </a:p>
        </p:txBody>
      </p:sp>
      <p:grpSp>
        <p:nvGrpSpPr>
          <p:cNvPr id="50" name="Group 49">
            <a:extLst>
              <a:ext uri="{FF2B5EF4-FFF2-40B4-BE49-F238E27FC236}">
                <a16:creationId xmlns:a16="http://schemas.microsoft.com/office/drawing/2014/main" id="{C9299BCB-5D8C-6854-946C-B135A7988ABA}"/>
              </a:ext>
            </a:extLst>
          </p:cNvPr>
          <p:cNvGrpSpPr/>
          <p:nvPr/>
        </p:nvGrpSpPr>
        <p:grpSpPr>
          <a:xfrm>
            <a:off x="787403" y="2752450"/>
            <a:ext cx="457200" cy="457200"/>
            <a:chOff x="939403" y="2871430"/>
            <a:chExt cx="416362" cy="416362"/>
          </a:xfrm>
        </p:grpSpPr>
        <p:sp>
          <p:nvSpPr>
            <p:cNvPr id="34" name="Shape 7">
              <a:extLst>
                <a:ext uri="{FF2B5EF4-FFF2-40B4-BE49-F238E27FC236}">
                  <a16:creationId xmlns:a16="http://schemas.microsoft.com/office/drawing/2014/main" id="{92CB9611-0E18-24D9-0C67-6614092E3E31}"/>
                </a:ext>
              </a:extLst>
            </p:cNvPr>
            <p:cNvSpPr/>
            <p:nvPr/>
          </p:nvSpPr>
          <p:spPr>
            <a:xfrm>
              <a:off x="939403" y="2871430"/>
              <a:ext cx="416362" cy="416362"/>
            </a:xfrm>
            <a:prstGeom prst="roundRect">
              <a:avLst>
                <a:gd name="adj" fmla="val 21959462"/>
              </a:avLst>
            </a:prstGeom>
            <a:solidFill>
              <a:srgbClr val="223F92"/>
            </a:solidFill>
            <a:ln/>
          </p:spPr>
          <p:txBody>
            <a:bodyPr/>
            <a:lstStyle/>
            <a:p>
              <a:endParaRPr lang="en-US" sz="2400">
                <a:latin typeface="+mj-lt"/>
              </a:endParaRPr>
            </a:p>
          </p:txBody>
        </p:sp>
        <p:pic>
          <p:nvPicPr>
            <p:cNvPr id="35" name="Image 2" descr="preencoded.png">
              <a:extLst>
                <a:ext uri="{FF2B5EF4-FFF2-40B4-BE49-F238E27FC236}">
                  <a16:creationId xmlns:a16="http://schemas.microsoft.com/office/drawing/2014/main" id="{FD9650B5-B589-1164-5475-55D135C671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941" y="2985968"/>
              <a:ext cx="187285" cy="187285"/>
            </a:xfrm>
            <a:prstGeom prst="rect">
              <a:avLst/>
            </a:prstGeom>
          </p:spPr>
        </p:pic>
      </p:grpSp>
      <p:sp>
        <p:nvSpPr>
          <p:cNvPr id="36" name="Text 8">
            <a:extLst>
              <a:ext uri="{FF2B5EF4-FFF2-40B4-BE49-F238E27FC236}">
                <a16:creationId xmlns:a16="http://schemas.microsoft.com/office/drawing/2014/main" id="{C2CE0F7F-A44C-26EC-1727-C35440F3DC7D}"/>
              </a:ext>
            </a:extLst>
          </p:cNvPr>
          <p:cNvSpPr/>
          <p:nvPr/>
        </p:nvSpPr>
        <p:spPr>
          <a:xfrm>
            <a:off x="1470302" y="2788241"/>
            <a:ext cx="1734979" cy="216813"/>
          </a:xfrm>
          <a:prstGeom prst="rect">
            <a:avLst/>
          </a:prstGeom>
          <a:noFill/>
          <a:ln/>
        </p:spPr>
        <p:txBody>
          <a:bodyPr wrap="none" lIns="0" tIns="0" rIns="0" bIns="0" rtlCol="0" anchor="t"/>
          <a:lstStyle/>
          <a:p>
            <a:pPr marL="0" indent="0" algn="l">
              <a:lnSpc>
                <a:spcPts val="1700"/>
              </a:lnSpc>
              <a:buNone/>
            </a:pPr>
            <a:r>
              <a:rPr lang="en-US" sz="1600" b="1">
                <a:solidFill>
                  <a:srgbClr val="000000"/>
                </a:solidFill>
                <a:latin typeface="+mj-lt"/>
                <a:ea typeface="Nunito Sans Bold" pitchFamily="34" charset="-122"/>
                <a:cs typeface="Nunito Sans Bold" pitchFamily="34" charset="-120"/>
              </a:rPr>
              <a:t>High–Level Methods</a:t>
            </a:r>
          </a:p>
          <a:p>
            <a:pPr marL="0" indent="0" algn="l">
              <a:lnSpc>
                <a:spcPts val="1700"/>
              </a:lnSpc>
              <a:buNone/>
            </a:pPr>
            <a:r>
              <a:rPr lang="en-US" sz="1200" i="1">
                <a:latin typeface="+mj-lt"/>
              </a:rPr>
              <a:t>Playbook is guidance–driven and does not prioritize any specific methodology over another</a:t>
            </a:r>
          </a:p>
          <a:p>
            <a:pPr marL="0" indent="0" algn="l">
              <a:lnSpc>
                <a:spcPts val="1700"/>
              </a:lnSpc>
              <a:buNone/>
            </a:pPr>
            <a:endParaRPr lang="en-US" sz="1600">
              <a:latin typeface="+mj-lt"/>
            </a:endParaRPr>
          </a:p>
        </p:txBody>
      </p:sp>
      <p:grpSp>
        <p:nvGrpSpPr>
          <p:cNvPr id="49" name="Group 48">
            <a:extLst>
              <a:ext uri="{FF2B5EF4-FFF2-40B4-BE49-F238E27FC236}">
                <a16:creationId xmlns:a16="http://schemas.microsoft.com/office/drawing/2014/main" id="{97D20091-BC67-AB51-D2D7-F48D33CAED2A}"/>
              </a:ext>
            </a:extLst>
          </p:cNvPr>
          <p:cNvGrpSpPr/>
          <p:nvPr/>
        </p:nvGrpSpPr>
        <p:grpSpPr>
          <a:xfrm>
            <a:off x="787403" y="3638672"/>
            <a:ext cx="457200" cy="457200"/>
            <a:chOff x="939403" y="3770352"/>
            <a:chExt cx="416362" cy="416362"/>
          </a:xfrm>
        </p:grpSpPr>
        <p:sp>
          <p:nvSpPr>
            <p:cNvPr id="39" name="Shape 11">
              <a:extLst>
                <a:ext uri="{FF2B5EF4-FFF2-40B4-BE49-F238E27FC236}">
                  <a16:creationId xmlns:a16="http://schemas.microsoft.com/office/drawing/2014/main" id="{6D6EAAC5-B392-82F4-11AB-3AF91E056201}"/>
                </a:ext>
              </a:extLst>
            </p:cNvPr>
            <p:cNvSpPr/>
            <p:nvPr/>
          </p:nvSpPr>
          <p:spPr>
            <a:xfrm>
              <a:off x="939403" y="3770352"/>
              <a:ext cx="416362" cy="416362"/>
            </a:xfrm>
            <a:prstGeom prst="roundRect">
              <a:avLst>
                <a:gd name="adj" fmla="val 21959462"/>
              </a:avLst>
            </a:prstGeom>
            <a:solidFill>
              <a:srgbClr val="223F92"/>
            </a:solidFill>
            <a:ln/>
          </p:spPr>
          <p:txBody>
            <a:bodyPr/>
            <a:lstStyle/>
            <a:p>
              <a:endParaRPr lang="en-US" sz="2400">
                <a:latin typeface="+mj-lt"/>
              </a:endParaRPr>
            </a:p>
          </p:txBody>
        </p:sp>
        <p:pic>
          <p:nvPicPr>
            <p:cNvPr id="40" name="Image 3" descr="preencoded.png">
              <a:extLst>
                <a:ext uri="{FF2B5EF4-FFF2-40B4-BE49-F238E27FC236}">
                  <a16:creationId xmlns:a16="http://schemas.microsoft.com/office/drawing/2014/main" id="{E6A5D744-216D-5324-8215-6DD8D05F60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3941" y="3884890"/>
              <a:ext cx="187285" cy="187285"/>
            </a:xfrm>
            <a:prstGeom prst="rect">
              <a:avLst/>
            </a:prstGeom>
          </p:spPr>
        </p:pic>
      </p:grpSp>
      <p:sp>
        <p:nvSpPr>
          <p:cNvPr id="41" name="Text 12">
            <a:extLst>
              <a:ext uri="{FF2B5EF4-FFF2-40B4-BE49-F238E27FC236}">
                <a16:creationId xmlns:a16="http://schemas.microsoft.com/office/drawing/2014/main" id="{4175E75D-9F63-5C39-1078-40E0DC0792B0}"/>
              </a:ext>
            </a:extLst>
          </p:cNvPr>
          <p:cNvSpPr/>
          <p:nvPr/>
        </p:nvSpPr>
        <p:spPr>
          <a:xfrm>
            <a:off x="1470302" y="3673980"/>
            <a:ext cx="1734979" cy="216813"/>
          </a:xfrm>
          <a:prstGeom prst="rect">
            <a:avLst/>
          </a:prstGeom>
          <a:noFill/>
          <a:ln/>
        </p:spPr>
        <p:txBody>
          <a:bodyPr wrap="none" lIns="0" tIns="0" rIns="0" bIns="0" rtlCol="0" anchor="t"/>
          <a:lstStyle/>
          <a:p>
            <a:pPr marL="0" indent="0" algn="l">
              <a:lnSpc>
                <a:spcPts val="1700"/>
              </a:lnSpc>
              <a:buNone/>
            </a:pPr>
            <a:r>
              <a:rPr lang="en-US" sz="1600" b="1">
                <a:solidFill>
                  <a:srgbClr val="000000"/>
                </a:solidFill>
                <a:latin typeface="+mj-lt"/>
                <a:ea typeface="Nunito Sans Bold" pitchFamily="34" charset="-122"/>
                <a:cs typeface="Nunito Sans Bold" pitchFamily="34" charset="-120"/>
              </a:rPr>
              <a:t>Illustrative Examples</a:t>
            </a:r>
          </a:p>
          <a:p>
            <a:pPr>
              <a:lnSpc>
                <a:spcPts val="1700"/>
              </a:lnSpc>
            </a:pPr>
            <a:r>
              <a:rPr lang="en-US" sz="1200" i="1">
                <a:solidFill>
                  <a:srgbClr val="000000"/>
                </a:solidFill>
                <a:ea typeface="Nunito Sans" pitchFamily="34" charset="-122"/>
                <a:cs typeface="Nunito Sans" pitchFamily="34" charset="-120"/>
              </a:rPr>
              <a:t>Mock data and scenarios demonstrate concepts without real data exposure</a:t>
            </a:r>
            <a:endParaRPr lang="en-US" sz="1200" i="1"/>
          </a:p>
          <a:p>
            <a:pPr marL="0" indent="0" algn="l">
              <a:lnSpc>
                <a:spcPts val="1700"/>
              </a:lnSpc>
              <a:buNone/>
            </a:pPr>
            <a:endParaRPr lang="en-US" sz="1600">
              <a:latin typeface="+mj-lt"/>
            </a:endParaRPr>
          </a:p>
        </p:txBody>
      </p:sp>
      <p:grpSp>
        <p:nvGrpSpPr>
          <p:cNvPr id="48" name="Group 47">
            <a:extLst>
              <a:ext uri="{FF2B5EF4-FFF2-40B4-BE49-F238E27FC236}">
                <a16:creationId xmlns:a16="http://schemas.microsoft.com/office/drawing/2014/main" id="{2BA1EADA-1AA2-E7C3-37CB-3C16F6EE8EE9}"/>
              </a:ext>
            </a:extLst>
          </p:cNvPr>
          <p:cNvGrpSpPr/>
          <p:nvPr/>
        </p:nvGrpSpPr>
        <p:grpSpPr>
          <a:xfrm>
            <a:off x="787403" y="4524894"/>
            <a:ext cx="457200" cy="457200"/>
            <a:chOff x="939403" y="4669274"/>
            <a:chExt cx="416362" cy="416362"/>
          </a:xfrm>
        </p:grpSpPr>
        <p:sp>
          <p:nvSpPr>
            <p:cNvPr id="44" name="Shape 15">
              <a:extLst>
                <a:ext uri="{FF2B5EF4-FFF2-40B4-BE49-F238E27FC236}">
                  <a16:creationId xmlns:a16="http://schemas.microsoft.com/office/drawing/2014/main" id="{BA4470A6-BD08-30D8-F500-D8DE51BFCF83}"/>
                </a:ext>
              </a:extLst>
            </p:cNvPr>
            <p:cNvSpPr/>
            <p:nvPr/>
          </p:nvSpPr>
          <p:spPr>
            <a:xfrm>
              <a:off x="939403" y="4669274"/>
              <a:ext cx="416362" cy="416362"/>
            </a:xfrm>
            <a:prstGeom prst="roundRect">
              <a:avLst>
                <a:gd name="adj" fmla="val 21959462"/>
              </a:avLst>
            </a:prstGeom>
            <a:solidFill>
              <a:srgbClr val="223F92"/>
            </a:solidFill>
            <a:ln/>
          </p:spPr>
          <p:txBody>
            <a:bodyPr/>
            <a:lstStyle/>
            <a:p>
              <a:endParaRPr lang="en-US" sz="2400">
                <a:latin typeface="+mj-lt"/>
              </a:endParaRPr>
            </a:p>
          </p:txBody>
        </p:sp>
        <p:pic>
          <p:nvPicPr>
            <p:cNvPr id="45" name="Image 4" descr="preencoded.png">
              <a:extLst>
                <a:ext uri="{FF2B5EF4-FFF2-40B4-BE49-F238E27FC236}">
                  <a16:creationId xmlns:a16="http://schemas.microsoft.com/office/drawing/2014/main" id="{8EE97F64-94C0-62AB-4A81-A6AA70CE85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3941" y="4783812"/>
              <a:ext cx="187285" cy="187285"/>
            </a:xfrm>
            <a:prstGeom prst="rect">
              <a:avLst/>
            </a:prstGeom>
          </p:spPr>
        </p:pic>
      </p:grpSp>
      <p:sp>
        <p:nvSpPr>
          <p:cNvPr id="46" name="Text 16">
            <a:extLst>
              <a:ext uri="{FF2B5EF4-FFF2-40B4-BE49-F238E27FC236}">
                <a16:creationId xmlns:a16="http://schemas.microsoft.com/office/drawing/2014/main" id="{8490FD59-F2BB-2A46-07FC-55EF8E7EB288}"/>
              </a:ext>
            </a:extLst>
          </p:cNvPr>
          <p:cNvSpPr/>
          <p:nvPr/>
        </p:nvSpPr>
        <p:spPr>
          <a:xfrm>
            <a:off x="1470302" y="4559719"/>
            <a:ext cx="1734979" cy="216813"/>
          </a:xfrm>
          <a:prstGeom prst="rect">
            <a:avLst/>
          </a:prstGeom>
          <a:noFill/>
          <a:ln/>
        </p:spPr>
        <p:txBody>
          <a:bodyPr wrap="none" lIns="0" tIns="0" rIns="0" bIns="0" rtlCol="0" anchor="t"/>
          <a:lstStyle/>
          <a:p>
            <a:pPr marL="0" indent="0" algn="l">
              <a:lnSpc>
                <a:spcPts val="1700"/>
              </a:lnSpc>
              <a:buNone/>
            </a:pPr>
            <a:r>
              <a:rPr lang="en-US" sz="1600" b="1">
                <a:solidFill>
                  <a:srgbClr val="000000"/>
                </a:solidFill>
                <a:latin typeface="+mj-lt"/>
                <a:ea typeface="Nunito Sans Bold" pitchFamily="34" charset="-122"/>
                <a:cs typeface="Nunito Sans Bold" pitchFamily="34" charset="-120"/>
              </a:rPr>
              <a:t>Policy Compliant</a:t>
            </a:r>
          </a:p>
          <a:p>
            <a:pPr>
              <a:lnSpc>
                <a:spcPts val="1700"/>
              </a:lnSpc>
            </a:pPr>
            <a:r>
              <a:rPr lang="en-US" sz="1200" i="1">
                <a:solidFill>
                  <a:srgbClr val="000000"/>
                </a:solidFill>
                <a:ea typeface="Nunito Sans" pitchFamily="34" charset="-122"/>
                <a:cs typeface="Nunito Sans" pitchFamily="34" charset="-120"/>
              </a:rPr>
              <a:t>Always defer to your organizational data and AI governance policies</a:t>
            </a:r>
            <a:endParaRPr lang="en-US" sz="1200" i="1"/>
          </a:p>
        </p:txBody>
      </p:sp>
    </p:spTree>
    <p:extLst>
      <p:ext uri="{BB962C8B-B14F-4D97-AF65-F5344CB8AC3E}">
        <p14:creationId xmlns:p14="http://schemas.microsoft.com/office/powerpoint/2010/main" val="2755211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C646ED-A720-0C5C-7B40-CDF24986FB0C}"/>
              </a:ext>
            </a:extLst>
          </p:cNvPr>
          <p:cNvSpPr>
            <a:spLocks noGrp="1"/>
          </p:cNvSpPr>
          <p:nvPr>
            <p:ph sz="quarter" idx="11"/>
          </p:nvPr>
        </p:nvSpPr>
        <p:spPr/>
        <p:txBody>
          <a:bodyPr/>
          <a:lstStyle/>
          <a:p>
            <a:pPr marL="342900" indent="-342900">
              <a:buFont typeface="+mj-lt"/>
              <a:buAutoNum type="arabicPeriod"/>
            </a:pPr>
            <a:r>
              <a:rPr lang="en-US"/>
              <a:t>Create a Daily assignment log using Customer data file, prompt AI to Randomly assign service tickets to technicians so that technicians cover tickets across the entire service area. Each Technician should be assigned 15 tickets for the day with an average of twelve being completed during their workday – this prompt will not be included in the visuals for the slide. We assume that this is a straight data pull from the assignment system </a:t>
            </a:r>
            <a:r>
              <a:rPr lang="en-US">
                <a:solidFill>
                  <a:srgbClr val="FF0000"/>
                </a:solidFill>
              </a:rPr>
              <a:t>****This File was generated but not analyzed &lt;&lt;Service_Data_Generated_NOV2025.xlsx&gt;&gt;&gt;</a:t>
            </a:r>
            <a:endParaRPr lang="en-US"/>
          </a:p>
          <a:p>
            <a:pPr marL="342900" indent="-342900">
              <a:buFont typeface="+mj-lt"/>
              <a:buAutoNum type="arabicPeriod"/>
            </a:pPr>
            <a:r>
              <a:rPr lang="en-US"/>
              <a:t>Prompt AI to plot technician travel (one tech or two techs) on the Kansas city service area map with lines connecting the locations [slide visual] (maybe red for one technician and blue for another) – include in slide</a:t>
            </a:r>
          </a:p>
          <a:p>
            <a:pPr marL="342900" indent="-342900">
              <a:buFont typeface="+mj-lt"/>
              <a:buAutoNum type="arabicPeriod"/>
            </a:pPr>
            <a:r>
              <a:rPr lang="en-US"/>
              <a:t>Prompt AI to calculate portion of the technician day spent on travel version service calls</a:t>
            </a:r>
          </a:p>
          <a:p>
            <a:pPr marL="342900" indent="-342900">
              <a:buFont typeface="+mj-lt"/>
              <a:buAutoNum type="arabicPeriod"/>
            </a:pPr>
            <a:r>
              <a:rPr lang="en-US"/>
              <a:t>Prompt AI to optimize the routing using the same data set to minimize travel and maximize number of service tickets completed – if possible, make the same visual routing map #2 for same technicians or A/B comparison.</a:t>
            </a:r>
          </a:p>
          <a:p>
            <a:pPr marL="342900" indent="-342900">
              <a:buFont typeface="+mj-lt"/>
              <a:buAutoNum type="arabicPeriod"/>
            </a:pPr>
            <a:r>
              <a:rPr lang="en-US"/>
              <a:t>***Take away … better routing can lead to more service calls completed****</a:t>
            </a:r>
          </a:p>
          <a:p>
            <a:pPr marL="342900" indent="-342900">
              <a:buFont typeface="+mj-lt"/>
              <a:buAutoNum type="arabicPeriod"/>
            </a:pPr>
            <a:r>
              <a:rPr lang="en-US"/>
              <a:t>!!!Learning Point – while Data First approach to problem solving with AI can quickly yield evidence–based answers, problem solvers should never discount the importance of collecting feedback from the people doing the work as these details often highlight aspects of the problem not readily apparent in the data.!!!</a:t>
            </a:r>
          </a:p>
          <a:p>
            <a:pPr marL="342900" indent="-342900">
              <a:buFont typeface="+mj-lt"/>
              <a:buAutoNum type="arabicPeriod"/>
            </a:pPr>
            <a:r>
              <a:rPr lang="en-US"/>
              <a:t>Narrative – to verify initial findings the problem–solving team conducts a series of interview with technicians – (explain how transcription can be done with AI tools – highlight the importance of informing participants that they are being recorded.</a:t>
            </a:r>
          </a:p>
          <a:p>
            <a:pPr marL="342900" indent="-342900">
              <a:buFont typeface="+mj-lt"/>
              <a:buAutoNum type="arabicPeriod"/>
            </a:pPr>
            <a:r>
              <a:rPr lang="en-US"/>
              <a:t>Prompt AI to summarize key points in the Transcripts</a:t>
            </a:r>
          </a:p>
        </p:txBody>
      </p:sp>
      <p:sp>
        <p:nvSpPr>
          <p:cNvPr id="3" name="Title 2">
            <a:extLst>
              <a:ext uri="{FF2B5EF4-FFF2-40B4-BE49-F238E27FC236}">
                <a16:creationId xmlns:a16="http://schemas.microsoft.com/office/drawing/2014/main" id="{89DBACD3-6583-093C-539E-C57FBE578CF7}"/>
              </a:ext>
            </a:extLst>
          </p:cNvPr>
          <p:cNvSpPr>
            <a:spLocks noGrp="1"/>
          </p:cNvSpPr>
          <p:nvPr>
            <p:ph type="title"/>
          </p:nvPr>
        </p:nvSpPr>
        <p:spPr/>
        <p:txBody>
          <a:bodyPr/>
          <a:lstStyle/>
          <a:p>
            <a:r>
              <a:rPr lang="en-US"/>
              <a:t>Completing the Analysis – </a:t>
            </a:r>
            <a:r>
              <a:rPr lang="en-US">
                <a:solidFill>
                  <a:srgbClr val="FF0000"/>
                </a:solidFill>
              </a:rPr>
              <a:t>INTERNAL SLIDE</a:t>
            </a:r>
          </a:p>
        </p:txBody>
      </p:sp>
      <p:sp>
        <p:nvSpPr>
          <p:cNvPr id="4" name="Footer Placeholder 3">
            <a:extLst>
              <a:ext uri="{FF2B5EF4-FFF2-40B4-BE49-F238E27FC236}">
                <a16:creationId xmlns:a16="http://schemas.microsoft.com/office/drawing/2014/main" id="{1698766C-76CD-0DB8-A1FE-54C0EA9F8E1E}"/>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3556865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A80E7EC-B8FB-5A76-1F01-4ACE030ED83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AFCD74-EF87-7DF1-B9BB-05300E099D8B}"/>
              </a:ext>
            </a:extLst>
          </p:cNvPr>
          <p:cNvSpPr>
            <a:spLocks noGrp="1"/>
          </p:cNvSpPr>
          <p:nvPr>
            <p:ph sz="quarter" idx="11"/>
          </p:nvPr>
        </p:nvSpPr>
        <p:spPr/>
        <p:txBody>
          <a:bodyPr/>
          <a:lstStyle/>
          <a:p>
            <a:pPr marL="342900" indent="-342900">
              <a:buFont typeface="+mj-lt"/>
              <a:buAutoNum type="arabicPeriod" startAt="9"/>
            </a:pPr>
            <a:r>
              <a:rPr lang="en-US"/>
              <a:t>Findings – interviews suggest a lack of consistency in the way each technician works through their daily Service Tickets – with little apparent consideration for route optimization. Also, details are provided about the quality of equipment being installed, the morning setup routine, and the impact of “emergency tickets”.</a:t>
            </a:r>
          </a:p>
          <a:p>
            <a:pPr marL="342900" indent="-342900">
              <a:buFont typeface="+mj-lt"/>
              <a:buAutoNum type="arabicPeriod" startAt="9"/>
            </a:pPr>
            <a:r>
              <a:rPr lang="en-US"/>
              <a:t>Based on interviews, the problem–solving team prompts AI to calculate how much time technicians are spending driving to the office each day to get their service vehicle and start their day.</a:t>
            </a:r>
          </a:p>
          <a:p>
            <a:pPr marL="342900" indent="-342900">
              <a:buFont typeface="+mj-lt"/>
              <a:buAutoNum type="arabicPeriod" startAt="9"/>
            </a:pPr>
            <a:r>
              <a:rPr lang="en-US"/>
              <a:t>Problem–solving Team develops a list of potential solutions:</a:t>
            </a:r>
          </a:p>
          <a:p>
            <a:pPr marL="976313" lvl="2" indent="-342900"/>
            <a:r>
              <a:rPr lang="en-US"/>
              <a:t>Policy – Allow technicians to take vehicles home at night and start their day from home – Challenge: How do vehicle get restocked? Risk: Potential for theft as vehicles may be less secure – potentially required alarm systems to be installed on each vehicle. (to be implemented)</a:t>
            </a:r>
          </a:p>
          <a:p>
            <a:pPr marL="976313" lvl="2" indent="-342900"/>
            <a:r>
              <a:rPr lang="en-US"/>
              <a:t>Purchasing – Abandon current multi–year “box” provider contract and enter a new contract with a supplier of more costly but more robust equipment that will have a lower failure rate. Challenge: Costly alternate with penalties for breaking existing contract. Risk: Swapping over the enter service population will take a long time during which dual systems will need to be supported. (not a winning solution)</a:t>
            </a:r>
          </a:p>
          <a:p>
            <a:pPr marL="976313" lvl="2" indent="-342900"/>
            <a:r>
              <a:rPr lang="en-US"/>
              <a:t>Procedure – Assign service technician to Zones so that they are primarily working within a smaller service area. Zones to be centered on “home” address. Each day technicians would be primarily be assigned service ticket in their zone and secondarily assigned tickets in adjacent zones. Challenge: Requires customer and technician data to be augmented with Zone details. Risk: current routing application may not be sufficient to handle additional criteria. (to be implemented)</a:t>
            </a:r>
          </a:p>
          <a:p>
            <a:pPr marL="976313" lvl="2" indent="-342900"/>
            <a:r>
              <a:rPr lang="en-US"/>
              <a:t>Technology – Develop a “pizza tracker” function that automatically sends the customer a text message when Technician is on the way. Challenge: Functionality would work best if it can send multiple text messages indicating two stops away (i.e., 30–60  minutes out, and next stop which would be based on travel time from currently completed service call. Risk: Situations where emergency work interrupts sequence. (potentially implemented – phase 2)</a:t>
            </a:r>
          </a:p>
          <a:p>
            <a:pPr marL="342900" indent="-342900">
              <a:buFont typeface="+mj-lt"/>
              <a:buAutoNum type="arabicPeriod" startAt="9"/>
            </a:pPr>
            <a:endParaRPr lang="en-US"/>
          </a:p>
        </p:txBody>
      </p:sp>
      <p:sp>
        <p:nvSpPr>
          <p:cNvPr id="3" name="Title 2">
            <a:extLst>
              <a:ext uri="{FF2B5EF4-FFF2-40B4-BE49-F238E27FC236}">
                <a16:creationId xmlns:a16="http://schemas.microsoft.com/office/drawing/2014/main" id="{EAE9763E-13B1-375F-A5C9-5B68984DE238}"/>
              </a:ext>
            </a:extLst>
          </p:cNvPr>
          <p:cNvSpPr>
            <a:spLocks noGrp="1"/>
          </p:cNvSpPr>
          <p:nvPr>
            <p:ph type="title"/>
          </p:nvPr>
        </p:nvSpPr>
        <p:spPr/>
        <p:txBody>
          <a:bodyPr/>
          <a:lstStyle/>
          <a:p>
            <a:r>
              <a:rPr lang="en-US"/>
              <a:t>Completing the Analysis – </a:t>
            </a:r>
            <a:r>
              <a:rPr lang="en-US">
                <a:solidFill>
                  <a:srgbClr val="FF0000"/>
                </a:solidFill>
              </a:rPr>
              <a:t>INTERNAL SLIDE</a:t>
            </a:r>
          </a:p>
        </p:txBody>
      </p:sp>
      <p:sp>
        <p:nvSpPr>
          <p:cNvPr id="4" name="Footer Placeholder 3">
            <a:extLst>
              <a:ext uri="{FF2B5EF4-FFF2-40B4-BE49-F238E27FC236}">
                <a16:creationId xmlns:a16="http://schemas.microsoft.com/office/drawing/2014/main" id="{CC4380F5-E98A-7A45-142A-A907F742303B}"/>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1841445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6A9555-4DDB-BAF4-8EF0-95C4C6108B6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ED2852-A487-E97A-D916-3BF419E430E5}"/>
              </a:ext>
            </a:extLst>
          </p:cNvPr>
          <p:cNvSpPr>
            <a:spLocks noGrp="1"/>
          </p:cNvSpPr>
          <p:nvPr>
            <p:ph sz="quarter" idx="11"/>
          </p:nvPr>
        </p:nvSpPr>
        <p:spPr/>
        <p:txBody>
          <a:bodyPr/>
          <a:lstStyle/>
          <a:p>
            <a:pPr marL="976313" lvl="2" indent="-342900"/>
            <a:r>
              <a:rPr lang="en-US"/>
              <a:t>Policy – Carve out one Technician to handle “emergency” calls only (Zone = Emergency) … may also serve as Restocking Technician to meet other technicians on–site to fulfill restocking orders. Challenge: Requires Technician to actively monitor “truck stock” and submit resupply orders with appropriate lead–time. Risk: may underutilize a  Technician resource. (to be considered for implementation)</a:t>
            </a:r>
          </a:p>
          <a:p>
            <a:pPr marL="976313" lvl="2" indent="-342900"/>
            <a:r>
              <a:rPr lang="en-US"/>
              <a:t>Technology – Reconfigure assignment system to “flow” from “daily batch” assignments. Technician receives next service ticket upon completion of current service call. Challenge: Represents significant change to technician and call center behaviors. Risk: User adoption (to be implemented – sets up content on change management)</a:t>
            </a:r>
          </a:p>
          <a:p>
            <a:pPr marL="342900" indent="-342900">
              <a:buFont typeface="+mj-lt"/>
              <a:buAutoNum type="arabicPeriod" startAt="12"/>
            </a:pPr>
            <a:r>
              <a:rPr lang="en-US"/>
              <a:t>Create slide laying out all solutions with key details for consideration</a:t>
            </a:r>
          </a:p>
          <a:p>
            <a:pPr marL="342900" indent="-342900">
              <a:buFont typeface="+mj-lt"/>
              <a:buAutoNum type="arabicPeriod" startAt="12"/>
            </a:pPr>
            <a:r>
              <a:rPr lang="en-US"/>
              <a:t>Take potential solutions through the WSJF process – winning solutions include “home based technicians”, “Technician Zones”, “Reconfigured assignment system” – “Emergency only Technician” will be adopted to solve restocking issue even though it won’t rank highly on WSJF.</a:t>
            </a:r>
          </a:p>
          <a:p>
            <a:pPr marL="342900" indent="-342900">
              <a:buFont typeface="+mj-lt"/>
              <a:buAutoNum type="arabicPeriod" startAt="12"/>
            </a:pPr>
            <a:r>
              <a:rPr lang="en-US"/>
              <a:t>DEVELOP: Focus on assignment system – let’s see if we can mock–up some visuals without necessarily creating a functioning prototype.</a:t>
            </a:r>
          </a:p>
          <a:p>
            <a:pPr marL="342900" indent="-342900">
              <a:buFont typeface="+mj-lt"/>
              <a:buAutoNum type="arabicPeriod" startAt="12"/>
            </a:pPr>
            <a:r>
              <a:rPr lang="en-US"/>
              <a:t>RESULTS: Prompt AI (not to be shown – only results) to show efficiency of new process and forecast the increased productivity for period over period (month, quarter, or annually)</a:t>
            </a:r>
          </a:p>
          <a:p>
            <a:pPr marL="342900" indent="-342900">
              <a:buFont typeface="+mj-lt"/>
              <a:buAutoNum type="arabicPeriod" startAt="12"/>
            </a:pPr>
            <a:endParaRPr lang="en-US"/>
          </a:p>
        </p:txBody>
      </p:sp>
      <p:sp>
        <p:nvSpPr>
          <p:cNvPr id="3" name="Title 2">
            <a:extLst>
              <a:ext uri="{FF2B5EF4-FFF2-40B4-BE49-F238E27FC236}">
                <a16:creationId xmlns:a16="http://schemas.microsoft.com/office/drawing/2014/main" id="{E69678FD-3D7A-1AE0-39CE-355D2BE89709}"/>
              </a:ext>
            </a:extLst>
          </p:cNvPr>
          <p:cNvSpPr>
            <a:spLocks noGrp="1"/>
          </p:cNvSpPr>
          <p:nvPr>
            <p:ph type="title"/>
          </p:nvPr>
        </p:nvSpPr>
        <p:spPr/>
        <p:txBody>
          <a:bodyPr/>
          <a:lstStyle/>
          <a:p>
            <a:r>
              <a:rPr lang="en-US"/>
              <a:t>Completing the Analysis / Prioritization / Develop – </a:t>
            </a:r>
            <a:r>
              <a:rPr lang="en-US">
                <a:solidFill>
                  <a:srgbClr val="FF0000"/>
                </a:solidFill>
              </a:rPr>
              <a:t>INTERNAL SLIDE</a:t>
            </a:r>
          </a:p>
        </p:txBody>
      </p:sp>
      <p:sp>
        <p:nvSpPr>
          <p:cNvPr id="4" name="Footer Placeholder 3">
            <a:extLst>
              <a:ext uri="{FF2B5EF4-FFF2-40B4-BE49-F238E27FC236}">
                <a16:creationId xmlns:a16="http://schemas.microsoft.com/office/drawing/2014/main" id="{92A2E84F-DCD0-7A52-9052-9FD9746AB641}"/>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1050815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A6BE79-38F2-8290-5A4B-3C704701B93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22C91D-082F-7B6E-7E28-7AB0A96326A8}"/>
              </a:ext>
            </a:extLst>
          </p:cNvPr>
          <p:cNvSpPr>
            <a:spLocks noGrp="1"/>
          </p:cNvSpPr>
          <p:nvPr>
            <p:ph sz="quarter" idx="11"/>
          </p:nvPr>
        </p:nvSpPr>
        <p:spPr/>
        <p:txBody>
          <a:bodyPr/>
          <a:lstStyle/>
          <a:p>
            <a:pPr marL="342900" indent="-342900">
              <a:buFont typeface="+mj-lt"/>
              <a:buAutoNum type="arabicPeriod" startAt="16"/>
            </a:pPr>
            <a:r>
              <a:rPr lang="en-US"/>
              <a:t>Sustainment – using the results of AI efficiency forecasts establish KPI for monitoring improved efficiency – establish a process for trend analysis and set an efficiency level that triggers mitigations (i.e., two consecutive weeks where efficiency drops 10% below annual average, or four consecutive weeks of efficiency trending downward)</a:t>
            </a:r>
          </a:p>
          <a:p>
            <a:pPr marL="342900" indent="-342900">
              <a:buFont typeface="+mj-lt"/>
              <a:buAutoNum type="arabicPeriod" startAt="16"/>
            </a:pPr>
            <a:r>
              <a:rPr lang="en-US"/>
              <a:t>Sustainment Rezoning – develop a planning to adjust customer and technician Zone parameters to reflect changes in customer base (new adds, service cancellations)</a:t>
            </a:r>
          </a:p>
          <a:p>
            <a:pPr marL="342900" indent="-342900">
              <a:buFont typeface="+mj-lt"/>
              <a:buAutoNum type="arabicPeriod" startAt="16"/>
            </a:pPr>
            <a:r>
              <a:rPr lang="en-US"/>
              <a:t>Sustainment New Technician Onboarding – develop process training to ensure new Technicians understand processes and procedures – potentially rezone customer/technicians based on home address of new hire.</a:t>
            </a:r>
          </a:p>
          <a:p>
            <a:pPr marL="342900" indent="-342900">
              <a:buFont typeface="+mj-lt"/>
              <a:buAutoNum type="arabicPeriod" startAt="16"/>
            </a:pPr>
            <a:r>
              <a:rPr lang="en-US"/>
              <a:t>Sustainment Restocking – monitor “out of stock” reason codes on “not completed” service tickets to identify trends and reset minimum quantity levels for “truck stock” </a:t>
            </a:r>
          </a:p>
          <a:p>
            <a:pPr marL="342900" indent="-342900">
              <a:buFont typeface="+mj-lt"/>
              <a:buAutoNum type="arabicPeriod" startAt="16"/>
            </a:pPr>
            <a:endParaRPr lang="en-US"/>
          </a:p>
          <a:p>
            <a:pPr marL="342900" indent="-342900">
              <a:buFont typeface="+mj-lt"/>
              <a:buAutoNum type="arabicPeriod" startAt="16"/>
            </a:pPr>
            <a:endParaRPr lang="en-US"/>
          </a:p>
          <a:p>
            <a:r>
              <a:rPr lang="en-US"/>
              <a:t>NOTE: Sustainment content can mostly be words and graphics – the learning point here is to have practitioners think through how sustainment of the solution “outcomes” can be maintained in a dynamic environment.</a:t>
            </a:r>
          </a:p>
          <a:p>
            <a:pPr marL="342900" indent="-342900">
              <a:buFont typeface="+mj-lt"/>
              <a:buAutoNum type="arabicPeriod" startAt="16"/>
            </a:pPr>
            <a:endParaRPr lang="en-US"/>
          </a:p>
        </p:txBody>
      </p:sp>
      <p:sp>
        <p:nvSpPr>
          <p:cNvPr id="3" name="Title 2">
            <a:extLst>
              <a:ext uri="{FF2B5EF4-FFF2-40B4-BE49-F238E27FC236}">
                <a16:creationId xmlns:a16="http://schemas.microsoft.com/office/drawing/2014/main" id="{52DD7C78-19BC-0319-4232-38C31B4189DF}"/>
              </a:ext>
            </a:extLst>
          </p:cNvPr>
          <p:cNvSpPr>
            <a:spLocks noGrp="1"/>
          </p:cNvSpPr>
          <p:nvPr>
            <p:ph type="title"/>
          </p:nvPr>
        </p:nvSpPr>
        <p:spPr/>
        <p:txBody>
          <a:bodyPr/>
          <a:lstStyle/>
          <a:p>
            <a:r>
              <a:rPr lang="en-US"/>
              <a:t>Completing the Sustain– </a:t>
            </a:r>
            <a:r>
              <a:rPr lang="en-US">
                <a:solidFill>
                  <a:srgbClr val="FF0000"/>
                </a:solidFill>
              </a:rPr>
              <a:t>INTERNAL SLIDE</a:t>
            </a:r>
          </a:p>
        </p:txBody>
      </p:sp>
      <p:sp>
        <p:nvSpPr>
          <p:cNvPr id="4" name="Footer Placeholder 3">
            <a:extLst>
              <a:ext uri="{FF2B5EF4-FFF2-40B4-BE49-F238E27FC236}">
                <a16:creationId xmlns:a16="http://schemas.microsoft.com/office/drawing/2014/main" id="{6C71B356-AB35-AE20-90BB-1F24EEBECD8C}"/>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Tree>
    <p:extLst>
      <p:ext uri="{BB962C8B-B14F-4D97-AF65-F5344CB8AC3E}">
        <p14:creationId xmlns:p14="http://schemas.microsoft.com/office/powerpoint/2010/main" val="4710316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4622F-8F30-9CB5-F1C1-43512AEBE0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3BB2721-FC5B-DDCA-C131-5BFB49822990}"/>
              </a:ext>
            </a:extLst>
          </p:cNvPr>
          <p:cNvSpPr>
            <a:spLocks noGrp="1"/>
          </p:cNvSpPr>
          <p:nvPr>
            <p:ph type="title"/>
          </p:nvPr>
        </p:nvSpPr>
        <p:spPr/>
        <p:txBody>
          <a:bodyPr/>
          <a:lstStyle/>
          <a:p>
            <a:r>
              <a:rPr lang="en-US"/>
              <a:t>Phase 2: Prioritization | WSJF</a:t>
            </a:r>
          </a:p>
        </p:txBody>
      </p:sp>
      <p:sp>
        <p:nvSpPr>
          <p:cNvPr id="12" name="Text Placeholder 11">
            <a:extLst>
              <a:ext uri="{FF2B5EF4-FFF2-40B4-BE49-F238E27FC236}">
                <a16:creationId xmlns:a16="http://schemas.microsoft.com/office/drawing/2014/main" id="{B339016E-3276-1F31-31D4-91199DC9A514}"/>
              </a:ext>
            </a:extLst>
          </p:cNvPr>
          <p:cNvSpPr>
            <a:spLocks noGrp="1"/>
          </p:cNvSpPr>
          <p:nvPr>
            <p:ph type="body" sz="quarter" idx="10"/>
          </p:nvPr>
        </p:nvSpPr>
        <p:spPr/>
        <p:txBody>
          <a:bodyPr anchor="t"/>
          <a:lstStyle/>
          <a:p>
            <a:r>
              <a:rPr lang="en-US">
                <a:solidFill>
                  <a:schemeClr val="tx1"/>
                </a:solidFill>
              </a:rPr>
              <a:t>Weighted Shortest Job First (WSJF) prioritization methodology from </a:t>
            </a:r>
            <a:r>
              <a:rPr lang="en-US" err="1">
                <a:solidFill>
                  <a:schemeClr val="tx1"/>
                </a:solidFill>
              </a:rPr>
              <a:t>SAFe</a:t>
            </a:r>
            <a:r>
              <a:rPr lang="en-US">
                <a:solidFill>
                  <a:schemeClr val="tx1"/>
                </a:solidFill>
              </a:rPr>
              <a:t> (Scaled Agile Framework) is an industry–standard approach for balancing business value, time criticality, risk reduction, and implementation effort to maximize customer value delivery and speed.</a:t>
            </a:r>
          </a:p>
        </p:txBody>
      </p:sp>
      <p:sp>
        <p:nvSpPr>
          <p:cNvPr id="4" name="Footer Placeholder 3">
            <a:extLst>
              <a:ext uri="{FF2B5EF4-FFF2-40B4-BE49-F238E27FC236}">
                <a16:creationId xmlns:a16="http://schemas.microsoft.com/office/drawing/2014/main" id="{487D1F1A-B4E7-58F3-B74B-7D0420679AB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08983098-81A3-8B2A-A512-2E99ED2FBC37}"/>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E5FF40F1-2C17-42BF-4900-EF48E0F6250B}"/>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46" name="Rectangle 45">
            <a:extLst>
              <a:ext uri="{FF2B5EF4-FFF2-40B4-BE49-F238E27FC236}">
                <a16:creationId xmlns:a16="http://schemas.microsoft.com/office/drawing/2014/main" id="{272FFD1A-57D3-8E52-E426-22029A7A820B}"/>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2</a:t>
            </a:r>
          </a:p>
        </p:txBody>
      </p:sp>
      <p:grpSp>
        <p:nvGrpSpPr>
          <p:cNvPr id="141" name="Group 140">
            <a:extLst>
              <a:ext uri="{FF2B5EF4-FFF2-40B4-BE49-F238E27FC236}">
                <a16:creationId xmlns:a16="http://schemas.microsoft.com/office/drawing/2014/main" id="{DD1F99CA-9636-63ED-8393-21A984320DF1}"/>
              </a:ext>
            </a:extLst>
          </p:cNvPr>
          <p:cNvGrpSpPr/>
          <p:nvPr/>
        </p:nvGrpSpPr>
        <p:grpSpPr>
          <a:xfrm>
            <a:off x="616774" y="1588334"/>
            <a:ext cx="11272277" cy="4854095"/>
            <a:chOff x="616774" y="1588334"/>
            <a:chExt cx="11272277" cy="4854095"/>
          </a:xfrm>
        </p:grpSpPr>
        <p:sp>
          <p:nvSpPr>
            <p:cNvPr id="140" name="Rectangle 139">
              <a:extLst>
                <a:ext uri="{FF2B5EF4-FFF2-40B4-BE49-F238E27FC236}">
                  <a16:creationId xmlns:a16="http://schemas.microsoft.com/office/drawing/2014/main" id="{8AE467E8-4385-6350-3BA6-D2B7BC941CE2}"/>
                </a:ext>
              </a:extLst>
            </p:cNvPr>
            <p:cNvSpPr/>
            <p:nvPr/>
          </p:nvSpPr>
          <p:spPr>
            <a:xfrm>
              <a:off x="616774" y="1588334"/>
              <a:ext cx="11272277" cy="4854095"/>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nvGrpSpPr>
            <p:cNvPr id="139" name="Group 138">
              <a:extLst>
                <a:ext uri="{FF2B5EF4-FFF2-40B4-BE49-F238E27FC236}">
                  <a16:creationId xmlns:a16="http://schemas.microsoft.com/office/drawing/2014/main" id="{255621A0-0FF6-FD91-2CB5-73F49A9B28A0}"/>
                </a:ext>
              </a:extLst>
            </p:cNvPr>
            <p:cNvGrpSpPr/>
            <p:nvPr/>
          </p:nvGrpSpPr>
          <p:grpSpPr>
            <a:xfrm>
              <a:off x="678709" y="1703271"/>
              <a:ext cx="11112797" cy="4675360"/>
              <a:chOff x="678709" y="1767069"/>
              <a:chExt cx="11112797" cy="4675360"/>
            </a:xfrm>
          </p:grpSpPr>
          <p:sp>
            <p:nvSpPr>
              <p:cNvPr id="2" name="Arc plein 36"/>
              <p:cNvSpPr/>
              <p:nvPr>
                <p:custDataLst>
                  <p:tags r:id="rId1"/>
                </p:custDataLst>
              </p:nvPr>
            </p:nvSpPr>
            <p:spPr>
              <a:xfrm>
                <a:off x="5178000" y="2944569"/>
                <a:ext cx="1836000" cy="1836000"/>
              </a:xfrm>
              <a:prstGeom prst="blockArc">
                <a:avLst>
                  <a:gd name="adj1" fmla="val 18827535"/>
                  <a:gd name="adj2" fmla="val 2700000"/>
                  <a:gd name="adj3" fmla="val 4500"/>
                </a:avLst>
              </a:prstGeom>
              <a:solidFill>
                <a:schemeClr val="accent2"/>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48" name="Arc plein 38"/>
              <p:cNvSpPr/>
              <p:nvPr>
                <p:custDataLst>
                  <p:tags r:id="rId2"/>
                </p:custDataLst>
              </p:nvPr>
            </p:nvSpPr>
            <p:spPr>
              <a:xfrm>
                <a:off x="5178000" y="2944569"/>
                <a:ext cx="1836000" cy="1836000"/>
              </a:xfrm>
              <a:prstGeom prst="blockArc">
                <a:avLst>
                  <a:gd name="adj1" fmla="val 3012415"/>
                  <a:gd name="adj2" fmla="val 8100000"/>
                  <a:gd name="adj3" fmla="val 4500"/>
                </a:avLst>
              </a:prstGeom>
              <a:solidFill>
                <a:schemeClr val="accent3"/>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49" name="Arc plein 40"/>
              <p:cNvSpPr/>
              <p:nvPr>
                <p:custDataLst>
                  <p:tags r:id="rId3"/>
                </p:custDataLst>
              </p:nvPr>
            </p:nvSpPr>
            <p:spPr>
              <a:xfrm>
                <a:off x="5178000" y="2944569"/>
                <a:ext cx="1836000" cy="1836000"/>
              </a:xfrm>
              <a:prstGeom prst="blockArc">
                <a:avLst>
                  <a:gd name="adj1" fmla="val 8155950"/>
                  <a:gd name="adj2" fmla="val 13500000"/>
                  <a:gd name="adj3" fmla="val 4500"/>
                </a:avLst>
              </a:prstGeom>
              <a:solidFill>
                <a:schemeClr val="accent4"/>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0" name="Arc plein 42"/>
              <p:cNvSpPr/>
              <p:nvPr>
                <p:custDataLst>
                  <p:tags r:id="rId4"/>
                </p:custDataLst>
              </p:nvPr>
            </p:nvSpPr>
            <p:spPr>
              <a:xfrm>
                <a:off x="5178000" y="2944569"/>
                <a:ext cx="1836000" cy="1836000"/>
              </a:xfrm>
              <a:prstGeom prst="blockArc">
                <a:avLst>
                  <a:gd name="adj1" fmla="val 13551820"/>
                  <a:gd name="adj2" fmla="val 18900000"/>
                  <a:gd name="adj3" fmla="val 4500"/>
                </a:avLst>
              </a:prstGeom>
              <a:solidFill>
                <a:schemeClr val="accent1"/>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1" name="Arc plein 2"/>
              <p:cNvSpPr/>
              <p:nvPr>
                <p:custDataLst>
                  <p:tags r:id="rId5"/>
                </p:custDataLst>
              </p:nvPr>
            </p:nvSpPr>
            <p:spPr>
              <a:xfrm>
                <a:off x="4000500" y="1767069"/>
                <a:ext cx="4191000" cy="4191000"/>
              </a:xfrm>
              <a:prstGeom prst="blockArc">
                <a:avLst>
                  <a:gd name="adj1" fmla="val 18943672"/>
                  <a:gd name="adj2" fmla="val 2700000"/>
                  <a:gd name="adj3" fmla="val 9000"/>
                </a:avLst>
              </a:prstGeom>
              <a:solidFill>
                <a:schemeClr val="accent2"/>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2" name="Arc plein 4"/>
              <p:cNvSpPr/>
              <p:nvPr>
                <p:custDataLst>
                  <p:tags r:id="rId6"/>
                </p:custDataLst>
              </p:nvPr>
            </p:nvSpPr>
            <p:spPr>
              <a:xfrm>
                <a:off x="4000500" y="1767069"/>
                <a:ext cx="4191000" cy="4191000"/>
              </a:xfrm>
              <a:prstGeom prst="blockArc">
                <a:avLst>
                  <a:gd name="adj1" fmla="val 2473799"/>
                  <a:gd name="adj2" fmla="val 8100000"/>
                  <a:gd name="adj3" fmla="val 9000"/>
                </a:avLst>
              </a:prstGeom>
              <a:solidFill>
                <a:schemeClr val="accent3"/>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3" name="Arc plein 6"/>
              <p:cNvSpPr/>
              <p:nvPr>
                <p:custDataLst>
                  <p:tags r:id="rId7"/>
                </p:custDataLst>
              </p:nvPr>
            </p:nvSpPr>
            <p:spPr>
              <a:xfrm>
                <a:off x="4000500" y="1767069"/>
                <a:ext cx="4191000" cy="4191000"/>
              </a:xfrm>
              <a:prstGeom prst="blockArc">
                <a:avLst>
                  <a:gd name="adj1" fmla="val 8071289"/>
                  <a:gd name="adj2" fmla="val 13500000"/>
                  <a:gd name="adj3" fmla="val 9000"/>
                </a:avLst>
              </a:prstGeom>
              <a:solidFill>
                <a:schemeClr val="accent4"/>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4" name="Arc plein 8"/>
              <p:cNvSpPr/>
              <p:nvPr>
                <p:custDataLst>
                  <p:tags r:id="rId8"/>
                </p:custDataLst>
              </p:nvPr>
            </p:nvSpPr>
            <p:spPr>
              <a:xfrm>
                <a:off x="4000500" y="1767069"/>
                <a:ext cx="4191000" cy="4191000"/>
              </a:xfrm>
              <a:prstGeom prst="blockArc">
                <a:avLst>
                  <a:gd name="adj1" fmla="val 13399945"/>
                  <a:gd name="adj2" fmla="val 18900000"/>
                  <a:gd name="adj3" fmla="val 9000"/>
                </a:avLst>
              </a:prstGeom>
              <a:solidFill>
                <a:schemeClr val="accent1"/>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5" name="Ellipse 11"/>
              <p:cNvSpPr>
                <a:spLocks noChangeAspect="1"/>
              </p:cNvSpPr>
              <p:nvPr>
                <p:custDataLst>
                  <p:tags r:id="rId9"/>
                </p:custDataLst>
              </p:nvPr>
            </p:nvSpPr>
            <p:spPr>
              <a:xfrm>
                <a:off x="6935039" y="2007531"/>
                <a:ext cx="1016000" cy="1016000"/>
              </a:xfrm>
              <a:prstGeom prst="ellipse">
                <a:avLst/>
              </a:prstGeom>
              <a:solidFill>
                <a:schemeClr val="accent2"/>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57" name="Ellipse 13"/>
              <p:cNvSpPr>
                <a:spLocks noChangeAspect="1"/>
              </p:cNvSpPr>
              <p:nvPr>
                <p:custDataLst>
                  <p:tags r:id="rId10"/>
                </p:custDataLst>
              </p:nvPr>
            </p:nvSpPr>
            <p:spPr>
              <a:xfrm>
                <a:off x="6935039" y="4701607"/>
                <a:ext cx="1016000" cy="1016000"/>
              </a:xfrm>
              <a:prstGeom prst="ellipse">
                <a:avLst/>
              </a:prstGeom>
              <a:solidFill>
                <a:schemeClr val="accent3"/>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58" name="Ellipse 15"/>
              <p:cNvSpPr>
                <a:spLocks noChangeAspect="1"/>
              </p:cNvSpPr>
              <p:nvPr>
                <p:custDataLst>
                  <p:tags r:id="rId11"/>
                </p:custDataLst>
              </p:nvPr>
            </p:nvSpPr>
            <p:spPr>
              <a:xfrm>
                <a:off x="4240962" y="4701607"/>
                <a:ext cx="1016000" cy="1016000"/>
              </a:xfrm>
              <a:prstGeom prst="ellipse">
                <a:avLst/>
              </a:prstGeom>
              <a:solidFill>
                <a:schemeClr val="accent4"/>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59" name="Ellipse 17"/>
              <p:cNvSpPr>
                <a:spLocks noChangeAspect="1"/>
              </p:cNvSpPr>
              <p:nvPr>
                <p:custDataLst>
                  <p:tags r:id="rId12"/>
                </p:custDataLst>
              </p:nvPr>
            </p:nvSpPr>
            <p:spPr>
              <a:xfrm>
                <a:off x="4240962" y="2007531"/>
                <a:ext cx="1016000" cy="1016000"/>
              </a:xfrm>
              <a:prstGeom prst="ellipse">
                <a:avLst/>
              </a:prstGeom>
              <a:solidFill>
                <a:schemeClr val="accent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60" name="Ellipse 20"/>
              <p:cNvSpPr>
                <a:spLocks noChangeAspect="1"/>
              </p:cNvSpPr>
              <p:nvPr>
                <p:custDataLst>
                  <p:tags r:id="rId13"/>
                </p:custDataLst>
              </p:nvPr>
            </p:nvSpPr>
            <p:spPr>
              <a:xfrm>
                <a:off x="6590632" y="3100394"/>
                <a:ext cx="267545" cy="267545"/>
              </a:xfrm>
              <a:prstGeom prst="ellipse">
                <a:avLst/>
              </a:prstGeom>
              <a:solidFill>
                <a:schemeClr val="bg1"/>
              </a:solidFill>
              <a:ln w="571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61" name="Ellipse 22"/>
              <p:cNvSpPr>
                <a:spLocks noChangeAspect="1"/>
              </p:cNvSpPr>
              <p:nvPr>
                <p:custDataLst>
                  <p:tags r:id="rId14"/>
                </p:custDataLst>
              </p:nvPr>
            </p:nvSpPr>
            <p:spPr>
              <a:xfrm>
                <a:off x="6590632" y="4357201"/>
                <a:ext cx="267545" cy="267545"/>
              </a:xfrm>
              <a:prstGeom prst="ellipse">
                <a:avLst/>
              </a:prstGeom>
              <a:solidFill>
                <a:schemeClr val="bg1"/>
              </a:solidFill>
              <a:ln w="5715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62" name="Ellipse 24"/>
              <p:cNvSpPr>
                <a:spLocks noChangeAspect="1"/>
              </p:cNvSpPr>
              <p:nvPr>
                <p:custDataLst>
                  <p:tags r:id="rId15"/>
                </p:custDataLst>
              </p:nvPr>
            </p:nvSpPr>
            <p:spPr>
              <a:xfrm>
                <a:off x="5333825" y="4357201"/>
                <a:ext cx="267545" cy="267545"/>
              </a:xfrm>
              <a:prstGeom prst="ellipse">
                <a:avLst/>
              </a:prstGeom>
              <a:solidFill>
                <a:schemeClr val="bg1"/>
              </a:solidFill>
              <a:ln w="57150" cap="flat" cmpd="sng" algn="ctr">
                <a:solidFill>
                  <a:schemeClr val="accent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63" name="Ellipse 26"/>
              <p:cNvSpPr>
                <a:spLocks noChangeAspect="1"/>
              </p:cNvSpPr>
              <p:nvPr>
                <p:custDataLst>
                  <p:tags r:id="rId16"/>
                </p:custDataLst>
              </p:nvPr>
            </p:nvSpPr>
            <p:spPr>
              <a:xfrm>
                <a:off x="5333825" y="3100394"/>
                <a:ext cx="267545" cy="267545"/>
              </a:xfrm>
              <a:prstGeom prst="ellipse">
                <a:avLst/>
              </a:prstGeom>
              <a:solidFill>
                <a:schemeClr val="bg1"/>
              </a:solidFill>
              <a:ln w="571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cxnSp>
            <p:nvCxnSpPr>
              <p:cNvPr id="64" name="Connecteur droit 28"/>
              <p:cNvCxnSpPr>
                <a:cxnSpLocks/>
                <a:stCxn id="63" idx="1"/>
                <a:endCxn id="59" idx="5"/>
              </p:cNvCxnSpPr>
              <p:nvPr/>
            </p:nvCxnSpPr>
            <p:spPr>
              <a:xfrm flipH="1" flipV="1">
                <a:off x="5108172" y="2874741"/>
                <a:ext cx="264834" cy="26483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Connecteur droit 30"/>
              <p:cNvCxnSpPr>
                <a:cxnSpLocks/>
                <a:stCxn id="55" idx="3"/>
                <a:endCxn id="60" idx="7"/>
              </p:cNvCxnSpPr>
              <p:nvPr/>
            </p:nvCxnSpPr>
            <p:spPr>
              <a:xfrm flipH="1">
                <a:off x="6818996" y="2874741"/>
                <a:ext cx="264833" cy="2648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Connecteur droit 32"/>
              <p:cNvCxnSpPr>
                <a:cxnSpLocks/>
                <a:stCxn id="57" idx="1"/>
                <a:endCxn id="61" idx="5"/>
              </p:cNvCxnSpPr>
              <p:nvPr/>
            </p:nvCxnSpPr>
            <p:spPr>
              <a:xfrm flipH="1" flipV="1">
                <a:off x="6818996" y="4585565"/>
                <a:ext cx="264833" cy="264832"/>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Connecteur droit 34"/>
              <p:cNvCxnSpPr>
                <a:cxnSpLocks/>
                <a:stCxn id="58" idx="7"/>
                <a:endCxn id="62" idx="3"/>
              </p:cNvCxnSpPr>
              <p:nvPr/>
            </p:nvCxnSpPr>
            <p:spPr>
              <a:xfrm flipV="1">
                <a:off x="5108172" y="4585565"/>
                <a:ext cx="264834" cy="264832"/>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3" name="Checklist6" descr="{&quot;Key&quot;:&quot;POWER_USER_SHAPE_ICON&quot;,&quot;Value&quot;:&quot;POWER_USER_SHAPE_ICON_STYLE_1&quot;}">
                <a:extLst>
                  <a:ext uri="{FF2B5EF4-FFF2-40B4-BE49-F238E27FC236}">
                    <a16:creationId xmlns:a16="http://schemas.microsoft.com/office/drawing/2014/main" id="{8F6EC594-2904-49FE-BFCA-61A4D4710829}"/>
                  </a:ext>
                </a:extLst>
              </p:cNvPr>
              <p:cNvGrpSpPr>
                <a:grpSpLocks noChangeAspect="1"/>
              </p:cNvGrpSpPr>
              <p:nvPr/>
            </p:nvGrpSpPr>
            <p:grpSpPr>
              <a:xfrm>
                <a:off x="4568534" y="4920998"/>
                <a:ext cx="360855" cy="542924"/>
                <a:chOff x="7976414" y="4946023"/>
                <a:chExt cx="1220753" cy="1836686"/>
              </a:xfrm>
              <a:solidFill>
                <a:srgbClr val="FFFFFF"/>
              </a:solidFill>
            </p:grpSpPr>
            <p:sp>
              <p:nvSpPr>
                <p:cNvPr id="104" name="Freeform: Shape 1985">
                  <a:extLst>
                    <a:ext uri="{FF2B5EF4-FFF2-40B4-BE49-F238E27FC236}">
                      <a16:creationId xmlns:a16="http://schemas.microsoft.com/office/drawing/2014/main" id="{E07F5DD0-AA31-4C66-8619-3AC23A11F5BF}"/>
                    </a:ext>
                  </a:extLst>
                </p:cNvPr>
                <p:cNvSpPr>
                  <a:spLocks/>
                </p:cNvSpPr>
                <p:nvPr/>
              </p:nvSpPr>
              <p:spPr bwMode="auto">
                <a:xfrm>
                  <a:off x="7976414" y="5245663"/>
                  <a:ext cx="1220753" cy="1537046"/>
                </a:xfrm>
                <a:custGeom>
                  <a:avLst/>
                  <a:gdLst>
                    <a:gd name="connsiteX0" fmla="*/ 169336 w 1220753"/>
                    <a:gd name="connsiteY0" fmla="*/ 99880 h 1537046"/>
                    <a:gd name="connsiteX1" fmla="*/ 94329 w 1220753"/>
                    <a:gd name="connsiteY1" fmla="*/ 175236 h 1537046"/>
                    <a:gd name="connsiteX2" fmla="*/ 94329 w 1220753"/>
                    <a:gd name="connsiteY2" fmla="*/ 1365851 h 1537046"/>
                    <a:gd name="connsiteX3" fmla="*/ 169336 w 1220753"/>
                    <a:gd name="connsiteY3" fmla="*/ 1442713 h 1537046"/>
                    <a:gd name="connsiteX4" fmla="*/ 1049913 w 1220753"/>
                    <a:gd name="connsiteY4" fmla="*/ 1442713 h 1537046"/>
                    <a:gd name="connsiteX5" fmla="*/ 1126420 w 1220753"/>
                    <a:gd name="connsiteY5" fmla="*/ 1365851 h 1537046"/>
                    <a:gd name="connsiteX6" fmla="*/ 1126420 w 1220753"/>
                    <a:gd name="connsiteY6" fmla="*/ 175236 h 1537046"/>
                    <a:gd name="connsiteX7" fmla="*/ 1049913 w 1220753"/>
                    <a:gd name="connsiteY7" fmla="*/ 99880 h 1537046"/>
                    <a:gd name="connsiteX8" fmla="*/ 134132 w 1220753"/>
                    <a:gd name="connsiteY8" fmla="*/ 0 h 1537046"/>
                    <a:gd name="connsiteX9" fmla="*/ 1086621 w 1220753"/>
                    <a:gd name="connsiteY9" fmla="*/ 0 h 1537046"/>
                    <a:gd name="connsiteX10" fmla="*/ 1220753 w 1220753"/>
                    <a:gd name="connsiteY10" fmla="*/ 132219 h 1537046"/>
                    <a:gd name="connsiteX11" fmla="*/ 1220753 w 1220753"/>
                    <a:gd name="connsiteY11" fmla="*/ 1403325 h 1537046"/>
                    <a:gd name="connsiteX12" fmla="*/ 1086621 w 1220753"/>
                    <a:gd name="connsiteY12" fmla="*/ 1537046 h 1537046"/>
                    <a:gd name="connsiteX13" fmla="*/ 134132 w 1220753"/>
                    <a:gd name="connsiteY13" fmla="*/ 1537046 h 1537046"/>
                    <a:gd name="connsiteX14" fmla="*/ 0 w 1220753"/>
                    <a:gd name="connsiteY14" fmla="*/ 1403325 h 1537046"/>
                    <a:gd name="connsiteX15" fmla="*/ 0 w 1220753"/>
                    <a:gd name="connsiteY15" fmla="*/ 132219 h 1537046"/>
                    <a:gd name="connsiteX16" fmla="*/ 134132 w 1220753"/>
                    <a:gd name="connsiteY16" fmla="*/ 0 h 15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753" h="1537046">
                      <a:moveTo>
                        <a:pt x="169336" y="99880"/>
                      </a:moveTo>
                      <a:cubicBezTo>
                        <a:pt x="127332" y="99880"/>
                        <a:pt x="94329" y="133037"/>
                        <a:pt x="94329" y="175236"/>
                      </a:cubicBezTo>
                      <a:lnTo>
                        <a:pt x="94329" y="1365851"/>
                      </a:lnTo>
                      <a:cubicBezTo>
                        <a:pt x="94329" y="1408050"/>
                        <a:pt x="127332" y="1442713"/>
                        <a:pt x="169336" y="1442713"/>
                      </a:cubicBezTo>
                      <a:lnTo>
                        <a:pt x="1049913" y="1442713"/>
                      </a:lnTo>
                      <a:cubicBezTo>
                        <a:pt x="1091917" y="1442713"/>
                        <a:pt x="1126420" y="1408050"/>
                        <a:pt x="1126420" y="1365851"/>
                      </a:cubicBezTo>
                      <a:lnTo>
                        <a:pt x="1126420" y="175236"/>
                      </a:lnTo>
                      <a:cubicBezTo>
                        <a:pt x="1126420" y="133037"/>
                        <a:pt x="1091917" y="99880"/>
                        <a:pt x="1049913" y="99880"/>
                      </a:cubicBezTo>
                      <a:close/>
                      <a:moveTo>
                        <a:pt x="134132" y="0"/>
                      </a:moveTo>
                      <a:lnTo>
                        <a:pt x="1086621" y="0"/>
                      </a:lnTo>
                      <a:cubicBezTo>
                        <a:pt x="1158962" y="0"/>
                        <a:pt x="1220753" y="60100"/>
                        <a:pt x="1220753" y="132219"/>
                      </a:cubicBezTo>
                      <a:lnTo>
                        <a:pt x="1220753" y="1403325"/>
                      </a:lnTo>
                      <a:cubicBezTo>
                        <a:pt x="1220753" y="1476947"/>
                        <a:pt x="1158962" y="1537046"/>
                        <a:pt x="1086621" y="1537046"/>
                      </a:cubicBezTo>
                      <a:lnTo>
                        <a:pt x="134132" y="1537046"/>
                      </a:lnTo>
                      <a:cubicBezTo>
                        <a:pt x="60284" y="1537046"/>
                        <a:pt x="0" y="1476947"/>
                        <a:pt x="0" y="1403325"/>
                      </a:cubicBezTo>
                      <a:lnTo>
                        <a:pt x="0" y="132219"/>
                      </a:lnTo>
                      <a:cubicBezTo>
                        <a:pt x="0" y="60100"/>
                        <a:pt x="60284" y="0"/>
                        <a:pt x="134132"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105" name="Freeform 2233"/>
                <p:cNvSpPr>
                  <a:spLocks/>
                </p:cNvSpPr>
                <p:nvPr/>
              </p:nvSpPr>
              <p:spPr bwMode="auto">
                <a:xfrm>
                  <a:off x="8215014" y="5051454"/>
                  <a:ext cx="743550" cy="227506"/>
                </a:xfrm>
                <a:custGeom>
                  <a:avLst/>
                  <a:gdLst>
                    <a:gd name="T0" fmla="*/ 283 w 494"/>
                    <a:gd name="T1" fmla="*/ 0 h 149"/>
                    <a:gd name="T2" fmla="*/ 247 w 494"/>
                    <a:gd name="T3" fmla="*/ 40 h 149"/>
                    <a:gd name="T4" fmla="*/ 210 w 494"/>
                    <a:gd name="T5" fmla="*/ 0 h 149"/>
                    <a:gd name="T6" fmla="*/ 0 w 494"/>
                    <a:gd name="T7" fmla="*/ 0 h 149"/>
                    <a:gd name="T8" fmla="*/ 0 w 494"/>
                    <a:gd name="T9" fmla="*/ 149 h 149"/>
                    <a:gd name="T10" fmla="*/ 494 w 494"/>
                    <a:gd name="T11" fmla="*/ 149 h 149"/>
                    <a:gd name="T12" fmla="*/ 494 w 494"/>
                    <a:gd name="T13" fmla="*/ 0 h 149"/>
                    <a:gd name="T14" fmla="*/ 283 w 49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49">
                      <a:moveTo>
                        <a:pt x="283" y="0"/>
                      </a:moveTo>
                      <a:cubicBezTo>
                        <a:pt x="282" y="22"/>
                        <a:pt x="266" y="40"/>
                        <a:pt x="247" y="40"/>
                      </a:cubicBezTo>
                      <a:cubicBezTo>
                        <a:pt x="228" y="40"/>
                        <a:pt x="212" y="22"/>
                        <a:pt x="210" y="0"/>
                      </a:cubicBezTo>
                      <a:lnTo>
                        <a:pt x="0" y="0"/>
                      </a:lnTo>
                      <a:lnTo>
                        <a:pt x="0" y="149"/>
                      </a:lnTo>
                      <a:lnTo>
                        <a:pt x="494" y="149"/>
                      </a:lnTo>
                      <a:lnTo>
                        <a:pt x="494" y="0"/>
                      </a:lnTo>
                      <a:lnTo>
                        <a:pt x="28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Rectangle 2234"/>
                <p:cNvSpPr>
                  <a:spLocks noChangeArrowheads="1"/>
                </p:cNvSpPr>
                <p:nvPr/>
              </p:nvSpPr>
              <p:spPr bwMode="auto">
                <a:xfrm>
                  <a:off x="8215014" y="5217921"/>
                  <a:ext cx="743550" cy="6104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2235"/>
                <p:cNvSpPr>
                  <a:spLocks noEditPoints="1"/>
                </p:cNvSpPr>
                <p:nvPr/>
              </p:nvSpPr>
              <p:spPr bwMode="auto">
                <a:xfrm>
                  <a:off x="8486907" y="4946023"/>
                  <a:ext cx="199760" cy="194213"/>
                </a:xfrm>
                <a:custGeom>
                  <a:avLst/>
                  <a:gdLst>
                    <a:gd name="T0" fmla="*/ 66 w 132"/>
                    <a:gd name="T1" fmla="*/ 93 h 132"/>
                    <a:gd name="T2" fmla="*/ 39 w 132"/>
                    <a:gd name="T3" fmla="*/ 66 h 132"/>
                    <a:gd name="T4" fmla="*/ 66 w 132"/>
                    <a:gd name="T5" fmla="*/ 39 h 132"/>
                    <a:gd name="T6" fmla="*/ 93 w 132"/>
                    <a:gd name="T7" fmla="*/ 66 h 132"/>
                    <a:gd name="T8" fmla="*/ 66 w 132"/>
                    <a:gd name="T9" fmla="*/ 93 h 132"/>
                    <a:gd name="T10" fmla="*/ 66 w 132"/>
                    <a:gd name="T11" fmla="*/ 0 h 132"/>
                    <a:gd name="T12" fmla="*/ 0 w 132"/>
                    <a:gd name="T13" fmla="*/ 66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93"/>
                      </a:moveTo>
                      <a:cubicBezTo>
                        <a:pt x="51" y="93"/>
                        <a:pt x="39" y="81"/>
                        <a:pt x="39" y="66"/>
                      </a:cubicBezTo>
                      <a:cubicBezTo>
                        <a:pt x="39" y="51"/>
                        <a:pt x="51" y="39"/>
                        <a:pt x="66" y="39"/>
                      </a:cubicBezTo>
                      <a:cubicBezTo>
                        <a:pt x="81" y="39"/>
                        <a:pt x="93" y="51"/>
                        <a:pt x="93" y="66"/>
                      </a:cubicBezTo>
                      <a:cubicBezTo>
                        <a:pt x="93" y="81"/>
                        <a:pt x="81" y="93"/>
                        <a:pt x="66" y="93"/>
                      </a:cubicBezTo>
                      <a:close/>
                      <a:moveTo>
                        <a:pt x="66" y="0"/>
                      </a:moveTo>
                      <a:cubicBezTo>
                        <a:pt x="30" y="0"/>
                        <a:pt x="0" y="30"/>
                        <a:pt x="0" y="66"/>
                      </a:cubicBezTo>
                      <a:cubicBezTo>
                        <a:pt x="0" y="102"/>
                        <a:pt x="30" y="132"/>
                        <a:pt x="66" y="132"/>
                      </a:cubicBezTo>
                      <a:cubicBezTo>
                        <a:pt x="102" y="132"/>
                        <a:pt x="132" y="102"/>
                        <a:pt x="132" y="66"/>
                      </a:cubicBezTo>
                      <a:cubicBezTo>
                        <a:pt x="132" y="30"/>
                        <a:pt x="102" y="0"/>
                        <a:pt x="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Rectangle 2236"/>
                <p:cNvSpPr>
                  <a:spLocks noChangeArrowheads="1"/>
                </p:cNvSpPr>
                <p:nvPr/>
              </p:nvSpPr>
              <p:spPr bwMode="auto">
                <a:xfrm>
                  <a:off x="8215014" y="5201272"/>
                  <a:ext cx="743550" cy="166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Rectangle 2237"/>
                <p:cNvSpPr>
                  <a:spLocks noChangeArrowheads="1"/>
                </p:cNvSpPr>
                <p:nvPr/>
              </p:nvSpPr>
              <p:spPr bwMode="auto">
                <a:xfrm>
                  <a:off x="8281601" y="5040356"/>
                  <a:ext cx="127626"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Rectangle 2238"/>
                <p:cNvSpPr>
                  <a:spLocks noChangeArrowheads="1"/>
                </p:cNvSpPr>
                <p:nvPr/>
              </p:nvSpPr>
              <p:spPr bwMode="auto">
                <a:xfrm>
                  <a:off x="8764351" y="5040356"/>
                  <a:ext cx="127626" cy="277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2239"/>
                <p:cNvSpPr>
                  <a:spLocks noEditPoints="1"/>
                </p:cNvSpPr>
                <p:nvPr/>
              </p:nvSpPr>
              <p:spPr bwMode="auto">
                <a:xfrm>
                  <a:off x="8159525" y="5517561"/>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Rectangle 2240"/>
                <p:cNvSpPr>
                  <a:spLocks noChangeArrowheads="1"/>
                </p:cNvSpPr>
                <p:nvPr/>
              </p:nvSpPr>
              <p:spPr bwMode="auto">
                <a:xfrm>
                  <a:off x="8520200" y="5545304"/>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Rectangle 2241"/>
                <p:cNvSpPr>
                  <a:spLocks noChangeArrowheads="1"/>
                </p:cNvSpPr>
                <p:nvPr/>
              </p:nvSpPr>
              <p:spPr bwMode="auto">
                <a:xfrm>
                  <a:off x="8520200" y="5617441"/>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Rectangle 2242"/>
                <p:cNvSpPr>
                  <a:spLocks noChangeArrowheads="1"/>
                </p:cNvSpPr>
                <p:nvPr/>
              </p:nvSpPr>
              <p:spPr bwMode="auto">
                <a:xfrm>
                  <a:off x="8520200" y="568957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Rectangle 2243"/>
                <p:cNvSpPr>
                  <a:spLocks noChangeArrowheads="1"/>
                </p:cNvSpPr>
                <p:nvPr/>
              </p:nvSpPr>
              <p:spPr bwMode="auto">
                <a:xfrm>
                  <a:off x="8520200" y="5761712"/>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2244"/>
                <p:cNvSpPr>
                  <a:spLocks/>
                </p:cNvSpPr>
                <p:nvPr/>
              </p:nvSpPr>
              <p:spPr bwMode="auto">
                <a:xfrm>
                  <a:off x="8215014" y="5595245"/>
                  <a:ext cx="199760" cy="133173"/>
                </a:xfrm>
                <a:custGeom>
                  <a:avLst/>
                  <a:gdLst>
                    <a:gd name="T0" fmla="*/ 132 w 132"/>
                    <a:gd name="T1" fmla="*/ 16 h 92"/>
                    <a:gd name="T2" fmla="*/ 131 w 132"/>
                    <a:gd name="T3" fmla="*/ 13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3"/>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2245"/>
                <p:cNvSpPr>
                  <a:spLocks noEditPoints="1"/>
                </p:cNvSpPr>
                <p:nvPr/>
              </p:nvSpPr>
              <p:spPr bwMode="auto">
                <a:xfrm>
                  <a:off x="8159525" y="5872690"/>
                  <a:ext cx="305190" cy="299640"/>
                </a:xfrm>
                <a:custGeom>
                  <a:avLst/>
                  <a:gdLst>
                    <a:gd name="T0" fmla="*/ 33 w 205"/>
                    <a:gd name="T1" fmla="*/ 18 h 199"/>
                    <a:gd name="T2" fmla="*/ 18 w 205"/>
                    <a:gd name="T3" fmla="*/ 33 h 199"/>
                    <a:gd name="T4" fmla="*/ 18 w 205"/>
                    <a:gd name="T5" fmla="*/ 167 h 199"/>
                    <a:gd name="T6" fmla="*/ 33 w 205"/>
                    <a:gd name="T7" fmla="*/ 182 h 199"/>
                    <a:gd name="T8" fmla="*/ 172 w 205"/>
                    <a:gd name="T9" fmla="*/ 182 h 199"/>
                    <a:gd name="T10" fmla="*/ 187 w 205"/>
                    <a:gd name="T11" fmla="*/ 167 h 199"/>
                    <a:gd name="T12" fmla="*/ 187 w 205"/>
                    <a:gd name="T13" fmla="*/ 33 h 199"/>
                    <a:gd name="T14" fmla="*/ 172 w 205"/>
                    <a:gd name="T15" fmla="*/ 18 h 199"/>
                    <a:gd name="T16" fmla="*/ 33 w 205"/>
                    <a:gd name="T17" fmla="*/ 18 h 199"/>
                    <a:gd name="T18" fmla="*/ 172 w 205"/>
                    <a:gd name="T19" fmla="*/ 199 h 199"/>
                    <a:gd name="T20" fmla="*/ 33 w 205"/>
                    <a:gd name="T21" fmla="*/ 199 h 199"/>
                    <a:gd name="T22" fmla="*/ 0 w 205"/>
                    <a:gd name="T23" fmla="*/ 167 h 199"/>
                    <a:gd name="T24" fmla="*/ 0 w 205"/>
                    <a:gd name="T25" fmla="*/ 33 h 199"/>
                    <a:gd name="T26" fmla="*/ 33 w 205"/>
                    <a:gd name="T27" fmla="*/ 0 h 199"/>
                    <a:gd name="T28" fmla="*/ 172 w 205"/>
                    <a:gd name="T29" fmla="*/ 0 h 199"/>
                    <a:gd name="T30" fmla="*/ 205 w 205"/>
                    <a:gd name="T31" fmla="*/ 33 h 199"/>
                    <a:gd name="T32" fmla="*/ 205 w 205"/>
                    <a:gd name="T33" fmla="*/ 167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5"/>
                        <a:pt x="18" y="33"/>
                      </a:cubicBezTo>
                      <a:lnTo>
                        <a:pt x="18" y="167"/>
                      </a:lnTo>
                      <a:cubicBezTo>
                        <a:pt x="18" y="175"/>
                        <a:pt x="25" y="182"/>
                        <a:pt x="33" y="182"/>
                      </a:cubicBezTo>
                      <a:lnTo>
                        <a:pt x="172" y="182"/>
                      </a:lnTo>
                      <a:cubicBezTo>
                        <a:pt x="180" y="182"/>
                        <a:pt x="187" y="175"/>
                        <a:pt x="187" y="167"/>
                      </a:cubicBezTo>
                      <a:lnTo>
                        <a:pt x="187" y="33"/>
                      </a:lnTo>
                      <a:cubicBezTo>
                        <a:pt x="187" y="25"/>
                        <a:pt x="180" y="18"/>
                        <a:pt x="172" y="18"/>
                      </a:cubicBezTo>
                      <a:lnTo>
                        <a:pt x="33" y="18"/>
                      </a:lnTo>
                      <a:close/>
                      <a:moveTo>
                        <a:pt x="172" y="199"/>
                      </a:moveTo>
                      <a:lnTo>
                        <a:pt x="33" y="199"/>
                      </a:lnTo>
                      <a:cubicBezTo>
                        <a:pt x="15" y="199"/>
                        <a:pt x="0" y="185"/>
                        <a:pt x="0" y="167"/>
                      </a:cubicBezTo>
                      <a:lnTo>
                        <a:pt x="0" y="33"/>
                      </a:lnTo>
                      <a:cubicBezTo>
                        <a:pt x="0" y="15"/>
                        <a:pt x="15" y="0"/>
                        <a:pt x="33" y="0"/>
                      </a:cubicBezTo>
                      <a:lnTo>
                        <a:pt x="172" y="0"/>
                      </a:lnTo>
                      <a:cubicBezTo>
                        <a:pt x="190" y="0"/>
                        <a:pt x="205" y="15"/>
                        <a:pt x="205" y="33"/>
                      </a:cubicBezTo>
                      <a:lnTo>
                        <a:pt x="205" y="167"/>
                      </a:lnTo>
                      <a:cubicBezTo>
                        <a:pt x="205" y="185"/>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Rectangle 2246"/>
                <p:cNvSpPr>
                  <a:spLocks noChangeArrowheads="1"/>
                </p:cNvSpPr>
                <p:nvPr/>
              </p:nvSpPr>
              <p:spPr bwMode="auto">
                <a:xfrm>
                  <a:off x="8520200" y="5905984"/>
                  <a:ext cx="183115"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Rectangle 2247"/>
                <p:cNvSpPr>
                  <a:spLocks noChangeArrowheads="1"/>
                </p:cNvSpPr>
                <p:nvPr/>
              </p:nvSpPr>
              <p:spPr bwMode="auto">
                <a:xfrm>
                  <a:off x="8520200" y="5978117"/>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Rectangle 2248"/>
                <p:cNvSpPr>
                  <a:spLocks noChangeArrowheads="1"/>
                </p:cNvSpPr>
                <p:nvPr/>
              </p:nvSpPr>
              <p:spPr bwMode="auto">
                <a:xfrm>
                  <a:off x="8520200" y="605025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Rectangle 2249"/>
                <p:cNvSpPr>
                  <a:spLocks noChangeArrowheads="1"/>
                </p:cNvSpPr>
                <p:nvPr/>
              </p:nvSpPr>
              <p:spPr bwMode="auto">
                <a:xfrm>
                  <a:off x="8520200" y="6116842"/>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2250"/>
                <p:cNvSpPr>
                  <a:spLocks/>
                </p:cNvSpPr>
                <p:nvPr/>
              </p:nvSpPr>
              <p:spPr bwMode="auto">
                <a:xfrm>
                  <a:off x="8215014" y="5950375"/>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7 h 92"/>
                    <a:gd name="T14" fmla="*/ 13 w 132"/>
                    <a:gd name="T15" fmla="*/ 19 h 92"/>
                    <a:gd name="T16" fmla="*/ 2 w 132"/>
                    <a:gd name="T17" fmla="*/ 30 h 92"/>
                    <a:gd name="T18" fmla="*/ 2 w 132"/>
                    <a:gd name="T19" fmla="*/ 38 h 92"/>
                    <a:gd name="T20" fmla="*/ 54 w 132"/>
                    <a:gd name="T21" fmla="*/ 89 h 92"/>
                    <a:gd name="T22" fmla="*/ 61 w 132"/>
                    <a:gd name="T23" fmla="*/ 89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7"/>
                      </a:lnTo>
                      <a:lnTo>
                        <a:pt x="13" y="19"/>
                      </a:lnTo>
                      <a:lnTo>
                        <a:pt x="2" y="30"/>
                      </a:lnTo>
                      <a:cubicBezTo>
                        <a:pt x="0" y="32"/>
                        <a:pt x="0" y="36"/>
                        <a:pt x="2" y="38"/>
                      </a:cubicBezTo>
                      <a:lnTo>
                        <a:pt x="54" y="89"/>
                      </a:lnTo>
                      <a:cubicBezTo>
                        <a:pt x="56" y="92"/>
                        <a:pt x="59" y="92"/>
                        <a:pt x="61" y="89"/>
                      </a:cubicBezTo>
                      <a:lnTo>
                        <a:pt x="131" y="20"/>
                      </a:lnTo>
                      <a:lnTo>
                        <a:pt x="132" y="1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2251"/>
                <p:cNvSpPr>
                  <a:spLocks noEditPoints="1"/>
                </p:cNvSpPr>
                <p:nvPr/>
              </p:nvSpPr>
              <p:spPr bwMode="auto">
                <a:xfrm>
                  <a:off x="8159525" y="6227819"/>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Rectangle 2252"/>
                <p:cNvSpPr>
                  <a:spLocks noChangeArrowheads="1"/>
                </p:cNvSpPr>
                <p:nvPr/>
              </p:nvSpPr>
              <p:spPr bwMode="auto">
                <a:xfrm>
                  <a:off x="8520200" y="6255562"/>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Rectangle 2253"/>
                <p:cNvSpPr>
                  <a:spLocks noChangeArrowheads="1"/>
                </p:cNvSpPr>
                <p:nvPr/>
              </p:nvSpPr>
              <p:spPr bwMode="auto">
                <a:xfrm>
                  <a:off x="8520200" y="6327700"/>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Rectangle 2254"/>
                <p:cNvSpPr>
                  <a:spLocks noChangeArrowheads="1"/>
                </p:cNvSpPr>
                <p:nvPr/>
              </p:nvSpPr>
              <p:spPr bwMode="auto">
                <a:xfrm>
                  <a:off x="8520200" y="6399833"/>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Rectangle 2255"/>
                <p:cNvSpPr>
                  <a:spLocks noChangeArrowheads="1"/>
                </p:cNvSpPr>
                <p:nvPr/>
              </p:nvSpPr>
              <p:spPr bwMode="auto">
                <a:xfrm>
                  <a:off x="8520200" y="6471971"/>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2256"/>
                <p:cNvSpPr>
                  <a:spLocks/>
                </p:cNvSpPr>
                <p:nvPr/>
              </p:nvSpPr>
              <p:spPr bwMode="auto">
                <a:xfrm>
                  <a:off x="8215014" y="6299953"/>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67" name="ZoneTexte 166"/>
              <p:cNvSpPr txBox="1"/>
              <p:nvPr/>
            </p:nvSpPr>
            <p:spPr>
              <a:xfrm>
                <a:off x="678709" y="1789564"/>
                <a:ext cx="3251962" cy="2354491"/>
              </a:xfrm>
              <a:prstGeom prst="rect">
                <a:avLst/>
              </a:prstGeom>
              <a:noFill/>
            </p:spPr>
            <p:txBody>
              <a:bodyPr wrap="square" rtlCol="0" anchor="t">
                <a:spAutoFit/>
              </a:bodyPr>
              <a:lstStyle/>
              <a:p>
                <a:r>
                  <a:rPr lang="en-US" sz="1600" b="1">
                    <a:solidFill>
                      <a:schemeClr val="accent1"/>
                    </a:solidFill>
                  </a:rPr>
                  <a:t>BUSINESS VALUE</a:t>
                </a:r>
              </a:p>
              <a:p>
                <a:r>
                  <a:rPr lang="en-US" sz="1400">
                    <a:solidFill>
                      <a:schemeClr val="accent1"/>
                    </a:solidFill>
                  </a:rPr>
                  <a:t>Customer/Business Benefit</a:t>
                </a:r>
              </a:p>
              <a:p>
                <a:pPr marL="171450" indent="-171450">
                  <a:buFont typeface="Arial" panose="020B0604020202020204" pitchFamily="34" charset="0"/>
                  <a:buChar char="•"/>
                </a:pPr>
                <a:r>
                  <a:rPr lang="en-US" sz="1100" b="1" i="1"/>
                  <a:t>9–10: </a:t>
                </a:r>
                <a:r>
                  <a:rPr lang="en-US" sz="1100" i="1"/>
                  <a:t>Transformational impact on customer experience, revenue, or competitive position</a:t>
                </a:r>
              </a:p>
              <a:p>
                <a:pPr marL="171450" indent="-171450">
                  <a:buFont typeface="Arial" panose="020B0604020202020204" pitchFamily="34" charset="0"/>
                  <a:buChar char="•"/>
                </a:pPr>
                <a:r>
                  <a:rPr lang="en-US" sz="1100" b="1" i="1"/>
                  <a:t>7–8: </a:t>
                </a:r>
                <a:r>
                  <a:rPr lang="en-US" sz="1100" i="1"/>
                  <a:t>Significant measurable impact on KPIs, cost reduction 25%+, or customer satisfaction</a:t>
                </a:r>
              </a:p>
              <a:p>
                <a:pPr marL="171450" indent="-171450">
                  <a:buFont typeface="Arial" panose="020B0604020202020204" pitchFamily="34" charset="0"/>
                  <a:buChar char="•"/>
                </a:pPr>
                <a:r>
                  <a:rPr lang="en-US" sz="1100" b="1" i="1"/>
                  <a:t>5–6: </a:t>
                </a:r>
                <a:r>
                  <a:rPr lang="en-US" sz="1100" i="1"/>
                  <a:t>Moderate impact, measurable efficiency gains 10–25%, improved analytics</a:t>
                </a:r>
              </a:p>
              <a:p>
                <a:pPr marL="171450" indent="-171450">
                  <a:buFont typeface="Arial" panose="020B0604020202020204" pitchFamily="34" charset="0"/>
                  <a:buChar char="•"/>
                </a:pPr>
                <a:r>
                  <a:rPr lang="en-US" sz="1100" b="1" i="1"/>
                  <a:t>3–4: </a:t>
                </a:r>
                <a:r>
                  <a:rPr lang="en-US" sz="1100" i="1"/>
                  <a:t>Small incremental improvement, limited scope impact</a:t>
                </a:r>
              </a:p>
              <a:p>
                <a:pPr marL="171450" indent="-171450">
                  <a:buFont typeface="Arial" panose="020B0604020202020204" pitchFamily="34" charset="0"/>
                  <a:buChar char="•"/>
                </a:pPr>
                <a:r>
                  <a:rPr lang="en-US" sz="1100" b="1" i="1"/>
                  <a:t>1–2: </a:t>
                </a:r>
                <a:r>
                  <a:rPr lang="en-US" sz="1100" i="1"/>
                  <a:t>Minimal impact, nice–to–have capability</a:t>
                </a:r>
              </a:p>
              <a:p>
                <a:endParaRPr lang="en-US" sz="1600"/>
              </a:p>
            </p:txBody>
          </p:sp>
          <p:sp>
            <p:nvSpPr>
              <p:cNvPr id="159" name="ZoneTexte 166 - 1">
                <a:extLst>
                  <a:ext uri="{FF2B5EF4-FFF2-40B4-BE49-F238E27FC236}">
                    <a16:creationId xmlns:a16="http://schemas.microsoft.com/office/drawing/2014/main" id="{7E7F94DB-03DA-499C-B33B-8343043ACDAF}"/>
                  </a:ext>
                </a:extLst>
              </p:cNvPr>
              <p:cNvSpPr txBox="1"/>
              <p:nvPr/>
            </p:nvSpPr>
            <p:spPr>
              <a:xfrm>
                <a:off x="678709" y="4118716"/>
                <a:ext cx="3327824" cy="2323713"/>
              </a:xfrm>
              <a:prstGeom prst="rect">
                <a:avLst/>
              </a:prstGeom>
              <a:noFill/>
            </p:spPr>
            <p:txBody>
              <a:bodyPr wrap="square" rtlCol="0" anchor="t">
                <a:spAutoFit/>
              </a:bodyPr>
              <a:lstStyle/>
              <a:p>
                <a:r>
                  <a:rPr lang="en-US" sz="1600" b="1">
                    <a:solidFill>
                      <a:schemeClr val="accent4"/>
                    </a:solidFill>
                  </a:rPr>
                  <a:t>RISK REDUCTION &amp; OPPORTUNITY ENABLEMENT</a:t>
                </a:r>
              </a:p>
              <a:p>
                <a:r>
                  <a:rPr lang="en-US" sz="1400">
                    <a:solidFill>
                      <a:schemeClr val="accent4"/>
                    </a:solidFill>
                  </a:rPr>
                  <a:t>Strategic Value</a:t>
                </a:r>
              </a:p>
              <a:p>
                <a:pPr marL="171450" indent="-171450">
                  <a:buFont typeface="Arial" panose="020B0604020202020204" pitchFamily="34" charset="0"/>
                  <a:buChar char="•"/>
                </a:pPr>
                <a:r>
                  <a:rPr lang="en-US" sz="1100" b="1" i="1"/>
                  <a:t>9–10: </a:t>
                </a:r>
                <a:r>
                  <a:rPr lang="en-US" sz="1100" i="1"/>
                  <a:t>Eliminates major regulatory/compliance risk OR enables multiple future use cases</a:t>
                </a:r>
              </a:p>
              <a:p>
                <a:pPr marL="171450" indent="-171450">
                  <a:buFont typeface="Arial" panose="020B0604020202020204" pitchFamily="34" charset="0"/>
                  <a:buChar char="•"/>
                </a:pPr>
                <a:r>
                  <a:rPr lang="en-US" sz="1100" b="1" i="1"/>
                  <a:t>7–8: </a:t>
                </a:r>
                <a:r>
                  <a:rPr lang="en-US" sz="1100" i="1"/>
                  <a:t>Reduces operational risk OR unlocks new business models/products</a:t>
                </a:r>
              </a:p>
              <a:p>
                <a:pPr marL="171450" indent="-171450">
                  <a:buFont typeface="Arial" panose="020B0604020202020204" pitchFamily="34" charset="0"/>
                  <a:buChar char="•"/>
                </a:pPr>
                <a:r>
                  <a:rPr lang="en-US" sz="1100" b="1" i="1"/>
                  <a:t>5–6: </a:t>
                </a:r>
                <a:r>
                  <a:rPr lang="en-US" sz="1100" i="1"/>
                  <a:t>Moderate risk mitigation OR enables 2–3 future capabilities</a:t>
                </a:r>
              </a:p>
              <a:p>
                <a:pPr marL="171450" indent="-171450">
                  <a:buFont typeface="Arial" panose="020B0604020202020204" pitchFamily="34" charset="0"/>
                  <a:buChar char="•"/>
                </a:pPr>
                <a:r>
                  <a:rPr lang="en-US" sz="1100" b="1" i="1"/>
                  <a:t>3–4: </a:t>
                </a:r>
                <a:r>
                  <a:rPr lang="en-US" sz="1100" i="1"/>
                  <a:t>Minor risk reduction OR enables 1 future capability</a:t>
                </a:r>
              </a:p>
              <a:p>
                <a:pPr marL="171450" indent="-171450">
                  <a:buFont typeface="Arial" panose="020B0604020202020204" pitchFamily="34" charset="0"/>
                  <a:buChar char="•"/>
                </a:pPr>
                <a:r>
                  <a:rPr lang="en-US" sz="1100" b="1" i="1"/>
                  <a:t>1–2: </a:t>
                </a:r>
                <a:r>
                  <a:rPr lang="en-US" sz="1100" i="1"/>
                  <a:t>Minimal risk impact, standalone capability</a:t>
                </a:r>
              </a:p>
            </p:txBody>
          </p:sp>
          <p:sp>
            <p:nvSpPr>
              <p:cNvPr id="160" name="ZoneTexte 166 - 1">
                <a:extLst>
                  <a:ext uri="{FF2B5EF4-FFF2-40B4-BE49-F238E27FC236}">
                    <a16:creationId xmlns:a16="http://schemas.microsoft.com/office/drawing/2014/main" id="{2DE49508-15A2-4EA1-B883-00A2A44416AA}"/>
                  </a:ext>
                </a:extLst>
              </p:cNvPr>
              <p:cNvSpPr txBox="1"/>
              <p:nvPr/>
            </p:nvSpPr>
            <p:spPr>
              <a:xfrm>
                <a:off x="8267679" y="1789564"/>
                <a:ext cx="3523827" cy="2108269"/>
              </a:xfrm>
              <a:prstGeom prst="rect">
                <a:avLst/>
              </a:prstGeom>
              <a:noFill/>
            </p:spPr>
            <p:txBody>
              <a:bodyPr wrap="square" rtlCol="0" anchor="t">
                <a:spAutoFit/>
              </a:bodyPr>
              <a:lstStyle/>
              <a:p>
                <a:r>
                  <a:rPr lang="en-US" sz="1600" b="1">
                    <a:solidFill>
                      <a:schemeClr val="accent2"/>
                    </a:solidFill>
                  </a:rPr>
                  <a:t>TIME CRITICALITY</a:t>
                </a:r>
              </a:p>
              <a:p>
                <a:r>
                  <a:rPr lang="en-US" sz="1400">
                    <a:solidFill>
                      <a:schemeClr val="accent2"/>
                    </a:solidFill>
                  </a:rPr>
                  <a:t>Urgency </a:t>
                </a:r>
              </a:p>
              <a:p>
                <a:pPr marL="285750" indent="-285750">
                  <a:buFont typeface="Arial" panose="020B0604020202020204" pitchFamily="34" charset="0"/>
                  <a:buChar char="•"/>
                </a:pPr>
                <a:r>
                  <a:rPr lang="en-US" sz="1100" b="1" i="1"/>
                  <a:t>9–10: </a:t>
                </a:r>
                <a:r>
                  <a:rPr lang="en-US" sz="1100" i="1"/>
                  <a:t>Regulatory deadline, critical competitive disadvantage, market window closing</a:t>
                </a:r>
              </a:p>
              <a:p>
                <a:pPr marL="285750" indent="-285750">
                  <a:buFont typeface="Arial" panose="020B0604020202020204" pitchFamily="34" charset="0"/>
                  <a:buChar char="•"/>
                </a:pPr>
                <a:r>
                  <a:rPr lang="en-US" sz="1100" b="1" i="1"/>
                  <a:t>7–8: </a:t>
                </a:r>
                <a:r>
                  <a:rPr lang="en-US" sz="1100" i="1"/>
                  <a:t>Significant opportunity cost if delayed, business strategy dependency</a:t>
                </a:r>
              </a:p>
              <a:p>
                <a:pPr marL="285750" indent="-285750">
                  <a:buFont typeface="Arial" panose="020B0604020202020204" pitchFamily="34" charset="0"/>
                  <a:buChar char="•"/>
                </a:pPr>
                <a:r>
                  <a:rPr lang="en-US" sz="1100" b="1" i="1"/>
                  <a:t>5–6: </a:t>
                </a:r>
                <a:r>
                  <a:rPr lang="en-US" sz="1100" i="1"/>
                  <a:t>Moderate urgency, aligned with annual planning cycle</a:t>
                </a:r>
              </a:p>
              <a:p>
                <a:pPr marL="285750" indent="-285750">
                  <a:buFont typeface="Arial" panose="020B0604020202020204" pitchFamily="34" charset="0"/>
                  <a:buChar char="•"/>
                </a:pPr>
                <a:r>
                  <a:rPr lang="en-US" sz="1100" b="1" i="1"/>
                  <a:t>3–4: </a:t>
                </a:r>
                <a:r>
                  <a:rPr lang="en-US" sz="1100" i="1"/>
                  <a:t>Low urgency, flexible timeline</a:t>
                </a:r>
              </a:p>
              <a:p>
                <a:pPr marL="285750" indent="-285750">
                  <a:buFont typeface="Arial" panose="020B0604020202020204" pitchFamily="34" charset="0"/>
                  <a:buChar char="•"/>
                </a:pPr>
                <a:r>
                  <a:rPr lang="en-US" sz="1100" b="1" i="1"/>
                  <a:t>1–2: </a:t>
                </a:r>
                <a:r>
                  <a:rPr lang="en-US" sz="1100" i="1"/>
                  <a:t>No time pressure, can be delayed indefinitely</a:t>
                </a:r>
              </a:p>
            </p:txBody>
          </p:sp>
          <p:sp>
            <p:nvSpPr>
              <p:cNvPr id="165" name="ZoneTexte 166">
                <a:extLst>
                  <a:ext uri="{FF2B5EF4-FFF2-40B4-BE49-F238E27FC236}">
                    <a16:creationId xmlns:a16="http://schemas.microsoft.com/office/drawing/2014/main" id="{063A8E2B-0CC3-4D7C-9D54-64C453D8F970}"/>
                  </a:ext>
                </a:extLst>
              </p:cNvPr>
              <p:cNvSpPr txBox="1"/>
              <p:nvPr/>
            </p:nvSpPr>
            <p:spPr>
              <a:xfrm>
                <a:off x="8267678" y="4118716"/>
                <a:ext cx="3523827" cy="2246769"/>
              </a:xfrm>
              <a:prstGeom prst="rect">
                <a:avLst/>
              </a:prstGeom>
              <a:noFill/>
            </p:spPr>
            <p:txBody>
              <a:bodyPr wrap="square" rtlCol="0" anchor="t">
                <a:spAutoFit/>
              </a:bodyPr>
              <a:lstStyle/>
              <a:p>
                <a:r>
                  <a:rPr lang="en-US" sz="1600" b="1">
                    <a:solidFill>
                      <a:schemeClr val="accent3"/>
                    </a:solidFill>
                  </a:rPr>
                  <a:t>JOB SIZE</a:t>
                </a:r>
              </a:p>
              <a:p>
                <a:r>
                  <a:rPr lang="en-US" sz="1400">
                    <a:solidFill>
                      <a:schemeClr val="accent3"/>
                    </a:solidFill>
                  </a:rPr>
                  <a:t>Implementation Effort</a:t>
                </a:r>
              </a:p>
              <a:p>
                <a:pPr marL="171450" indent="-171450">
                  <a:buFont typeface="Arial" panose="020B0604020202020204" pitchFamily="34" charset="0"/>
                  <a:buChar char="•"/>
                </a:pPr>
                <a:r>
                  <a:rPr lang="en-US" sz="1100" b="1" i="1"/>
                  <a:t>9–10: </a:t>
                </a:r>
                <a:r>
                  <a:rPr lang="en-US" sz="1100" i="1"/>
                  <a:t>&gt;12 months, major platform changes, high complexity, large team</a:t>
                </a:r>
              </a:p>
              <a:p>
                <a:pPr marL="171450" indent="-171450">
                  <a:buFont typeface="Arial" panose="020B0604020202020204" pitchFamily="34" charset="0"/>
                  <a:buChar char="•"/>
                </a:pPr>
                <a:r>
                  <a:rPr lang="en-US" sz="1100" b="1" i="1"/>
                  <a:t>7–8: </a:t>
                </a:r>
                <a:r>
                  <a:rPr lang="en-US" sz="1100" i="1"/>
                  <a:t>6–12 months, significant technical challenges, multiple dependencies</a:t>
                </a:r>
              </a:p>
              <a:p>
                <a:pPr marL="171450" indent="-171450">
                  <a:buFont typeface="Arial" panose="020B0604020202020204" pitchFamily="34" charset="0"/>
                  <a:buChar char="•"/>
                </a:pPr>
                <a:r>
                  <a:rPr lang="en-US" sz="1100" b="1" i="1"/>
                  <a:t>5–6: </a:t>
                </a:r>
                <a:r>
                  <a:rPr lang="en-US" sz="1100" i="1"/>
                  <a:t>3–6 months, moderate complexity, some dependencies</a:t>
                </a:r>
              </a:p>
              <a:p>
                <a:pPr marL="171450" indent="-171450">
                  <a:buFont typeface="Arial" panose="020B0604020202020204" pitchFamily="34" charset="0"/>
                  <a:buChar char="•"/>
                </a:pPr>
                <a:r>
                  <a:rPr lang="en-US" sz="1100" b="1" i="1"/>
                  <a:t>3–4: </a:t>
                </a:r>
                <a:r>
                  <a:rPr lang="en-US" sz="1100" i="1"/>
                  <a:t>1–3 months, low complexity, minimal dependencies</a:t>
                </a:r>
              </a:p>
              <a:p>
                <a:pPr marL="171450" indent="-171450">
                  <a:buFont typeface="Arial" panose="020B0604020202020204" pitchFamily="34" charset="0"/>
                  <a:buChar char="•"/>
                </a:pPr>
                <a:r>
                  <a:rPr lang="en-US" sz="1100" b="1" i="1"/>
                  <a:t>1–2: </a:t>
                </a:r>
                <a:r>
                  <a:rPr lang="en-US" sz="1100" i="1"/>
                  <a:t>&lt;1 month, simple implementation, no dependencies</a:t>
                </a:r>
              </a:p>
            </p:txBody>
          </p:sp>
          <p:grpSp>
            <p:nvGrpSpPr>
              <p:cNvPr id="90" name="Plan4" descr="{&quot;Key&quot;:&quot;POWER_USER_SHAPE_ICON&quot;,&quot;Value&quot;:&quot;POWER_USER_SHAPE_ICON_STYLE_1&quot;}">
                <a:extLst>
                  <a:ext uri="{FF2B5EF4-FFF2-40B4-BE49-F238E27FC236}">
                    <a16:creationId xmlns:a16="http://schemas.microsoft.com/office/drawing/2014/main" id="{2C199FCB-06D5-6343-F231-06211A79B6B6}"/>
                  </a:ext>
                </a:extLst>
              </p:cNvPr>
              <p:cNvGrpSpPr>
                <a:grpSpLocks noChangeAspect="1"/>
              </p:cNvGrpSpPr>
              <p:nvPr/>
            </p:nvGrpSpPr>
            <p:grpSpPr>
              <a:xfrm>
                <a:off x="7191350" y="4911536"/>
                <a:ext cx="620517" cy="566778"/>
                <a:chOff x="5493514" y="2884493"/>
                <a:chExt cx="1193607" cy="1090231"/>
              </a:xfrm>
              <a:solidFill>
                <a:srgbClr val="FFFFFF"/>
              </a:solidFill>
            </p:grpSpPr>
            <p:sp>
              <p:nvSpPr>
                <p:cNvPr id="91" name="Forme libre : forme 3471">
                  <a:extLst>
                    <a:ext uri="{FF2B5EF4-FFF2-40B4-BE49-F238E27FC236}">
                      <a16:creationId xmlns:a16="http://schemas.microsoft.com/office/drawing/2014/main" id="{2E4CB324-1504-832E-82C8-033BAA5974C5}"/>
                    </a:ext>
                  </a:extLst>
                </p:cNvPr>
                <p:cNvSpPr/>
                <p:nvPr/>
              </p:nvSpPr>
              <p:spPr>
                <a:xfrm>
                  <a:off x="5735507" y="2884493"/>
                  <a:ext cx="520942" cy="493124"/>
                </a:xfrm>
                <a:custGeom>
                  <a:avLst/>
                  <a:gdLst>
                    <a:gd name="connsiteX0" fmla="*/ 20492 w 520942"/>
                    <a:gd name="connsiteY0" fmla="*/ 194005 h 493124"/>
                    <a:gd name="connsiteX1" fmla="*/ 11728 w 520942"/>
                    <a:gd name="connsiteY1" fmla="*/ 190617 h 493124"/>
                    <a:gd name="connsiteX2" fmla="*/ 17374 w 520942"/>
                    <a:gd name="connsiteY2" fmla="*/ 155132 h 493124"/>
                    <a:gd name="connsiteX3" fmla="*/ 20923 w 520942"/>
                    <a:gd name="connsiteY3" fmla="*/ 152336 h 493124"/>
                    <a:gd name="connsiteX4" fmla="*/ 172005 w 520942"/>
                    <a:gd name="connsiteY4" fmla="*/ 10716 h 493124"/>
                    <a:gd name="connsiteX5" fmla="*/ 302496 w 520942"/>
                    <a:gd name="connsiteY5" fmla="*/ 10017 h 493124"/>
                    <a:gd name="connsiteX6" fmla="*/ 380618 w 520942"/>
                    <a:gd name="connsiteY6" fmla="*/ 52815 h 493124"/>
                    <a:gd name="connsiteX7" fmla="*/ 456482 w 520942"/>
                    <a:gd name="connsiteY7" fmla="*/ 287504 h 493124"/>
                    <a:gd name="connsiteX8" fmla="*/ 459063 w 520942"/>
                    <a:gd name="connsiteY8" fmla="*/ 291698 h 493124"/>
                    <a:gd name="connsiteX9" fmla="*/ 506162 w 520942"/>
                    <a:gd name="connsiteY9" fmla="*/ 304548 h 493124"/>
                    <a:gd name="connsiteX10" fmla="*/ 520786 w 520942"/>
                    <a:gd name="connsiteY10" fmla="*/ 322667 h 493124"/>
                    <a:gd name="connsiteX11" fmla="*/ 520625 w 520942"/>
                    <a:gd name="connsiteY11" fmla="*/ 330409 h 493124"/>
                    <a:gd name="connsiteX12" fmla="*/ 497774 w 520942"/>
                    <a:gd name="connsiteY12" fmla="*/ 342023 h 493124"/>
                    <a:gd name="connsiteX13" fmla="*/ 430190 w 520942"/>
                    <a:gd name="connsiteY13" fmla="*/ 321269 h 493124"/>
                    <a:gd name="connsiteX14" fmla="*/ 426911 w 520942"/>
                    <a:gd name="connsiteY14" fmla="*/ 323204 h 493124"/>
                    <a:gd name="connsiteX15" fmla="*/ 274215 w 520942"/>
                    <a:gd name="connsiteY15" fmla="*/ 485256 h 493124"/>
                    <a:gd name="connsiteX16" fmla="*/ 99905 w 520942"/>
                    <a:gd name="connsiteY16" fmla="*/ 456759 h 493124"/>
                    <a:gd name="connsiteX17" fmla="*/ 44741 w 520942"/>
                    <a:gd name="connsiteY17" fmla="*/ 400950 h 493124"/>
                    <a:gd name="connsiteX18" fmla="*/ 22105 w 520942"/>
                    <a:gd name="connsiteY18" fmla="*/ 197661 h 493124"/>
                    <a:gd name="connsiteX19" fmla="*/ 20492 w 520942"/>
                    <a:gd name="connsiteY19" fmla="*/ 194005 h 493124"/>
                    <a:gd name="connsiteX20" fmla="*/ 237976 w 520942"/>
                    <a:gd name="connsiteY20" fmla="*/ 222017 h 493124"/>
                    <a:gd name="connsiteX21" fmla="*/ 417878 w 520942"/>
                    <a:gd name="connsiteY21" fmla="*/ 277772 h 493124"/>
                    <a:gd name="connsiteX22" fmla="*/ 420028 w 520942"/>
                    <a:gd name="connsiteY22" fmla="*/ 276482 h 493124"/>
                    <a:gd name="connsiteX23" fmla="*/ 292818 w 520942"/>
                    <a:gd name="connsiteY23" fmla="*/ 45879 h 493124"/>
                    <a:gd name="connsiteX24" fmla="*/ 57161 w 520942"/>
                    <a:gd name="connsiteY24" fmla="*/ 163519 h 493124"/>
                    <a:gd name="connsiteX25" fmla="*/ 58236 w 520942"/>
                    <a:gd name="connsiteY25" fmla="*/ 165777 h 493124"/>
                    <a:gd name="connsiteX26" fmla="*/ 237976 w 520942"/>
                    <a:gd name="connsiteY26" fmla="*/ 222017 h 493124"/>
                    <a:gd name="connsiteX27" fmla="*/ 387070 w 520942"/>
                    <a:gd name="connsiteY27" fmla="*/ 307881 h 493124"/>
                    <a:gd name="connsiteX28" fmla="*/ 63882 w 520942"/>
                    <a:gd name="connsiteY28" fmla="*/ 207177 h 493124"/>
                    <a:gd name="connsiteX29" fmla="*/ 56144 w 520942"/>
                    <a:gd name="connsiteY29" fmla="*/ 211249 h 493124"/>
                    <a:gd name="connsiteX30" fmla="*/ 56139 w 520942"/>
                    <a:gd name="connsiteY30" fmla="*/ 211263 h 493124"/>
                    <a:gd name="connsiteX31" fmla="*/ 51623 w 520942"/>
                    <a:gd name="connsiteY31" fmla="*/ 225727 h 493124"/>
                    <a:gd name="connsiteX32" fmla="*/ 165585 w 520942"/>
                    <a:gd name="connsiteY32" fmla="*/ 447021 h 493124"/>
                    <a:gd name="connsiteX33" fmla="*/ 165607 w 520942"/>
                    <a:gd name="connsiteY33" fmla="*/ 447028 h 493124"/>
                    <a:gd name="connsiteX34" fmla="*/ 167166 w 520942"/>
                    <a:gd name="connsiteY34" fmla="*/ 447512 h 493124"/>
                    <a:gd name="connsiteX35" fmla="*/ 386640 w 520942"/>
                    <a:gd name="connsiteY35" fmla="*/ 330087 h 493124"/>
                    <a:gd name="connsiteX36" fmla="*/ 391156 w 520942"/>
                    <a:gd name="connsiteY36" fmla="*/ 315623 h 493124"/>
                    <a:gd name="connsiteX37" fmla="*/ 387086 w 520942"/>
                    <a:gd name="connsiteY37" fmla="*/ 307885 h 493124"/>
                    <a:gd name="connsiteX38" fmla="*/ 387070 w 520942"/>
                    <a:gd name="connsiteY38" fmla="*/ 307881 h 49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0942" h="493124">
                      <a:moveTo>
                        <a:pt x="20492" y="194005"/>
                      </a:moveTo>
                      <a:cubicBezTo>
                        <a:pt x="20313" y="194041"/>
                        <a:pt x="17392" y="192911"/>
                        <a:pt x="11728" y="190617"/>
                      </a:cubicBezTo>
                      <a:cubicBezTo>
                        <a:pt x="-6444" y="183251"/>
                        <a:pt x="-2681" y="157874"/>
                        <a:pt x="17374" y="155132"/>
                      </a:cubicBezTo>
                      <a:cubicBezTo>
                        <a:pt x="19094" y="154881"/>
                        <a:pt x="20277" y="153949"/>
                        <a:pt x="20923" y="152336"/>
                      </a:cubicBezTo>
                      <a:cubicBezTo>
                        <a:pt x="50279" y="81401"/>
                        <a:pt x="100640" y="34194"/>
                        <a:pt x="172005" y="10716"/>
                      </a:cubicBezTo>
                      <a:cubicBezTo>
                        <a:pt x="214803" y="-3335"/>
                        <a:pt x="258300" y="-3568"/>
                        <a:pt x="302496" y="10017"/>
                      </a:cubicBezTo>
                      <a:cubicBezTo>
                        <a:pt x="329916" y="18476"/>
                        <a:pt x="355955" y="32742"/>
                        <a:pt x="380618" y="52815"/>
                      </a:cubicBezTo>
                      <a:cubicBezTo>
                        <a:pt x="449492" y="108785"/>
                        <a:pt x="474870" y="201102"/>
                        <a:pt x="456482" y="287504"/>
                      </a:cubicBezTo>
                      <a:cubicBezTo>
                        <a:pt x="456014" y="289690"/>
                        <a:pt x="456874" y="291088"/>
                        <a:pt x="459063" y="291698"/>
                      </a:cubicBezTo>
                      <a:lnTo>
                        <a:pt x="506162" y="304548"/>
                      </a:lnTo>
                      <a:cubicBezTo>
                        <a:pt x="515372" y="307092"/>
                        <a:pt x="520249" y="313132"/>
                        <a:pt x="520786" y="322667"/>
                      </a:cubicBezTo>
                      <a:cubicBezTo>
                        <a:pt x="521039" y="327183"/>
                        <a:pt x="520985" y="329764"/>
                        <a:pt x="520625" y="330409"/>
                      </a:cubicBezTo>
                      <a:cubicBezTo>
                        <a:pt x="514926" y="341091"/>
                        <a:pt x="507307" y="344962"/>
                        <a:pt x="497774" y="342023"/>
                      </a:cubicBezTo>
                      <a:lnTo>
                        <a:pt x="430190" y="321269"/>
                      </a:lnTo>
                      <a:cubicBezTo>
                        <a:pt x="428400" y="320731"/>
                        <a:pt x="427303" y="321376"/>
                        <a:pt x="426911" y="323204"/>
                      </a:cubicBezTo>
                      <a:cubicBezTo>
                        <a:pt x="409275" y="402402"/>
                        <a:pt x="352229" y="463857"/>
                        <a:pt x="274215" y="485256"/>
                      </a:cubicBezTo>
                      <a:cubicBezTo>
                        <a:pt x="214140" y="501779"/>
                        <a:pt x="156037" y="492281"/>
                        <a:pt x="99905" y="456759"/>
                      </a:cubicBezTo>
                      <a:cubicBezTo>
                        <a:pt x="79940" y="444142"/>
                        <a:pt x="61552" y="425539"/>
                        <a:pt x="44741" y="400950"/>
                      </a:cubicBezTo>
                      <a:cubicBezTo>
                        <a:pt x="1154" y="337184"/>
                        <a:pt x="-6391" y="269421"/>
                        <a:pt x="22105" y="197661"/>
                      </a:cubicBezTo>
                      <a:cubicBezTo>
                        <a:pt x="23324" y="194578"/>
                        <a:pt x="22787" y="193359"/>
                        <a:pt x="20492" y="194005"/>
                      </a:cubicBezTo>
                      <a:close/>
                      <a:moveTo>
                        <a:pt x="237976" y="222017"/>
                      </a:moveTo>
                      <a:cubicBezTo>
                        <a:pt x="298049" y="240691"/>
                        <a:pt x="358020" y="259277"/>
                        <a:pt x="417878" y="277772"/>
                      </a:cubicBezTo>
                      <a:cubicBezTo>
                        <a:pt x="419061" y="278131"/>
                        <a:pt x="419776" y="277701"/>
                        <a:pt x="420028" y="276482"/>
                      </a:cubicBezTo>
                      <a:cubicBezTo>
                        <a:pt x="441320" y="179972"/>
                        <a:pt x="390134" y="76203"/>
                        <a:pt x="292818" y="45879"/>
                      </a:cubicBezTo>
                      <a:cubicBezTo>
                        <a:pt x="195501" y="15609"/>
                        <a:pt x="94421" y="71955"/>
                        <a:pt x="57161" y="163519"/>
                      </a:cubicBezTo>
                      <a:cubicBezTo>
                        <a:pt x="56695" y="164666"/>
                        <a:pt x="57053" y="165419"/>
                        <a:pt x="58236" y="165777"/>
                      </a:cubicBezTo>
                      <a:cubicBezTo>
                        <a:pt x="118024" y="184559"/>
                        <a:pt x="177937" y="203306"/>
                        <a:pt x="237976" y="222017"/>
                      </a:cubicBezTo>
                      <a:close/>
                      <a:moveTo>
                        <a:pt x="387070" y="307881"/>
                      </a:moveTo>
                      <a:lnTo>
                        <a:pt x="63882" y="207177"/>
                      </a:lnTo>
                      <a:cubicBezTo>
                        <a:pt x="60620" y="206165"/>
                        <a:pt x="57156" y="207988"/>
                        <a:pt x="56144" y="211249"/>
                      </a:cubicBezTo>
                      <a:cubicBezTo>
                        <a:pt x="56142" y="211254"/>
                        <a:pt x="56141" y="211259"/>
                        <a:pt x="56139" y="211263"/>
                      </a:cubicBezTo>
                      <a:lnTo>
                        <a:pt x="51623" y="225727"/>
                      </a:lnTo>
                      <a:cubicBezTo>
                        <a:pt x="22482" y="319253"/>
                        <a:pt x="73504" y="418330"/>
                        <a:pt x="165585" y="447021"/>
                      </a:cubicBezTo>
                      <a:cubicBezTo>
                        <a:pt x="165592" y="447023"/>
                        <a:pt x="165600" y="447026"/>
                        <a:pt x="165607" y="447028"/>
                      </a:cubicBezTo>
                      <a:lnTo>
                        <a:pt x="167166" y="447512"/>
                      </a:lnTo>
                      <a:cubicBezTo>
                        <a:pt x="259250" y="476188"/>
                        <a:pt x="357509" y="423616"/>
                        <a:pt x="386640" y="330087"/>
                      </a:cubicBezTo>
                      <a:lnTo>
                        <a:pt x="391156" y="315623"/>
                      </a:lnTo>
                      <a:cubicBezTo>
                        <a:pt x="392167" y="312362"/>
                        <a:pt x="390344" y="308898"/>
                        <a:pt x="387086" y="307885"/>
                      </a:cubicBezTo>
                      <a:cubicBezTo>
                        <a:pt x="387081" y="307884"/>
                        <a:pt x="387075" y="307883"/>
                        <a:pt x="387070" y="307881"/>
                      </a:cubicBezTo>
                      <a:close/>
                    </a:path>
                  </a:pathLst>
                </a:custGeom>
                <a:grpFill/>
                <a:ln w="5363" cap="flat">
                  <a:noFill/>
                  <a:prstDash val="solid"/>
                  <a:miter/>
                </a:ln>
              </p:spPr>
              <p:txBody>
                <a:bodyPr rtlCol="0" anchor="ctr"/>
                <a:lstStyle/>
                <a:p>
                  <a:endParaRPr lang="en-US"/>
                </a:p>
              </p:txBody>
            </p:sp>
            <p:sp>
              <p:nvSpPr>
                <p:cNvPr id="92" name="Forme libre : forme 3472">
                  <a:extLst>
                    <a:ext uri="{FF2B5EF4-FFF2-40B4-BE49-F238E27FC236}">
                      <a16:creationId xmlns:a16="http://schemas.microsoft.com/office/drawing/2014/main" id="{01C97276-276D-3396-7390-B7CA5DEECE8A}"/>
                    </a:ext>
                  </a:extLst>
                </p:cNvPr>
                <p:cNvSpPr/>
                <p:nvPr/>
              </p:nvSpPr>
              <p:spPr>
                <a:xfrm>
                  <a:off x="5493514" y="3373134"/>
                  <a:ext cx="1016182" cy="601590"/>
                </a:xfrm>
                <a:custGeom>
                  <a:avLst/>
                  <a:gdLst>
                    <a:gd name="connsiteX0" fmla="*/ 799664 w 1016182"/>
                    <a:gd name="connsiteY0" fmla="*/ 601591 h 601590"/>
                    <a:gd name="connsiteX1" fmla="*/ 490831 w 1016182"/>
                    <a:gd name="connsiteY1" fmla="*/ 601591 h 601590"/>
                    <a:gd name="connsiteX2" fmla="*/ 383998 w 1016182"/>
                    <a:gd name="connsiteY2" fmla="*/ 517500 h 601590"/>
                    <a:gd name="connsiteX3" fmla="*/ 282702 w 1016182"/>
                    <a:gd name="connsiteY3" fmla="*/ 309426 h 601590"/>
                    <a:gd name="connsiteX4" fmla="*/ 284317 w 1016182"/>
                    <a:gd name="connsiteY4" fmla="*/ 304958 h 601590"/>
                    <a:gd name="connsiteX5" fmla="*/ 284423 w 1016182"/>
                    <a:gd name="connsiteY5" fmla="*/ 304909 h 601590"/>
                    <a:gd name="connsiteX6" fmla="*/ 313672 w 1016182"/>
                    <a:gd name="connsiteY6" fmla="*/ 292543 h 601590"/>
                    <a:gd name="connsiteX7" fmla="*/ 317059 w 1016182"/>
                    <a:gd name="connsiteY7" fmla="*/ 293780 h 601590"/>
                    <a:gd name="connsiteX8" fmla="*/ 422010 w 1016182"/>
                    <a:gd name="connsiteY8" fmla="*/ 509005 h 601590"/>
                    <a:gd name="connsiteX9" fmla="*/ 506800 w 1016182"/>
                    <a:gd name="connsiteY9" fmla="*/ 563954 h 601590"/>
                    <a:gd name="connsiteX10" fmla="*/ 787674 w 1016182"/>
                    <a:gd name="connsiteY10" fmla="*/ 564008 h 601590"/>
                    <a:gd name="connsiteX11" fmla="*/ 859236 w 1016182"/>
                    <a:gd name="connsiteY11" fmla="*/ 515887 h 601590"/>
                    <a:gd name="connsiteX12" fmla="*/ 847784 w 1016182"/>
                    <a:gd name="connsiteY12" fmla="*/ 464433 h 601590"/>
                    <a:gd name="connsiteX13" fmla="*/ 827945 w 1016182"/>
                    <a:gd name="connsiteY13" fmla="*/ 452013 h 601590"/>
                    <a:gd name="connsiteX14" fmla="*/ 811062 w 1016182"/>
                    <a:gd name="connsiteY14" fmla="*/ 447389 h 601590"/>
                    <a:gd name="connsiteX15" fmla="*/ 575405 w 1016182"/>
                    <a:gd name="connsiteY15" fmla="*/ 422980 h 601590"/>
                    <a:gd name="connsiteX16" fmla="*/ 556856 w 1016182"/>
                    <a:gd name="connsiteY16" fmla="*/ 409269 h 601590"/>
                    <a:gd name="connsiteX17" fmla="*/ 455130 w 1016182"/>
                    <a:gd name="connsiteY17" fmla="*/ 168773 h 601590"/>
                    <a:gd name="connsiteX18" fmla="*/ 272003 w 1016182"/>
                    <a:gd name="connsiteY18" fmla="*/ 37530 h 601590"/>
                    <a:gd name="connsiteX19" fmla="*/ 128770 w 1016182"/>
                    <a:gd name="connsiteY19" fmla="*/ 109577 h 601590"/>
                    <a:gd name="connsiteX20" fmla="*/ 84036 w 1016182"/>
                    <a:gd name="connsiteY20" fmla="*/ 224636 h 601590"/>
                    <a:gd name="connsiteX21" fmla="*/ 40755 w 1016182"/>
                    <a:gd name="connsiteY21" fmla="*/ 534813 h 601590"/>
                    <a:gd name="connsiteX22" fmla="*/ 42084 w 1016182"/>
                    <a:gd name="connsiteY22" fmla="*/ 536571 h 601590"/>
                    <a:gd name="connsiteX23" fmla="*/ 42314 w 1016182"/>
                    <a:gd name="connsiteY23" fmla="*/ 536587 h 601590"/>
                    <a:gd name="connsiteX24" fmla="*/ 351093 w 1016182"/>
                    <a:gd name="connsiteY24" fmla="*/ 536587 h 601590"/>
                    <a:gd name="connsiteX25" fmla="*/ 353136 w 1016182"/>
                    <a:gd name="connsiteY25" fmla="*/ 538684 h 601590"/>
                    <a:gd name="connsiteX26" fmla="*/ 353136 w 1016182"/>
                    <a:gd name="connsiteY26" fmla="*/ 572933 h 601590"/>
                    <a:gd name="connsiteX27" fmla="*/ 351846 w 1016182"/>
                    <a:gd name="connsiteY27" fmla="*/ 574224 h 601590"/>
                    <a:gd name="connsiteX28" fmla="*/ 25539 w 1016182"/>
                    <a:gd name="connsiteY28" fmla="*/ 574224 h 601590"/>
                    <a:gd name="connsiteX29" fmla="*/ 0 w 1016182"/>
                    <a:gd name="connsiteY29" fmla="*/ 559922 h 601590"/>
                    <a:gd name="connsiteX30" fmla="*/ 0 w 1016182"/>
                    <a:gd name="connsiteY30" fmla="*/ 549814 h 601590"/>
                    <a:gd name="connsiteX31" fmla="*/ 44518 w 1016182"/>
                    <a:gd name="connsiteY31" fmla="*/ 230658 h 601590"/>
                    <a:gd name="connsiteX32" fmla="*/ 63390 w 1016182"/>
                    <a:gd name="connsiteY32" fmla="*/ 155923 h 601590"/>
                    <a:gd name="connsiteX33" fmla="*/ 98123 w 1016182"/>
                    <a:gd name="connsiteY33" fmla="*/ 87802 h 601590"/>
                    <a:gd name="connsiteX34" fmla="*/ 271949 w 1016182"/>
                    <a:gd name="connsiteY34" fmla="*/ 109 h 601590"/>
                    <a:gd name="connsiteX35" fmla="*/ 476637 w 1016182"/>
                    <a:gd name="connsiteY35" fmla="*/ 127212 h 601590"/>
                    <a:gd name="connsiteX36" fmla="*/ 509703 w 1016182"/>
                    <a:gd name="connsiteY36" fmla="*/ 201732 h 601590"/>
                    <a:gd name="connsiteX37" fmla="*/ 512074 w 1016182"/>
                    <a:gd name="connsiteY37" fmla="*/ 202764 h 601590"/>
                    <a:gd name="connsiteX38" fmla="*/ 512821 w 1016182"/>
                    <a:gd name="connsiteY38" fmla="*/ 202216 h 601590"/>
                    <a:gd name="connsiteX39" fmla="*/ 585191 w 1016182"/>
                    <a:gd name="connsiteY39" fmla="*/ 114792 h 601590"/>
                    <a:gd name="connsiteX40" fmla="*/ 606912 w 1016182"/>
                    <a:gd name="connsiteY40" fmla="*/ 107964 h 601590"/>
                    <a:gd name="connsiteX41" fmla="*/ 1002416 w 1016182"/>
                    <a:gd name="connsiteY41" fmla="*/ 216249 h 601590"/>
                    <a:gd name="connsiteX42" fmla="*/ 1015524 w 1016182"/>
                    <a:gd name="connsiteY42" fmla="*/ 239148 h 601590"/>
                    <a:gd name="connsiteX43" fmla="*/ 1012201 w 1016182"/>
                    <a:gd name="connsiteY43" fmla="*/ 245767 h 601590"/>
                    <a:gd name="connsiteX44" fmla="*/ 970532 w 1016182"/>
                    <a:gd name="connsiteY44" fmla="*/ 298887 h 601590"/>
                    <a:gd name="connsiteX45" fmla="*/ 952306 w 1016182"/>
                    <a:gd name="connsiteY45" fmla="*/ 305124 h 601590"/>
                    <a:gd name="connsiteX46" fmla="*/ 946714 w 1016182"/>
                    <a:gd name="connsiteY46" fmla="*/ 303350 h 601590"/>
                    <a:gd name="connsiteX47" fmla="*/ 942036 w 1016182"/>
                    <a:gd name="connsiteY47" fmla="*/ 275015 h 601590"/>
                    <a:gd name="connsiteX48" fmla="*/ 962414 w 1016182"/>
                    <a:gd name="connsiteY48" fmla="*/ 247326 h 601590"/>
                    <a:gd name="connsiteX49" fmla="*/ 961285 w 1016182"/>
                    <a:gd name="connsiteY49" fmla="*/ 243992 h 601590"/>
                    <a:gd name="connsiteX50" fmla="*/ 791276 w 1016182"/>
                    <a:gd name="connsiteY50" fmla="*/ 197485 h 601590"/>
                    <a:gd name="connsiteX51" fmla="*/ 786760 w 1016182"/>
                    <a:gd name="connsiteY51" fmla="*/ 198990 h 601590"/>
                    <a:gd name="connsiteX52" fmla="*/ 700842 w 1016182"/>
                    <a:gd name="connsiteY52" fmla="*/ 308565 h 601590"/>
                    <a:gd name="connsiteX53" fmla="*/ 678367 w 1016182"/>
                    <a:gd name="connsiteY53" fmla="*/ 315232 h 601590"/>
                    <a:gd name="connsiteX54" fmla="*/ 620515 w 1016182"/>
                    <a:gd name="connsiteY54" fmla="*/ 295608 h 601590"/>
                    <a:gd name="connsiteX55" fmla="*/ 609224 w 1016182"/>
                    <a:gd name="connsiteY55" fmla="*/ 272650 h 601590"/>
                    <a:gd name="connsiteX56" fmla="*/ 611321 w 1016182"/>
                    <a:gd name="connsiteY56" fmla="*/ 267811 h 601590"/>
                    <a:gd name="connsiteX57" fmla="*/ 629171 w 1016182"/>
                    <a:gd name="connsiteY57" fmla="*/ 260660 h 601590"/>
                    <a:gd name="connsiteX58" fmla="*/ 678045 w 1016182"/>
                    <a:gd name="connsiteY58" fmla="*/ 273994 h 601590"/>
                    <a:gd name="connsiteX59" fmla="*/ 680840 w 1016182"/>
                    <a:gd name="connsiteY59" fmla="*/ 273080 h 601590"/>
                    <a:gd name="connsiteX60" fmla="*/ 747134 w 1016182"/>
                    <a:gd name="connsiteY60" fmla="*/ 188506 h 601590"/>
                    <a:gd name="connsiteX61" fmla="*/ 745951 w 1016182"/>
                    <a:gd name="connsiteY61" fmla="*/ 185118 h 601590"/>
                    <a:gd name="connsiteX62" fmla="*/ 609869 w 1016182"/>
                    <a:gd name="connsiteY62" fmla="*/ 147858 h 601590"/>
                    <a:gd name="connsiteX63" fmla="*/ 605568 w 1016182"/>
                    <a:gd name="connsiteY63" fmla="*/ 149203 h 601590"/>
                    <a:gd name="connsiteX64" fmla="*/ 529489 w 1016182"/>
                    <a:gd name="connsiteY64" fmla="*/ 241089 h 601590"/>
                    <a:gd name="connsiteX65" fmla="*/ 528736 w 1016182"/>
                    <a:gd name="connsiteY65" fmla="*/ 246089 h 601590"/>
                    <a:gd name="connsiteX66" fmla="*/ 586750 w 1016182"/>
                    <a:gd name="connsiteY66" fmla="*/ 383300 h 601590"/>
                    <a:gd name="connsiteX67" fmla="*/ 591535 w 1016182"/>
                    <a:gd name="connsiteY67" fmla="*/ 386849 h 601590"/>
                    <a:gd name="connsiteX68" fmla="*/ 828805 w 1016182"/>
                    <a:gd name="connsiteY68" fmla="*/ 411474 h 601590"/>
                    <a:gd name="connsiteX69" fmla="*/ 844182 w 1016182"/>
                    <a:gd name="connsiteY69" fmla="*/ 404054 h 601590"/>
                    <a:gd name="connsiteX70" fmla="*/ 876603 w 1016182"/>
                    <a:gd name="connsiteY70" fmla="*/ 359858 h 601590"/>
                    <a:gd name="connsiteX71" fmla="*/ 911820 w 1016182"/>
                    <a:gd name="connsiteY71" fmla="*/ 332921 h 601590"/>
                    <a:gd name="connsiteX72" fmla="*/ 916444 w 1016182"/>
                    <a:gd name="connsiteY72" fmla="*/ 335126 h 601590"/>
                    <a:gd name="connsiteX73" fmla="*/ 918971 w 1016182"/>
                    <a:gd name="connsiteY73" fmla="*/ 366149 h 601590"/>
                    <a:gd name="connsiteX74" fmla="*/ 912035 w 1016182"/>
                    <a:gd name="connsiteY74" fmla="*/ 374429 h 601590"/>
                    <a:gd name="connsiteX75" fmla="*/ 870635 w 1016182"/>
                    <a:gd name="connsiteY75" fmla="*/ 430077 h 601590"/>
                    <a:gd name="connsiteX76" fmla="*/ 870850 w 1016182"/>
                    <a:gd name="connsiteY76" fmla="*/ 434217 h 601590"/>
                    <a:gd name="connsiteX77" fmla="*/ 897357 w 1016182"/>
                    <a:gd name="connsiteY77" fmla="*/ 501156 h 601590"/>
                    <a:gd name="connsiteX78" fmla="*/ 799664 w 1016182"/>
                    <a:gd name="connsiteY78" fmla="*/ 601591 h 60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16182" h="601590">
                      <a:moveTo>
                        <a:pt x="799664" y="601591"/>
                      </a:moveTo>
                      <a:lnTo>
                        <a:pt x="490831" y="601591"/>
                      </a:lnTo>
                      <a:cubicBezTo>
                        <a:pt x="438570" y="595838"/>
                        <a:pt x="405827" y="563148"/>
                        <a:pt x="383998" y="517500"/>
                      </a:cubicBezTo>
                      <a:cubicBezTo>
                        <a:pt x="357473" y="462191"/>
                        <a:pt x="323708" y="392833"/>
                        <a:pt x="282702" y="309426"/>
                      </a:cubicBezTo>
                      <a:cubicBezTo>
                        <a:pt x="281907" y="307764"/>
                        <a:pt x="282630" y="305764"/>
                        <a:pt x="284317" y="304958"/>
                      </a:cubicBezTo>
                      <a:cubicBezTo>
                        <a:pt x="284352" y="304942"/>
                        <a:pt x="284387" y="304925"/>
                        <a:pt x="284423" y="304909"/>
                      </a:cubicBezTo>
                      <a:lnTo>
                        <a:pt x="313672" y="292543"/>
                      </a:lnTo>
                      <a:cubicBezTo>
                        <a:pt x="314950" y="291995"/>
                        <a:pt x="316433" y="292538"/>
                        <a:pt x="317059" y="293780"/>
                      </a:cubicBezTo>
                      <a:cubicBezTo>
                        <a:pt x="337239" y="334857"/>
                        <a:pt x="372223" y="406597"/>
                        <a:pt x="422010" y="509005"/>
                      </a:cubicBezTo>
                      <a:cubicBezTo>
                        <a:pt x="439323" y="544599"/>
                        <a:pt x="465507" y="564008"/>
                        <a:pt x="506800" y="563954"/>
                      </a:cubicBezTo>
                      <a:cubicBezTo>
                        <a:pt x="535797" y="563954"/>
                        <a:pt x="629424" y="563971"/>
                        <a:pt x="787674" y="564008"/>
                      </a:cubicBezTo>
                      <a:cubicBezTo>
                        <a:pt x="821224" y="564008"/>
                        <a:pt x="854129" y="554868"/>
                        <a:pt x="859236" y="515887"/>
                      </a:cubicBezTo>
                      <a:cubicBezTo>
                        <a:pt x="861817" y="496494"/>
                        <a:pt x="858000" y="479343"/>
                        <a:pt x="847784" y="464433"/>
                      </a:cubicBezTo>
                      <a:cubicBezTo>
                        <a:pt x="843053" y="457497"/>
                        <a:pt x="835203" y="456745"/>
                        <a:pt x="827945" y="452013"/>
                      </a:cubicBezTo>
                      <a:cubicBezTo>
                        <a:pt x="824541" y="449755"/>
                        <a:pt x="818912" y="448212"/>
                        <a:pt x="811062" y="447389"/>
                      </a:cubicBezTo>
                      <a:cubicBezTo>
                        <a:pt x="732456" y="439287"/>
                        <a:pt x="653904" y="431152"/>
                        <a:pt x="575405" y="422980"/>
                      </a:cubicBezTo>
                      <a:cubicBezTo>
                        <a:pt x="567190" y="422152"/>
                        <a:pt x="560076" y="416893"/>
                        <a:pt x="556856" y="409269"/>
                      </a:cubicBezTo>
                      <a:cubicBezTo>
                        <a:pt x="541479" y="372638"/>
                        <a:pt x="507570" y="292473"/>
                        <a:pt x="455130" y="168773"/>
                      </a:cubicBezTo>
                      <a:cubicBezTo>
                        <a:pt x="422064" y="90866"/>
                        <a:pt x="360878" y="34466"/>
                        <a:pt x="272003" y="37530"/>
                      </a:cubicBezTo>
                      <a:cubicBezTo>
                        <a:pt x="210064" y="39681"/>
                        <a:pt x="162320" y="63698"/>
                        <a:pt x="128770" y="109577"/>
                      </a:cubicBezTo>
                      <a:cubicBezTo>
                        <a:pt x="105167" y="141837"/>
                        <a:pt x="90004" y="185925"/>
                        <a:pt x="84036" y="224636"/>
                      </a:cubicBezTo>
                      <a:cubicBezTo>
                        <a:pt x="77692" y="265676"/>
                        <a:pt x="63265" y="369068"/>
                        <a:pt x="40755" y="534813"/>
                      </a:cubicBezTo>
                      <a:cubicBezTo>
                        <a:pt x="40636" y="535668"/>
                        <a:pt x="41231" y="536453"/>
                        <a:pt x="42084" y="536571"/>
                      </a:cubicBezTo>
                      <a:cubicBezTo>
                        <a:pt x="42160" y="536582"/>
                        <a:pt x="42237" y="536587"/>
                        <a:pt x="42314" y="536587"/>
                      </a:cubicBezTo>
                      <a:lnTo>
                        <a:pt x="351093" y="536587"/>
                      </a:lnTo>
                      <a:cubicBezTo>
                        <a:pt x="352455" y="536587"/>
                        <a:pt x="353136" y="537286"/>
                        <a:pt x="353136" y="538684"/>
                      </a:cubicBezTo>
                      <a:lnTo>
                        <a:pt x="353136" y="572933"/>
                      </a:lnTo>
                      <a:cubicBezTo>
                        <a:pt x="353136" y="573794"/>
                        <a:pt x="352706" y="574224"/>
                        <a:pt x="351846" y="574224"/>
                      </a:cubicBezTo>
                      <a:cubicBezTo>
                        <a:pt x="236069" y="574261"/>
                        <a:pt x="127300" y="574261"/>
                        <a:pt x="25539" y="574224"/>
                      </a:cubicBezTo>
                      <a:cubicBezTo>
                        <a:pt x="12062" y="574224"/>
                        <a:pt x="3549" y="569455"/>
                        <a:pt x="0" y="559922"/>
                      </a:cubicBezTo>
                      <a:lnTo>
                        <a:pt x="0" y="549814"/>
                      </a:lnTo>
                      <a:cubicBezTo>
                        <a:pt x="15341" y="443395"/>
                        <a:pt x="30181" y="337008"/>
                        <a:pt x="44518" y="230658"/>
                      </a:cubicBezTo>
                      <a:cubicBezTo>
                        <a:pt x="47637" y="207539"/>
                        <a:pt x="53927" y="182629"/>
                        <a:pt x="63390" y="155923"/>
                      </a:cubicBezTo>
                      <a:cubicBezTo>
                        <a:pt x="72782" y="129363"/>
                        <a:pt x="84359" y="106657"/>
                        <a:pt x="98123" y="87802"/>
                      </a:cubicBezTo>
                      <a:cubicBezTo>
                        <a:pt x="139201" y="31634"/>
                        <a:pt x="197143" y="2403"/>
                        <a:pt x="271949" y="109"/>
                      </a:cubicBezTo>
                      <a:cubicBezTo>
                        <a:pt x="363459" y="-2687"/>
                        <a:pt x="436473" y="48445"/>
                        <a:pt x="476637" y="127212"/>
                      </a:cubicBezTo>
                      <a:cubicBezTo>
                        <a:pt x="486351" y="146245"/>
                        <a:pt x="497373" y="171085"/>
                        <a:pt x="509703" y="201732"/>
                      </a:cubicBezTo>
                      <a:cubicBezTo>
                        <a:pt x="510073" y="202673"/>
                        <a:pt x="511135" y="203135"/>
                        <a:pt x="512074" y="202764"/>
                      </a:cubicBezTo>
                      <a:cubicBezTo>
                        <a:pt x="512366" y="202646"/>
                        <a:pt x="512623" y="202458"/>
                        <a:pt x="512821" y="202216"/>
                      </a:cubicBezTo>
                      <a:lnTo>
                        <a:pt x="585191" y="114792"/>
                      </a:lnTo>
                      <a:cubicBezTo>
                        <a:pt x="590460" y="108443"/>
                        <a:pt x="598960" y="105770"/>
                        <a:pt x="606912" y="107964"/>
                      </a:cubicBezTo>
                      <a:lnTo>
                        <a:pt x="1002416" y="216249"/>
                      </a:lnTo>
                      <a:cubicBezTo>
                        <a:pt x="1012357" y="218953"/>
                        <a:pt x="1018228" y="229201"/>
                        <a:pt x="1015524" y="239148"/>
                      </a:cubicBezTo>
                      <a:cubicBezTo>
                        <a:pt x="1014868" y="241551"/>
                        <a:pt x="1013739" y="243804"/>
                        <a:pt x="1012201" y="245767"/>
                      </a:cubicBezTo>
                      <a:lnTo>
                        <a:pt x="970532" y="298887"/>
                      </a:lnTo>
                      <a:cubicBezTo>
                        <a:pt x="966183" y="304409"/>
                        <a:pt x="959037" y="306856"/>
                        <a:pt x="952306" y="305124"/>
                      </a:cubicBezTo>
                      <a:cubicBezTo>
                        <a:pt x="949010" y="304264"/>
                        <a:pt x="947144" y="303673"/>
                        <a:pt x="946714" y="303350"/>
                      </a:cubicBezTo>
                      <a:cubicBezTo>
                        <a:pt x="936106" y="294640"/>
                        <a:pt x="934547" y="285193"/>
                        <a:pt x="942036" y="275015"/>
                      </a:cubicBezTo>
                      <a:lnTo>
                        <a:pt x="962414" y="247326"/>
                      </a:lnTo>
                      <a:cubicBezTo>
                        <a:pt x="963666" y="245675"/>
                        <a:pt x="963290" y="244568"/>
                        <a:pt x="961285" y="243992"/>
                      </a:cubicBezTo>
                      <a:lnTo>
                        <a:pt x="791276" y="197485"/>
                      </a:lnTo>
                      <a:cubicBezTo>
                        <a:pt x="789604" y="197033"/>
                        <a:pt x="787824" y="197624"/>
                        <a:pt x="786760" y="198990"/>
                      </a:cubicBezTo>
                      <a:lnTo>
                        <a:pt x="700842" y="308565"/>
                      </a:lnTo>
                      <a:cubicBezTo>
                        <a:pt x="695524" y="315335"/>
                        <a:pt x="686513" y="318007"/>
                        <a:pt x="678367" y="315232"/>
                      </a:cubicBezTo>
                      <a:lnTo>
                        <a:pt x="620515" y="295608"/>
                      </a:lnTo>
                      <a:cubicBezTo>
                        <a:pt x="609799" y="291989"/>
                        <a:pt x="606036" y="284333"/>
                        <a:pt x="609224" y="272650"/>
                      </a:cubicBezTo>
                      <a:cubicBezTo>
                        <a:pt x="609439" y="271897"/>
                        <a:pt x="610138" y="270284"/>
                        <a:pt x="611321" y="267811"/>
                      </a:cubicBezTo>
                      <a:cubicBezTo>
                        <a:pt x="614171" y="261644"/>
                        <a:pt x="621719" y="258622"/>
                        <a:pt x="629171" y="260660"/>
                      </a:cubicBezTo>
                      <a:lnTo>
                        <a:pt x="678045" y="273994"/>
                      </a:lnTo>
                      <a:cubicBezTo>
                        <a:pt x="679050" y="274295"/>
                        <a:pt x="680158" y="273929"/>
                        <a:pt x="680840" y="273080"/>
                      </a:cubicBezTo>
                      <a:lnTo>
                        <a:pt x="747134" y="188506"/>
                      </a:lnTo>
                      <a:cubicBezTo>
                        <a:pt x="748462" y="186823"/>
                        <a:pt x="748064" y="185694"/>
                        <a:pt x="745951" y="185118"/>
                      </a:cubicBezTo>
                      <a:lnTo>
                        <a:pt x="609869" y="147858"/>
                      </a:lnTo>
                      <a:cubicBezTo>
                        <a:pt x="608149" y="147391"/>
                        <a:pt x="606713" y="147842"/>
                        <a:pt x="605568" y="149203"/>
                      </a:cubicBezTo>
                      <a:lnTo>
                        <a:pt x="529489" y="241089"/>
                      </a:lnTo>
                      <a:cubicBezTo>
                        <a:pt x="528337" y="242481"/>
                        <a:pt x="528047" y="244401"/>
                        <a:pt x="528736" y="246089"/>
                      </a:cubicBezTo>
                      <a:lnTo>
                        <a:pt x="586750" y="383300"/>
                      </a:lnTo>
                      <a:cubicBezTo>
                        <a:pt x="587578" y="385257"/>
                        <a:pt x="589406" y="386612"/>
                        <a:pt x="591535" y="386849"/>
                      </a:cubicBezTo>
                      <a:lnTo>
                        <a:pt x="828805" y="411474"/>
                      </a:lnTo>
                      <a:cubicBezTo>
                        <a:pt x="834929" y="412103"/>
                        <a:pt x="840881" y="409232"/>
                        <a:pt x="844182" y="404054"/>
                      </a:cubicBezTo>
                      <a:cubicBezTo>
                        <a:pt x="851317" y="392833"/>
                        <a:pt x="862124" y="378101"/>
                        <a:pt x="876603" y="359858"/>
                      </a:cubicBezTo>
                      <a:cubicBezTo>
                        <a:pt x="886657" y="347169"/>
                        <a:pt x="890475" y="331685"/>
                        <a:pt x="911820" y="332921"/>
                      </a:cubicBezTo>
                      <a:cubicBezTo>
                        <a:pt x="913648" y="333029"/>
                        <a:pt x="915191" y="333766"/>
                        <a:pt x="916444" y="335126"/>
                      </a:cubicBezTo>
                      <a:cubicBezTo>
                        <a:pt x="926552" y="345879"/>
                        <a:pt x="927396" y="356218"/>
                        <a:pt x="918971" y="366149"/>
                      </a:cubicBezTo>
                      <a:cubicBezTo>
                        <a:pt x="914562" y="371380"/>
                        <a:pt x="912250" y="374144"/>
                        <a:pt x="912035" y="374429"/>
                      </a:cubicBezTo>
                      <a:cubicBezTo>
                        <a:pt x="905728" y="383069"/>
                        <a:pt x="891926" y="401618"/>
                        <a:pt x="870635" y="430077"/>
                      </a:cubicBezTo>
                      <a:cubicBezTo>
                        <a:pt x="869560" y="431512"/>
                        <a:pt x="869629" y="432889"/>
                        <a:pt x="870850" y="434217"/>
                      </a:cubicBezTo>
                      <a:cubicBezTo>
                        <a:pt x="888415" y="453073"/>
                        <a:pt x="897249" y="475385"/>
                        <a:pt x="897357" y="501156"/>
                      </a:cubicBezTo>
                      <a:cubicBezTo>
                        <a:pt x="897642" y="562519"/>
                        <a:pt x="865081" y="595999"/>
                        <a:pt x="799664" y="601591"/>
                      </a:cubicBezTo>
                      <a:close/>
                    </a:path>
                  </a:pathLst>
                </a:custGeom>
                <a:grpFill/>
                <a:ln w="5363" cap="flat">
                  <a:noFill/>
                  <a:prstDash val="solid"/>
                  <a:miter/>
                </a:ln>
              </p:spPr>
              <p:txBody>
                <a:bodyPr rtlCol="0" anchor="ctr"/>
                <a:lstStyle/>
                <a:p>
                  <a:endParaRPr lang="en-US"/>
                </a:p>
              </p:txBody>
            </p:sp>
            <p:sp>
              <p:nvSpPr>
                <p:cNvPr id="93" name="Forme libre : forme 3473">
                  <a:extLst>
                    <a:ext uri="{FF2B5EF4-FFF2-40B4-BE49-F238E27FC236}">
                      <a16:creationId xmlns:a16="http://schemas.microsoft.com/office/drawing/2014/main" id="{1347377C-E8B2-2F2D-7178-B2DA702FC139}"/>
                    </a:ext>
                  </a:extLst>
                </p:cNvPr>
                <p:cNvSpPr/>
                <p:nvPr/>
              </p:nvSpPr>
              <p:spPr>
                <a:xfrm>
                  <a:off x="6064299" y="3372412"/>
                  <a:ext cx="622822" cy="505405"/>
                </a:xfrm>
                <a:custGeom>
                  <a:avLst/>
                  <a:gdLst>
                    <a:gd name="connsiteX0" fmla="*/ 622823 w 622822"/>
                    <a:gd name="connsiteY0" fmla="*/ 172882 h 505405"/>
                    <a:gd name="connsiteX1" fmla="*/ 622823 w 622822"/>
                    <a:gd name="connsiteY1" fmla="*/ 181646 h 505405"/>
                    <a:gd name="connsiteX2" fmla="*/ 387865 w 622822"/>
                    <a:gd name="connsiteY2" fmla="*/ 497307 h 505405"/>
                    <a:gd name="connsiteX3" fmla="*/ 366627 w 622822"/>
                    <a:gd name="connsiteY3" fmla="*/ 505157 h 505405"/>
                    <a:gd name="connsiteX4" fmla="*/ 365874 w 622822"/>
                    <a:gd name="connsiteY4" fmla="*/ 504888 h 505405"/>
                    <a:gd name="connsiteX5" fmla="*/ 358024 w 622822"/>
                    <a:gd name="connsiteY5" fmla="*/ 474618 h 505405"/>
                    <a:gd name="connsiteX6" fmla="*/ 569970 w 622822"/>
                    <a:gd name="connsiteY6" fmla="*/ 190464 h 505405"/>
                    <a:gd name="connsiteX7" fmla="*/ 568841 w 622822"/>
                    <a:gd name="connsiteY7" fmla="*/ 187184 h 505405"/>
                    <a:gd name="connsiteX8" fmla="*/ 13975 w 622822"/>
                    <a:gd name="connsiteY8" fmla="*/ 37392 h 505405"/>
                    <a:gd name="connsiteX9" fmla="*/ 1394 w 622822"/>
                    <a:gd name="connsiteY9" fmla="*/ 14487 h 505405"/>
                    <a:gd name="connsiteX10" fmla="*/ 1555 w 622822"/>
                    <a:gd name="connsiteY10" fmla="*/ 13788 h 505405"/>
                    <a:gd name="connsiteX11" fmla="*/ 24513 w 622822"/>
                    <a:gd name="connsiteY11" fmla="*/ 1261 h 505405"/>
                    <a:gd name="connsiteX12" fmla="*/ 603305 w 622822"/>
                    <a:gd name="connsiteY12" fmla="*/ 156752 h 505405"/>
                    <a:gd name="connsiteX13" fmla="*/ 622823 w 622822"/>
                    <a:gd name="connsiteY13" fmla="*/ 172882 h 5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822" h="505405">
                      <a:moveTo>
                        <a:pt x="622823" y="172882"/>
                      </a:moveTo>
                      <a:lnTo>
                        <a:pt x="622823" y="181646"/>
                      </a:lnTo>
                      <a:lnTo>
                        <a:pt x="387865" y="497307"/>
                      </a:lnTo>
                      <a:cubicBezTo>
                        <a:pt x="383133" y="503651"/>
                        <a:pt x="376052" y="506270"/>
                        <a:pt x="366627" y="505157"/>
                      </a:cubicBezTo>
                      <a:cubicBezTo>
                        <a:pt x="366342" y="505119"/>
                        <a:pt x="366089" y="505033"/>
                        <a:pt x="365874" y="504888"/>
                      </a:cubicBezTo>
                      <a:cubicBezTo>
                        <a:pt x="352540" y="495640"/>
                        <a:pt x="349922" y="485548"/>
                        <a:pt x="358024" y="474618"/>
                      </a:cubicBezTo>
                      <a:lnTo>
                        <a:pt x="569970" y="190464"/>
                      </a:lnTo>
                      <a:cubicBezTo>
                        <a:pt x="571223" y="188781"/>
                        <a:pt x="570847" y="187684"/>
                        <a:pt x="568841" y="187184"/>
                      </a:cubicBezTo>
                      <a:cubicBezTo>
                        <a:pt x="378579" y="140660"/>
                        <a:pt x="193624" y="90728"/>
                        <a:pt x="13975" y="37392"/>
                      </a:cubicBezTo>
                      <a:cubicBezTo>
                        <a:pt x="1716" y="33736"/>
                        <a:pt x="-2478" y="26101"/>
                        <a:pt x="1394" y="14487"/>
                      </a:cubicBezTo>
                      <a:lnTo>
                        <a:pt x="1555" y="13788"/>
                      </a:lnTo>
                      <a:cubicBezTo>
                        <a:pt x="4496" y="1816"/>
                        <a:pt x="12147" y="-2359"/>
                        <a:pt x="24513" y="1261"/>
                      </a:cubicBezTo>
                      <a:cubicBezTo>
                        <a:pt x="242841" y="65280"/>
                        <a:pt x="435770" y="117111"/>
                        <a:pt x="603305" y="156752"/>
                      </a:cubicBezTo>
                      <a:cubicBezTo>
                        <a:pt x="613666" y="159226"/>
                        <a:pt x="620172" y="164602"/>
                        <a:pt x="622823" y="172882"/>
                      </a:cubicBezTo>
                      <a:close/>
                    </a:path>
                  </a:pathLst>
                </a:custGeom>
                <a:grpFill/>
                <a:ln w="5363" cap="flat">
                  <a:noFill/>
                  <a:prstDash val="solid"/>
                  <a:miter/>
                </a:ln>
              </p:spPr>
              <p:txBody>
                <a:bodyPr rtlCol="0" anchor="ctr"/>
                <a:lstStyle/>
                <a:p>
                  <a:endParaRPr lang="en-US"/>
                </a:p>
              </p:txBody>
            </p:sp>
          </p:grpSp>
          <p:sp>
            <p:nvSpPr>
              <p:cNvPr id="94" name="Rectangle 93">
                <a:extLst>
                  <a:ext uri="{FF2B5EF4-FFF2-40B4-BE49-F238E27FC236}">
                    <a16:creationId xmlns:a16="http://schemas.microsoft.com/office/drawing/2014/main" id="{A571B105-E482-D01D-F991-0BF3B4E6A56A}"/>
                  </a:ext>
                </a:extLst>
              </p:cNvPr>
              <p:cNvSpPr/>
              <p:nvPr/>
            </p:nvSpPr>
            <p:spPr>
              <a:xfrm>
                <a:off x="5373005" y="3541157"/>
                <a:ext cx="1445990" cy="632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solidFill>
                      <a:schemeClr val="tx1">
                        <a:lumMod val="75000"/>
                        <a:lumOff val="25000"/>
                      </a:schemeClr>
                    </a:solidFill>
                    <a:latin typeface="Avenir Next" panose="020B0503020202020204" pitchFamily="34" charset="0"/>
                  </a:rPr>
                  <a:t>WSJF</a:t>
                </a:r>
              </a:p>
            </p:txBody>
          </p:sp>
          <p:grpSp>
            <p:nvGrpSpPr>
              <p:cNvPr id="99" name="Bar_chart12" descr="{&quot;Key&quot;:&quot;POWER_USER_SHAPE_ICON&quot;,&quot;Value&quot;:&quot;POWER_USER_SHAPE_ICON_STYLE_1&quot;}">
                <a:extLst>
                  <a:ext uri="{FF2B5EF4-FFF2-40B4-BE49-F238E27FC236}">
                    <a16:creationId xmlns:a16="http://schemas.microsoft.com/office/drawing/2014/main" id="{6509B91A-C3B6-19E2-E2CE-B994E87D593D}"/>
                  </a:ext>
                </a:extLst>
              </p:cNvPr>
              <p:cNvGrpSpPr>
                <a:grpSpLocks noChangeAspect="1"/>
              </p:cNvGrpSpPr>
              <p:nvPr/>
            </p:nvGrpSpPr>
            <p:grpSpPr>
              <a:xfrm>
                <a:off x="4480720" y="2260486"/>
                <a:ext cx="554044" cy="457200"/>
                <a:chOff x="5867400" y="6072187"/>
                <a:chExt cx="2343149" cy="1933575"/>
              </a:xfrm>
              <a:solidFill>
                <a:schemeClr val="bg1"/>
              </a:solidFill>
            </p:grpSpPr>
            <p:sp>
              <p:nvSpPr>
                <p:cNvPr id="100" name="Free-form: Shape 354">
                  <a:extLst>
                    <a:ext uri="{FF2B5EF4-FFF2-40B4-BE49-F238E27FC236}">
                      <a16:creationId xmlns:a16="http://schemas.microsoft.com/office/drawing/2014/main" id="{BE29B2C1-55C9-345B-3C50-E89F33A8EE85}"/>
                    </a:ext>
                  </a:extLst>
                </p:cNvPr>
                <p:cNvSpPr/>
                <p:nvPr/>
              </p:nvSpPr>
              <p:spPr>
                <a:xfrm>
                  <a:off x="6686550" y="6072187"/>
                  <a:ext cx="695356" cy="1933575"/>
                </a:xfrm>
                <a:custGeom>
                  <a:avLst/>
                  <a:gdLst>
                    <a:gd name="connsiteX0" fmla="*/ 464915 w 695356"/>
                    <a:gd name="connsiteY0" fmla="*/ 0 h 1933575"/>
                    <a:gd name="connsiteX1" fmla="*/ 647319 w 695356"/>
                    <a:gd name="connsiteY1" fmla="*/ 97917 h 1933575"/>
                    <a:gd name="connsiteX2" fmla="*/ 695230 w 695356"/>
                    <a:gd name="connsiteY2" fmla="*/ 240506 h 1933575"/>
                    <a:gd name="connsiteX3" fmla="*/ 695325 w 695356"/>
                    <a:gd name="connsiteY3" fmla="*/ 1890713 h 1933575"/>
                    <a:gd name="connsiteX4" fmla="*/ 669322 w 695356"/>
                    <a:gd name="connsiteY4" fmla="*/ 1933575 h 1933575"/>
                    <a:gd name="connsiteX5" fmla="*/ 26765 w 695356"/>
                    <a:gd name="connsiteY5" fmla="*/ 1933575 h 1933575"/>
                    <a:gd name="connsiteX6" fmla="*/ 95 w 695356"/>
                    <a:gd name="connsiteY6" fmla="*/ 1902619 h 1933575"/>
                    <a:gd name="connsiteX7" fmla="*/ 95 w 695356"/>
                    <a:gd name="connsiteY7" fmla="*/ 240506 h 1933575"/>
                    <a:gd name="connsiteX8" fmla="*/ 43148 w 695356"/>
                    <a:gd name="connsiteY8" fmla="*/ 104775 h 1933575"/>
                    <a:gd name="connsiteX9" fmla="*/ 230981 w 695356"/>
                    <a:gd name="connsiteY9" fmla="*/ 0 h 1933575"/>
                    <a:gd name="connsiteX10" fmla="*/ 464915 w 695356"/>
                    <a:gd name="connsiteY10" fmla="*/ 0 h 1933575"/>
                    <a:gd name="connsiteX11" fmla="*/ 69723 w 695356"/>
                    <a:gd name="connsiteY11" fmla="*/ 1866900 h 1933575"/>
                    <a:gd name="connsiteX12" fmla="*/ 625602 w 695356"/>
                    <a:gd name="connsiteY12" fmla="*/ 1866900 h 1933575"/>
                    <a:gd name="connsiteX13" fmla="*/ 628936 w 695356"/>
                    <a:gd name="connsiteY13" fmla="*/ 1863566 h 1933575"/>
                    <a:gd name="connsiteX14" fmla="*/ 628936 w 695356"/>
                    <a:gd name="connsiteY14" fmla="*/ 259366 h 1933575"/>
                    <a:gd name="connsiteX15" fmla="*/ 448151 w 695356"/>
                    <a:gd name="connsiteY15" fmla="*/ 65341 h 1933575"/>
                    <a:gd name="connsiteX16" fmla="*/ 247174 w 695356"/>
                    <a:gd name="connsiteY16" fmla="*/ 65342 h 1933575"/>
                    <a:gd name="connsiteX17" fmla="*/ 66389 w 695356"/>
                    <a:gd name="connsiteY17" fmla="*/ 259366 h 1933575"/>
                    <a:gd name="connsiteX18" fmla="*/ 66389 w 695356"/>
                    <a:gd name="connsiteY18" fmla="*/ 1863566 h 1933575"/>
                    <a:gd name="connsiteX19" fmla="*/ 69723 w 695356"/>
                    <a:gd name="connsiteY19" fmla="*/ 1866900 h 19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5356" h="1933575">
                      <a:moveTo>
                        <a:pt x="464915" y="0"/>
                      </a:moveTo>
                      <a:cubicBezTo>
                        <a:pt x="545306" y="7112"/>
                        <a:pt x="606108" y="39751"/>
                        <a:pt x="647319" y="97917"/>
                      </a:cubicBezTo>
                      <a:cubicBezTo>
                        <a:pt x="679260" y="143002"/>
                        <a:pt x="695230" y="190532"/>
                        <a:pt x="695230" y="240506"/>
                      </a:cubicBezTo>
                      <a:cubicBezTo>
                        <a:pt x="695357" y="790607"/>
                        <a:pt x="695389" y="1340675"/>
                        <a:pt x="695325" y="1890713"/>
                      </a:cubicBezTo>
                      <a:cubicBezTo>
                        <a:pt x="695325" y="1912874"/>
                        <a:pt x="686657" y="1927162"/>
                        <a:pt x="669322" y="1933575"/>
                      </a:cubicBezTo>
                      <a:lnTo>
                        <a:pt x="26765" y="1933575"/>
                      </a:lnTo>
                      <a:cubicBezTo>
                        <a:pt x="8985" y="1927860"/>
                        <a:pt x="95" y="1917541"/>
                        <a:pt x="95" y="1902619"/>
                      </a:cubicBezTo>
                      <a:cubicBezTo>
                        <a:pt x="-32" y="1348581"/>
                        <a:pt x="-32" y="794544"/>
                        <a:pt x="95" y="240506"/>
                      </a:cubicBezTo>
                      <a:cubicBezTo>
                        <a:pt x="95" y="193707"/>
                        <a:pt x="14446" y="148463"/>
                        <a:pt x="43148" y="104775"/>
                      </a:cubicBezTo>
                      <a:cubicBezTo>
                        <a:pt x="84169" y="42291"/>
                        <a:pt x="146780" y="7366"/>
                        <a:pt x="230981" y="0"/>
                      </a:cubicBezTo>
                      <a:lnTo>
                        <a:pt x="464915" y="0"/>
                      </a:lnTo>
                      <a:close/>
                      <a:moveTo>
                        <a:pt x="69723" y="1866900"/>
                      </a:moveTo>
                      <a:lnTo>
                        <a:pt x="625602" y="1866900"/>
                      </a:lnTo>
                      <a:cubicBezTo>
                        <a:pt x="627443" y="1866900"/>
                        <a:pt x="628936" y="1865407"/>
                        <a:pt x="628936" y="1863566"/>
                      </a:cubicBezTo>
                      <a:lnTo>
                        <a:pt x="628936" y="259366"/>
                      </a:lnTo>
                      <a:cubicBezTo>
                        <a:pt x="628936" y="152209"/>
                        <a:pt x="547996" y="65341"/>
                        <a:pt x="448151" y="65341"/>
                      </a:cubicBezTo>
                      <a:lnTo>
                        <a:pt x="247174" y="65342"/>
                      </a:lnTo>
                      <a:cubicBezTo>
                        <a:pt x="147329" y="65342"/>
                        <a:pt x="66389" y="152209"/>
                        <a:pt x="66389" y="259366"/>
                      </a:cubicBezTo>
                      <a:lnTo>
                        <a:pt x="66389" y="1863566"/>
                      </a:lnTo>
                      <a:cubicBezTo>
                        <a:pt x="66389" y="1865407"/>
                        <a:pt x="67882" y="1866900"/>
                        <a:pt x="69723" y="1866900"/>
                      </a:cubicBezTo>
                      <a:close/>
                    </a:path>
                  </a:pathLst>
                </a:custGeom>
                <a:grpFill/>
                <a:ln w="9525" cap="flat">
                  <a:noFill/>
                  <a:prstDash val="solid"/>
                  <a:miter/>
                </a:ln>
              </p:spPr>
              <p:txBody>
                <a:bodyPr rtlCol="0" anchor="ctr"/>
                <a:lstStyle/>
                <a:p>
                  <a:endParaRPr lang="en-US"/>
                </a:p>
              </p:txBody>
            </p:sp>
            <p:sp>
              <p:nvSpPr>
                <p:cNvPr id="101" name="Free-form: Shape 355">
                  <a:extLst>
                    <a:ext uri="{FF2B5EF4-FFF2-40B4-BE49-F238E27FC236}">
                      <a16:creationId xmlns:a16="http://schemas.microsoft.com/office/drawing/2014/main" id="{F552F7B2-4041-E3FD-57AC-93A48A7E86C9}"/>
                    </a:ext>
                  </a:extLst>
                </p:cNvPr>
                <p:cNvSpPr/>
                <p:nvPr/>
              </p:nvSpPr>
              <p:spPr>
                <a:xfrm>
                  <a:off x="5867400" y="6843644"/>
                  <a:ext cx="685949" cy="1162117"/>
                </a:xfrm>
                <a:custGeom>
                  <a:avLst/>
                  <a:gdLst>
                    <a:gd name="connsiteX0" fmla="*/ 660368 w 685949"/>
                    <a:gd name="connsiteY0" fmla="*/ 1162117 h 1162117"/>
                    <a:gd name="connsiteX1" fmla="*/ 226981 w 685949"/>
                    <a:gd name="connsiteY1" fmla="*/ 1162117 h 1162117"/>
                    <a:gd name="connsiteX2" fmla="*/ 18764 w 685949"/>
                    <a:gd name="connsiteY2" fmla="*/ 1014575 h 1162117"/>
                    <a:gd name="connsiteX3" fmla="*/ 0 w 685949"/>
                    <a:gd name="connsiteY3" fmla="*/ 935422 h 1162117"/>
                    <a:gd name="connsiteX4" fmla="*/ 0 w 685949"/>
                    <a:gd name="connsiteY4" fmla="*/ 232001 h 1162117"/>
                    <a:gd name="connsiteX5" fmla="*/ 68580 w 685949"/>
                    <a:gd name="connsiteY5" fmla="*/ 73410 h 1162117"/>
                    <a:gd name="connsiteX6" fmla="*/ 245555 w 685949"/>
                    <a:gd name="connsiteY6" fmla="*/ 353 h 1162117"/>
                    <a:gd name="connsiteX7" fmla="*/ 450818 w 685949"/>
                    <a:gd name="connsiteY7" fmla="*/ 1020 h 1162117"/>
                    <a:gd name="connsiteX8" fmla="*/ 614077 w 685949"/>
                    <a:gd name="connsiteY8" fmla="*/ 71314 h 1162117"/>
                    <a:gd name="connsiteX9" fmla="*/ 685514 w 685949"/>
                    <a:gd name="connsiteY9" fmla="*/ 243812 h 1162117"/>
                    <a:gd name="connsiteX10" fmla="*/ 685705 w 685949"/>
                    <a:gd name="connsiteY10" fmla="*/ 1133256 h 1162117"/>
                    <a:gd name="connsiteX11" fmla="*/ 660368 w 685949"/>
                    <a:gd name="connsiteY11" fmla="*/ 1162117 h 1162117"/>
                    <a:gd name="connsiteX12" fmla="*/ 155924 w 685949"/>
                    <a:gd name="connsiteY12" fmla="*/ 89316 h 1162117"/>
                    <a:gd name="connsiteX13" fmla="*/ 76486 w 685949"/>
                    <a:gd name="connsiteY13" fmla="*/ 184757 h 1162117"/>
                    <a:gd name="connsiteX14" fmla="*/ 66770 w 685949"/>
                    <a:gd name="connsiteY14" fmla="*/ 302010 h 1162117"/>
                    <a:gd name="connsiteX15" fmla="*/ 66770 w 685949"/>
                    <a:gd name="connsiteY15" fmla="*/ 854079 h 1162117"/>
                    <a:gd name="connsiteX16" fmla="*/ 71533 w 685949"/>
                    <a:gd name="connsiteY16" fmla="*/ 960092 h 1162117"/>
                    <a:gd name="connsiteX17" fmla="*/ 130112 w 685949"/>
                    <a:gd name="connsiteY17" fmla="*/ 1054104 h 1162117"/>
                    <a:gd name="connsiteX18" fmla="*/ 250412 w 685949"/>
                    <a:gd name="connsiteY18" fmla="*/ 1095633 h 1162117"/>
                    <a:gd name="connsiteX19" fmla="*/ 616268 w 685949"/>
                    <a:gd name="connsiteY19" fmla="*/ 1095442 h 1162117"/>
                    <a:gd name="connsiteX20" fmla="*/ 619125 w 685949"/>
                    <a:gd name="connsiteY20" fmla="*/ 1092489 h 1162117"/>
                    <a:gd name="connsiteX21" fmla="*/ 619220 w 685949"/>
                    <a:gd name="connsiteY21" fmla="*/ 254861 h 1162117"/>
                    <a:gd name="connsiteX22" fmla="*/ 532257 w 685949"/>
                    <a:gd name="connsiteY22" fmla="*/ 91888 h 1162117"/>
                    <a:gd name="connsiteX23" fmla="*/ 438626 w 685949"/>
                    <a:gd name="connsiteY23" fmla="*/ 66837 h 1162117"/>
                    <a:gd name="connsiteX24" fmla="*/ 243459 w 685949"/>
                    <a:gd name="connsiteY24" fmla="*/ 66933 h 1162117"/>
                    <a:gd name="connsiteX25" fmla="*/ 155924 w 685949"/>
                    <a:gd name="connsiteY25" fmla="*/ 89316 h 116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949" h="1162117">
                      <a:moveTo>
                        <a:pt x="660368" y="1162117"/>
                      </a:moveTo>
                      <a:lnTo>
                        <a:pt x="226981" y="1162117"/>
                      </a:lnTo>
                      <a:cubicBezTo>
                        <a:pt x="129381" y="1151894"/>
                        <a:pt x="59976" y="1102713"/>
                        <a:pt x="18764" y="1014575"/>
                      </a:cubicBezTo>
                      <a:cubicBezTo>
                        <a:pt x="10255" y="996350"/>
                        <a:pt x="4000" y="969966"/>
                        <a:pt x="0" y="935422"/>
                      </a:cubicBezTo>
                      <a:lnTo>
                        <a:pt x="0" y="232001"/>
                      </a:lnTo>
                      <a:cubicBezTo>
                        <a:pt x="4890" y="168818"/>
                        <a:pt x="27750" y="115955"/>
                        <a:pt x="68580" y="73410"/>
                      </a:cubicBezTo>
                      <a:cubicBezTo>
                        <a:pt x="114808" y="25213"/>
                        <a:pt x="173800" y="861"/>
                        <a:pt x="245555" y="353"/>
                      </a:cubicBezTo>
                      <a:cubicBezTo>
                        <a:pt x="336804" y="-282"/>
                        <a:pt x="405225" y="-60"/>
                        <a:pt x="450818" y="1020"/>
                      </a:cubicBezTo>
                      <a:cubicBezTo>
                        <a:pt x="512794" y="2417"/>
                        <a:pt x="567214" y="25848"/>
                        <a:pt x="614077" y="71314"/>
                      </a:cubicBezTo>
                      <a:cubicBezTo>
                        <a:pt x="659543" y="115447"/>
                        <a:pt x="683355" y="172946"/>
                        <a:pt x="685514" y="243812"/>
                      </a:cubicBezTo>
                      <a:cubicBezTo>
                        <a:pt x="686022" y="261084"/>
                        <a:pt x="686086" y="557565"/>
                        <a:pt x="685705" y="1133256"/>
                      </a:cubicBezTo>
                      <a:cubicBezTo>
                        <a:pt x="685705" y="1145893"/>
                        <a:pt x="677259" y="1155513"/>
                        <a:pt x="660368" y="1162117"/>
                      </a:cubicBezTo>
                      <a:close/>
                      <a:moveTo>
                        <a:pt x="155924" y="89316"/>
                      </a:moveTo>
                      <a:cubicBezTo>
                        <a:pt x="116808" y="113192"/>
                        <a:pt x="90329" y="145006"/>
                        <a:pt x="76486" y="184757"/>
                      </a:cubicBezTo>
                      <a:cubicBezTo>
                        <a:pt x="70009" y="203362"/>
                        <a:pt x="66770" y="242447"/>
                        <a:pt x="66770" y="302010"/>
                      </a:cubicBezTo>
                      <a:cubicBezTo>
                        <a:pt x="66643" y="486033"/>
                        <a:pt x="66643" y="670056"/>
                        <a:pt x="66770" y="854079"/>
                      </a:cubicBezTo>
                      <a:cubicBezTo>
                        <a:pt x="66834" y="911419"/>
                        <a:pt x="68421" y="946757"/>
                        <a:pt x="71533" y="960092"/>
                      </a:cubicBezTo>
                      <a:cubicBezTo>
                        <a:pt x="79978" y="996414"/>
                        <a:pt x="99505" y="1027751"/>
                        <a:pt x="130112" y="1054104"/>
                      </a:cubicBezTo>
                      <a:cubicBezTo>
                        <a:pt x="162052" y="1081663"/>
                        <a:pt x="202152" y="1095506"/>
                        <a:pt x="250412" y="1095633"/>
                      </a:cubicBezTo>
                      <a:cubicBezTo>
                        <a:pt x="300196" y="1095696"/>
                        <a:pt x="422148" y="1095633"/>
                        <a:pt x="616268" y="1095442"/>
                      </a:cubicBezTo>
                      <a:cubicBezTo>
                        <a:pt x="617846" y="1095442"/>
                        <a:pt x="619125" y="1094120"/>
                        <a:pt x="619125" y="1092489"/>
                      </a:cubicBezTo>
                      <a:cubicBezTo>
                        <a:pt x="619125" y="538071"/>
                        <a:pt x="619157" y="258861"/>
                        <a:pt x="619220" y="254861"/>
                      </a:cubicBezTo>
                      <a:cubicBezTo>
                        <a:pt x="620363" y="183614"/>
                        <a:pt x="591376" y="129290"/>
                        <a:pt x="532257" y="91888"/>
                      </a:cubicBezTo>
                      <a:cubicBezTo>
                        <a:pt x="505714" y="75124"/>
                        <a:pt x="474504" y="66774"/>
                        <a:pt x="438626" y="66837"/>
                      </a:cubicBezTo>
                      <a:cubicBezTo>
                        <a:pt x="324199" y="66901"/>
                        <a:pt x="259144" y="66933"/>
                        <a:pt x="243459" y="66933"/>
                      </a:cubicBezTo>
                      <a:cubicBezTo>
                        <a:pt x="209741" y="66806"/>
                        <a:pt x="180562" y="74267"/>
                        <a:pt x="155924" y="89316"/>
                      </a:cubicBezTo>
                      <a:close/>
                    </a:path>
                  </a:pathLst>
                </a:custGeom>
                <a:grpFill/>
                <a:ln w="9525" cap="flat">
                  <a:noFill/>
                  <a:prstDash val="solid"/>
                  <a:miter/>
                </a:ln>
              </p:spPr>
              <p:txBody>
                <a:bodyPr rtlCol="0" anchor="ctr"/>
                <a:lstStyle/>
                <a:p>
                  <a:endParaRPr lang="en-US"/>
                </a:p>
              </p:txBody>
            </p:sp>
            <p:sp>
              <p:nvSpPr>
                <p:cNvPr id="102" name="Free-form: Shape 356">
                  <a:extLst>
                    <a:ext uri="{FF2B5EF4-FFF2-40B4-BE49-F238E27FC236}">
                      <a16:creationId xmlns:a16="http://schemas.microsoft.com/office/drawing/2014/main" id="{B22AA08F-A5BA-C0E0-74CE-0E4B963D5FBC}"/>
                    </a:ext>
                  </a:extLst>
                </p:cNvPr>
                <p:cNvSpPr/>
                <p:nvPr/>
              </p:nvSpPr>
              <p:spPr>
                <a:xfrm>
                  <a:off x="7524607" y="7110266"/>
                  <a:ext cx="685942" cy="895495"/>
                </a:xfrm>
                <a:custGeom>
                  <a:avLst/>
                  <a:gdLst>
                    <a:gd name="connsiteX0" fmla="*/ 685943 w 685942"/>
                    <a:gd name="connsiteY0" fmla="*/ 226269 h 895495"/>
                    <a:gd name="connsiteX1" fmla="*/ 685943 w 685942"/>
                    <a:gd name="connsiteY1" fmla="*/ 667657 h 895495"/>
                    <a:gd name="connsiteX2" fmla="*/ 581358 w 685942"/>
                    <a:gd name="connsiteY2" fmla="*/ 852919 h 895495"/>
                    <a:gd name="connsiteX3" fmla="*/ 458581 w 685942"/>
                    <a:gd name="connsiteY3" fmla="*/ 895495 h 895495"/>
                    <a:gd name="connsiteX4" fmla="*/ 27289 w 685942"/>
                    <a:gd name="connsiteY4" fmla="*/ 895495 h 895495"/>
                    <a:gd name="connsiteX5" fmla="*/ 238 w 685942"/>
                    <a:gd name="connsiteY5" fmla="*/ 862158 h 895495"/>
                    <a:gd name="connsiteX6" fmla="*/ 238 w 685942"/>
                    <a:gd name="connsiteY6" fmla="*/ 243033 h 895495"/>
                    <a:gd name="connsiteX7" fmla="*/ 69771 w 685942"/>
                    <a:gd name="connsiteY7" fmla="*/ 72154 h 895495"/>
                    <a:gd name="connsiteX8" fmla="*/ 243126 w 685942"/>
                    <a:gd name="connsiteY8" fmla="*/ 1003 h 895495"/>
                    <a:gd name="connsiteX9" fmla="*/ 452580 w 685942"/>
                    <a:gd name="connsiteY9" fmla="*/ 812 h 895495"/>
                    <a:gd name="connsiteX10" fmla="*/ 583168 w 685942"/>
                    <a:gd name="connsiteY10" fmla="*/ 46246 h 895495"/>
                    <a:gd name="connsiteX11" fmla="*/ 685943 w 685942"/>
                    <a:gd name="connsiteY11" fmla="*/ 226269 h 895495"/>
                    <a:gd name="connsiteX12" fmla="*/ 613839 w 685942"/>
                    <a:gd name="connsiteY12" fmla="*/ 203314 h 895495"/>
                    <a:gd name="connsiteX13" fmla="*/ 585740 w 685942"/>
                    <a:gd name="connsiteY13" fmla="*/ 138544 h 895495"/>
                    <a:gd name="connsiteX14" fmla="*/ 443055 w 685942"/>
                    <a:gd name="connsiteY14" fmla="*/ 67011 h 895495"/>
                    <a:gd name="connsiteX15" fmla="*/ 308467 w 685942"/>
                    <a:gd name="connsiteY15" fmla="*/ 66820 h 895495"/>
                    <a:gd name="connsiteX16" fmla="*/ 201787 w 685942"/>
                    <a:gd name="connsiteY16" fmla="*/ 71869 h 895495"/>
                    <a:gd name="connsiteX17" fmla="*/ 107585 w 685942"/>
                    <a:gd name="connsiteY17" fmla="*/ 131400 h 895495"/>
                    <a:gd name="connsiteX18" fmla="*/ 67199 w 685942"/>
                    <a:gd name="connsiteY18" fmla="*/ 231508 h 895495"/>
                    <a:gd name="connsiteX19" fmla="*/ 67199 w 685942"/>
                    <a:gd name="connsiteY19" fmla="*/ 823486 h 895495"/>
                    <a:gd name="connsiteX20" fmla="*/ 72247 w 685942"/>
                    <a:gd name="connsiteY20" fmla="*/ 828439 h 895495"/>
                    <a:gd name="connsiteX21" fmla="*/ 374571 w 685942"/>
                    <a:gd name="connsiteY21" fmla="*/ 828916 h 895495"/>
                    <a:gd name="connsiteX22" fmla="*/ 482679 w 685942"/>
                    <a:gd name="connsiteY22" fmla="*/ 824153 h 895495"/>
                    <a:gd name="connsiteX23" fmla="*/ 578406 w 685942"/>
                    <a:gd name="connsiteY23" fmla="*/ 764146 h 895495"/>
                    <a:gd name="connsiteX24" fmla="*/ 618887 w 685942"/>
                    <a:gd name="connsiteY24" fmla="*/ 659752 h 895495"/>
                    <a:gd name="connsiteX25" fmla="*/ 618792 w 685942"/>
                    <a:gd name="connsiteY25" fmla="*/ 236080 h 895495"/>
                    <a:gd name="connsiteX26" fmla="*/ 613839 w 685942"/>
                    <a:gd name="connsiteY26" fmla="*/ 203314 h 89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5942" h="895495">
                      <a:moveTo>
                        <a:pt x="685943" y="226269"/>
                      </a:moveTo>
                      <a:lnTo>
                        <a:pt x="685943" y="667657"/>
                      </a:lnTo>
                      <a:cubicBezTo>
                        <a:pt x="678704" y="747604"/>
                        <a:pt x="643842" y="809358"/>
                        <a:pt x="581358" y="852919"/>
                      </a:cubicBezTo>
                      <a:cubicBezTo>
                        <a:pt x="546878" y="876922"/>
                        <a:pt x="505952" y="891114"/>
                        <a:pt x="458581" y="895495"/>
                      </a:cubicBezTo>
                      <a:lnTo>
                        <a:pt x="27289" y="895495"/>
                      </a:lnTo>
                      <a:cubicBezTo>
                        <a:pt x="9255" y="890034"/>
                        <a:pt x="238" y="878922"/>
                        <a:pt x="238" y="862158"/>
                      </a:cubicBezTo>
                      <a:cubicBezTo>
                        <a:pt x="-79" y="542943"/>
                        <a:pt x="-79" y="336568"/>
                        <a:pt x="238" y="243033"/>
                      </a:cubicBezTo>
                      <a:cubicBezTo>
                        <a:pt x="556" y="177247"/>
                        <a:pt x="23733" y="120287"/>
                        <a:pt x="69771" y="72154"/>
                      </a:cubicBezTo>
                      <a:cubicBezTo>
                        <a:pt x="114411" y="25609"/>
                        <a:pt x="172196" y="1892"/>
                        <a:pt x="243126" y="1003"/>
                      </a:cubicBezTo>
                      <a:cubicBezTo>
                        <a:pt x="345234" y="-267"/>
                        <a:pt x="415052" y="-331"/>
                        <a:pt x="452580" y="812"/>
                      </a:cubicBezTo>
                      <a:cubicBezTo>
                        <a:pt x="499443" y="2273"/>
                        <a:pt x="542973" y="17417"/>
                        <a:pt x="583168" y="46246"/>
                      </a:cubicBezTo>
                      <a:cubicBezTo>
                        <a:pt x="644319" y="90125"/>
                        <a:pt x="678577" y="150132"/>
                        <a:pt x="685943" y="226269"/>
                      </a:cubicBezTo>
                      <a:close/>
                      <a:moveTo>
                        <a:pt x="613839" y="203314"/>
                      </a:moveTo>
                      <a:cubicBezTo>
                        <a:pt x="608949" y="178168"/>
                        <a:pt x="599583" y="156578"/>
                        <a:pt x="585740" y="138544"/>
                      </a:cubicBezTo>
                      <a:cubicBezTo>
                        <a:pt x="549989" y="92125"/>
                        <a:pt x="502428" y="68281"/>
                        <a:pt x="443055" y="67011"/>
                      </a:cubicBezTo>
                      <a:cubicBezTo>
                        <a:pt x="421338" y="66566"/>
                        <a:pt x="376476" y="66503"/>
                        <a:pt x="308467" y="66820"/>
                      </a:cubicBezTo>
                      <a:cubicBezTo>
                        <a:pt x="250492" y="67074"/>
                        <a:pt x="214932" y="68757"/>
                        <a:pt x="201787" y="71869"/>
                      </a:cubicBezTo>
                      <a:cubicBezTo>
                        <a:pt x="165148" y="80441"/>
                        <a:pt x="133747" y="100285"/>
                        <a:pt x="107585" y="131400"/>
                      </a:cubicBezTo>
                      <a:cubicBezTo>
                        <a:pt x="81232" y="162705"/>
                        <a:pt x="67770" y="196075"/>
                        <a:pt x="67199" y="231508"/>
                      </a:cubicBezTo>
                      <a:cubicBezTo>
                        <a:pt x="66437" y="287070"/>
                        <a:pt x="66437" y="484396"/>
                        <a:pt x="67199" y="823486"/>
                      </a:cubicBezTo>
                      <a:cubicBezTo>
                        <a:pt x="67262" y="826788"/>
                        <a:pt x="68945" y="828439"/>
                        <a:pt x="72247" y="828439"/>
                      </a:cubicBezTo>
                      <a:cubicBezTo>
                        <a:pt x="174673" y="829074"/>
                        <a:pt x="275447" y="829233"/>
                        <a:pt x="374571" y="828916"/>
                      </a:cubicBezTo>
                      <a:cubicBezTo>
                        <a:pt x="433689" y="828662"/>
                        <a:pt x="469725" y="827074"/>
                        <a:pt x="482679" y="824153"/>
                      </a:cubicBezTo>
                      <a:cubicBezTo>
                        <a:pt x="519890" y="815708"/>
                        <a:pt x="551799" y="795705"/>
                        <a:pt x="578406" y="764146"/>
                      </a:cubicBezTo>
                      <a:cubicBezTo>
                        <a:pt x="604949" y="732713"/>
                        <a:pt x="618442" y="697915"/>
                        <a:pt x="618887" y="659752"/>
                      </a:cubicBezTo>
                      <a:cubicBezTo>
                        <a:pt x="619839" y="582091"/>
                        <a:pt x="619808" y="440867"/>
                        <a:pt x="618792" y="236080"/>
                      </a:cubicBezTo>
                      <a:cubicBezTo>
                        <a:pt x="618728" y="231190"/>
                        <a:pt x="617077" y="220268"/>
                        <a:pt x="613839" y="203314"/>
                      </a:cubicBezTo>
                      <a:close/>
                    </a:path>
                  </a:pathLst>
                </a:custGeom>
                <a:grpFill/>
                <a:ln w="9525" cap="flat">
                  <a:noFill/>
                  <a:prstDash val="solid"/>
                  <a:miter/>
                </a:ln>
              </p:spPr>
              <p:txBody>
                <a:bodyPr rtlCol="0" anchor="ctr"/>
                <a:lstStyle/>
                <a:p>
                  <a:endParaRPr lang="en-US"/>
                </a:p>
              </p:txBody>
            </p:sp>
          </p:grpSp>
          <p:grpSp>
            <p:nvGrpSpPr>
              <p:cNvPr id="129" name="Date_and_Time" descr="{&quot;Key&quot;:&quot;POWER_USER_SHAPE_ICON&quot;,&quot;Value&quot;:&quot;POWER_USER_SHAPE_ICON_STYLE_1&quot;}">
                <a:extLst>
                  <a:ext uri="{FF2B5EF4-FFF2-40B4-BE49-F238E27FC236}">
                    <a16:creationId xmlns:a16="http://schemas.microsoft.com/office/drawing/2014/main" id="{BEAFF9D7-8512-8760-1F23-B49A478AE718}"/>
                  </a:ext>
                </a:extLst>
              </p:cNvPr>
              <p:cNvGrpSpPr>
                <a:grpSpLocks noChangeAspect="1"/>
              </p:cNvGrpSpPr>
              <p:nvPr>
                <p:custDataLst>
                  <p:tags r:id="rId17"/>
                </p:custDataLst>
              </p:nvPr>
            </p:nvGrpSpPr>
            <p:grpSpPr bwMode="auto">
              <a:xfrm>
                <a:off x="7199985" y="2253858"/>
                <a:ext cx="546223" cy="548641"/>
                <a:chOff x="8" y="10"/>
                <a:chExt cx="452" cy="454"/>
              </a:xfrm>
              <a:solidFill>
                <a:schemeClr val="bg1"/>
              </a:solidFill>
            </p:grpSpPr>
            <p:sp>
              <p:nvSpPr>
                <p:cNvPr id="130" name="Date_and_Time">
                  <a:extLst>
                    <a:ext uri="{FF2B5EF4-FFF2-40B4-BE49-F238E27FC236}">
                      <a16:creationId xmlns:a16="http://schemas.microsoft.com/office/drawing/2014/main" id="{BC87923C-1DC3-74BC-3A2F-3AD3ED8ACBEE}"/>
                    </a:ext>
                  </a:extLst>
                </p:cNvPr>
                <p:cNvSpPr>
                  <a:spLocks noEditPoints="1"/>
                </p:cNvSpPr>
                <p:nvPr>
                  <p:custDataLst>
                    <p:tags r:id="rId18"/>
                  </p:custDataLst>
                </p:nvPr>
              </p:nvSpPr>
              <p:spPr bwMode="auto">
                <a:xfrm>
                  <a:off x="233" y="237"/>
                  <a:ext cx="227" cy="227"/>
                </a:xfrm>
                <a:custGeom>
                  <a:avLst/>
                  <a:gdLst>
                    <a:gd name="T0" fmla="*/ 157 w 313"/>
                    <a:gd name="T1" fmla="*/ 25 h 313"/>
                    <a:gd name="T2" fmla="*/ 288 w 313"/>
                    <a:gd name="T3" fmla="*/ 156 h 313"/>
                    <a:gd name="T4" fmla="*/ 157 w 313"/>
                    <a:gd name="T5" fmla="*/ 288 h 313"/>
                    <a:gd name="T6" fmla="*/ 25 w 313"/>
                    <a:gd name="T7" fmla="*/ 156 h 313"/>
                    <a:gd name="T8" fmla="*/ 157 w 313"/>
                    <a:gd name="T9" fmla="*/ 25 h 313"/>
                    <a:gd name="T10" fmla="*/ 157 w 313"/>
                    <a:gd name="T11" fmla="*/ 0 h 313"/>
                    <a:gd name="T12" fmla="*/ 0 w 313"/>
                    <a:gd name="T13" fmla="*/ 156 h 313"/>
                    <a:gd name="T14" fmla="*/ 157 w 313"/>
                    <a:gd name="T15" fmla="*/ 313 h 313"/>
                    <a:gd name="T16" fmla="*/ 313 w 313"/>
                    <a:gd name="T17" fmla="*/ 156 h 313"/>
                    <a:gd name="T18" fmla="*/ 157 w 313"/>
                    <a:gd name="T1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13">
                      <a:moveTo>
                        <a:pt x="157" y="25"/>
                      </a:moveTo>
                      <a:cubicBezTo>
                        <a:pt x="229" y="25"/>
                        <a:pt x="288" y="84"/>
                        <a:pt x="288" y="156"/>
                      </a:cubicBezTo>
                      <a:cubicBezTo>
                        <a:pt x="288" y="229"/>
                        <a:pt x="229" y="288"/>
                        <a:pt x="157" y="288"/>
                      </a:cubicBezTo>
                      <a:cubicBezTo>
                        <a:pt x="84" y="288"/>
                        <a:pt x="25" y="229"/>
                        <a:pt x="25" y="156"/>
                      </a:cubicBezTo>
                      <a:cubicBezTo>
                        <a:pt x="25" y="84"/>
                        <a:pt x="84" y="25"/>
                        <a:pt x="157" y="25"/>
                      </a:cubicBezTo>
                      <a:close/>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Date_and_Time">
                  <a:extLst>
                    <a:ext uri="{FF2B5EF4-FFF2-40B4-BE49-F238E27FC236}">
                      <a16:creationId xmlns:a16="http://schemas.microsoft.com/office/drawing/2014/main" id="{B0B40D3A-BE0C-F03A-AF94-6C3EAF3E39C9}"/>
                    </a:ext>
                  </a:extLst>
                </p:cNvPr>
                <p:cNvSpPr>
                  <a:spLocks noChangeArrowheads="1"/>
                </p:cNvSpPr>
                <p:nvPr>
                  <p:custDataLst>
                    <p:tags r:id="rId19"/>
                  </p:custDataLst>
                </p:nvPr>
              </p:nvSpPr>
              <p:spPr bwMode="auto">
                <a:xfrm>
                  <a:off x="17" y="142"/>
                  <a:ext cx="385" cy="1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 name="Date_and_Time">
                  <a:extLst>
                    <a:ext uri="{FF2B5EF4-FFF2-40B4-BE49-F238E27FC236}">
                      <a16:creationId xmlns:a16="http://schemas.microsoft.com/office/drawing/2014/main" id="{426E07D0-5826-82E6-4A31-D5F7EE5C5BCA}"/>
                    </a:ext>
                  </a:extLst>
                </p:cNvPr>
                <p:cNvSpPr>
                  <a:spLocks noChangeArrowheads="1"/>
                </p:cNvSpPr>
                <p:nvPr>
                  <p:custDataLst>
                    <p:tags r:id="rId20"/>
                  </p:custDataLst>
                </p:nvPr>
              </p:nvSpPr>
              <p:spPr bwMode="auto">
                <a:xfrm>
                  <a:off x="88"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Date_and_Time">
                  <a:extLst>
                    <a:ext uri="{FF2B5EF4-FFF2-40B4-BE49-F238E27FC236}">
                      <a16:creationId xmlns:a16="http://schemas.microsoft.com/office/drawing/2014/main" id="{DA041B96-E5C1-7426-54C2-CB8CC6D4D04E}"/>
                    </a:ext>
                  </a:extLst>
                </p:cNvPr>
                <p:cNvSpPr>
                  <a:spLocks noChangeArrowheads="1"/>
                </p:cNvSpPr>
                <p:nvPr>
                  <p:custDataLst>
                    <p:tags r:id="rId21"/>
                  </p:custDataLst>
                </p:nvPr>
              </p:nvSpPr>
              <p:spPr bwMode="auto">
                <a:xfrm>
                  <a:off x="196"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Date_and_Time">
                  <a:extLst>
                    <a:ext uri="{FF2B5EF4-FFF2-40B4-BE49-F238E27FC236}">
                      <a16:creationId xmlns:a16="http://schemas.microsoft.com/office/drawing/2014/main" id="{97E4C6D1-5BFA-DB02-D9AA-1DEE844E9FE4}"/>
                    </a:ext>
                  </a:extLst>
                </p:cNvPr>
                <p:cNvSpPr>
                  <a:spLocks noChangeArrowheads="1"/>
                </p:cNvSpPr>
                <p:nvPr>
                  <p:custDataLst>
                    <p:tags r:id="rId22"/>
                  </p:custDataLst>
                </p:nvPr>
              </p:nvSpPr>
              <p:spPr bwMode="auto">
                <a:xfrm>
                  <a:off x="307" y="10"/>
                  <a:ext cx="18"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Date_and_Time">
                  <a:extLst>
                    <a:ext uri="{FF2B5EF4-FFF2-40B4-BE49-F238E27FC236}">
                      <a16:creationId xmlns:a16="http://schemas.microsoft.com/office/drawing/2014/main" id="{A0FBBC7C-762A-6D44-D91E-5BC3395335D1}"/>
                    </a:ext>
                  </a:extLst>
                </p:cNvPr>
                <p:cNvSpPr>
                  <a:spLocks/>
                </p:cNvSpPr>
                <p:nvPr>
                  <p:custDataLst>
                    <p:tags r:id="rId23"/>
                  </p:custDataLst>
                </p:nvPr>
              </p:nvSpPr>
              <p:spPr bwMode="auto">
                <a:xfrm>
                  <a:off x="8" y="38"/>
                  <a:ext cx="402" cy="398"/>
                </a:xfrm>
                <a:custGeom>
                  <a:avLst/>
                  <a:gdLst>
                    <a:gd name="T0" fmla="*/ 373 w 555"/>
                    <a:gd name="T1" fmla="*/ 549 h 549"/>
                    <a:gd name="T2" fmla="*/ 0 w 555"/>
                    <a:gd name="T3" fmla="*/ 549 h 549"/>
                    <a:gd name="T4" fmla="*/ 0 w 555"/>
                    <a:gd name="T5" fmla="*/ 0 h 549"/>
                    <a:gd name="T6" fmla="*/ 555 w 555"/>
                    <a:gd name="T7" fmla="*/ 0 h 549"/>
                    <a:gd name="T8" fmla="*/ 555 w 555"/>
                    <a:gd name="T9" fmla="*/ 305 h 549"/>
                    <a:gd name="T10" fmla="*/ 530 w 555"/>
                    <a:gd name="T11" fmla="*/ 305 h 549"/>
                    <a:gd name="T12" fmla="*/ 530 w 555"/>
                    <a:gd name="T13" fmla="*/ 25 h 549"/>
                    <a:gd name="T14" fmla="*/ 25 w 555"/>
                    <a:gd name="T15" fmla="*/ 25 h 549"/>
                    <a:gd name="T16" fmla="*/ 25 w 555"/>
                    <a:gd name="T17" fmla="*/ 524 h 549"/>
                    <a:gd name="T18" fmla="*/ 373 w 555"/>
                    <a:gd name="T19" fmla="*/ 524 h 549"/>
                    <a:gd name="T20" fmla="*/ 373 w 555"/>
                    <a:gd name="T21"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549">
                      <a:moveTo>
                        <a:pt x="373" y="549"/>
                      </a:moveTo>
                      <a:lnTo>
                        <a:pt x="0" y="549"/>
                      </a:lnTo>
                      <a:lnTo>
                        <a:pt x="0" y="0"/>
                      </a:lnTo>
                      <a:lnTo>
                        <a:pt x="555" y="0"/>
                      </a:lnTo>
                      <a:lnTo>
                        <a:pt x="555" y="305"/>
                      </a:lnTo>
                      <a:lnTo>
                        <a:pt x="530" y="305"/>
                      </a:lnTo>
                      <a:lnTo>
                        <a:pt x="530" y="25"/>
                      </a:lnTo>
                      <a:lnTo>
                        <a:pt x="25" y="25"/>
                      </a:lnTo>
                      <a:lnTo>
                        <a:pt x="25" y="524"/>
                      </a:lnTo>
                      <a:lnTo>
                        <a:pt x="373" y="524"/>
                      </a:lnTo>
                      <a:lnTo>
                        <a:pt x="373" y="54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Date_and_Time">
                  <a:extLst>
                    <a:ext uri="{FF2B5EF4-FFF2-40B4-BE49-F238E27FC236}">
                      <a16:creationId xmlns:a16="http://schemas.microsoft.com/office/drawing/2014/main" id="{FBB06F45-B990-F6E9-C63B-5CF0E43D27D9}"/>
                    </a:ext>
                  </a:extLst>
                </p:cNvPr>
                <p:cNvSpPr>
                  <a:spLocks/>
                </p:cNvSpPr>
                <p:nvPr>
                  <p:custDataLst>
                    <p:tags r:id="rId24"/>
                  </p:custDataLst>
                </p:nvPr>
              </p:nvSpPr>
              <p:spPr bwMode="auto">
                <a:xfrm>
                  <a:off x="338" y="279"/>
                  <a:ext cx="79" cy="86"/>
                </a:xfrm>
                <a:custGeom>
                  <a:avLst/>
                  <a:gdLst>
                    <a:gd name="T0" fmla="*/ 109 w 109"/>
                    <a:gd name="T1" fmla="*/ 118 h 118"/>
                    <a:gd name="T2" fmla="*/ 0 w 109"/>
                    <a:gd name="T3" fmla="*/ 118 h 118"/>
                    <a:gd name="T4" fmla="*/ 0 w 109"/>
                    <a:gd name="T5" fmla="*/ 0 h 118"/>
                    <a:gd name="T6" fmla="*/ 25 w 109"/>
                    <a:gd name="T7" fmla="*/ 0 h 118"/>
                    <a:gd name="T8" fmla="*/ 25 w 109"/>
                    <a:gd name="T9" fmla="*/ 93 h 118"/>
                    <a:gd name="T10" fmla="*/ 109 w 109"/>
                    <a:gd name="T11" fmla="*/ 93 h 118"/>
                    <a:gd name="T12" fmla="*/ 109 w 10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09" h="118">
                      <a:moveTo>
                        <a:pt x="109" y="118"/>
                      </a:moveTo>
                      <a:lnTo>
                        <a:pt x="0" y="118"/>
                      </a:lnTo>
                      <a:lnTo>
                        <a:pt x="0" y="0"/>
                      </a:lnTo>
                      <a:lnTo>
                        <a:pt x="25" y="0"/>
                      </a:lnTo>
                      <a:lnTo>
                        <a:pt x="25" y="93"/>
                      </a:lnTo>
                      <a:lnTo>
                        <a:pt x="109" y="93"/>
                      </a:lnTo>
                      <a:lnTo>
                        <a:pt x="109" y="1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1273761455"/>
      </p:ext>
    </p:extLst>
  </p:cSld>
  <p:clrMapOvr>
    <a:masterClrMapping/>
  </p:clrMapOvr>
  <p:extLst>
    <p:ext uri="{6950BFC3-D8DA-4A85-94F7-54DA5524770B}">
      <p188:commentRel xmlns:p188="http://schemas.microsoft.com/office/powerpoint/2018/8/main" r:id="rId26"/>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5C4FE-9389-61D5-B678-D845F6A4FD9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DDCE85D-4CE3-9A19-6124-F7771EB1A329}"/>
              </a:ext>
            </a:extLst>
          </p:cNvPr>
          <p:cNvSpPr>
            <a:spLocks noGrp="1"/>
          </p:cNvSpPr>
          <p:nvPr>
            <p:ph type="title"/>
          </p:nvPr>
        </p:nvSpPr>
        <p:spPr/>
        <p:txBody>
          <a:bodyPr/>
          <a:lstStyle/>
          <a:p>
            <a:r>
              <a:rPr lang="en-US"/>
              <a:t>Phase 2: Prioritization | WSJF (cont.)</a:t>
            </a:r>
          </a:p>
        </p:txBody>
      </p:sp>
      <p:sp>
        <p:nvSpPr>
          <p:cNvPr id="12" name="Text Placeholder 11">
            <a:extLst>
              <a:ext uri="{FF2B5EF4-FFF2-40B4-BE49-F238E27FC236}">
                <a16:creationId xmlns:a16="http://schemas.microsoft.com/office/drawing/2014/main" id="{2BB66EC0-FC03-1D94-932A-B450CE4D374B}"/>
              </a:ext>
            </a:extLst>
          </p:cNvPr>
          <p:cNvSpPr>
            <a:spLocks noGrp="1"/>
          </p:cNvSpPr>
          <p:nvPr>
            <p:ph type="body" sz="quarter" idx="10"/>
          </p:nvPr>
        </p:nvSpPr>
        <p:spPr/>
        <p:txBody>
          <a:bodyPr anchor="t"/>
          <a:lstStyle/>
          <a:p>
            <a:r>
              <a:rPr lang="en-US">
                <a:solidFill>
                  <a:schemeClr val="tx1"/>
                </a:solidFill>
              </a:rPr>
              <a:t>Higher WSJF scores indicate higher priority. This ensures high–value, time–sensitive opportunities that enable future capabilities are delivered first, even if they require more effort than simpler initiatives.</a:t>
            </a:r>
          </a:p>
        </p:txBody>
      </p:sp>
      <p:sp>
        <p:nvSpPr>
          <p:cNvPr id="4" name="Footer Placeholder 3">
            <a:extLst>
              <a:ext uri="{FF2B5EF4-FFF2-40B4-BE49-F238E27FC236}">
                <a16:creationId xmlns:a16="http://schemas.microsoft.com/office/drawing/2014/main" id="{23212617-3D4B-2639-8F14-152F54C777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EB842C37-9E3D-36E2-62AB-94F4A380D16C}"/>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F266F0E6-0EC1-70ED-2044-B2FC09BB196D}"/>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46" name="Rectangle 45">
            <a:extLst>
              <a:ext uri="{FF2B5EF4-FFF2-40B4-BE49-F238E27FC236}">
                <a16:creationId xmlns:a16="http://schemas.microsoft.com/office/drawing/2014/main" id="{B05A6294-2820-97E4-52B3-C00E5D5FBB16}"/>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2</a:t>
            </a:r>
          </a:p>
        </p:txBody>
      </p:sp>
      <p:grpSp>
        <p:nvGrpSpPr>
          <p:cNvPr id="96" name="Group 95">
            <a:extLst>
              <a:ext uri="{FF2B5EF4-FFF2-40B4-BE49-F238E27FC236}">
                <a16:creationId xmlns:a16="http://schemas.microsoft.com/office/drawing/2014/main" id="{250EE59F-6F1A-CBDA-614E-BE584F8E4961}"/>
              </a:ext>
            </a:extLst>
          </p:cNvPr>
          <p:cNvGrpSpPr/>
          <p:nvPr/>
        </p:nvGrpSpPr>
        <p:grpSpPr>
          <a:xfrm>
            <a:off x="873087" y="2032000"/>
            <a:ext cx="3475294" cy="3475294"/>
            <a:chOff x="515234" y="1674147"/>
            <a:chExt cx="4191000" cy="4191000"/>
          </a:xfrm>
        </p:grpSpPr>
        <p:sp>
          <p:nvSpPr>
            <p:cNvPr id="2" name="Arc plein 36">
              <a:extLst>
                <a:ext uri="{FF2B5EF4-FFF2-40B4-BE49-F238E27FC236}">
                  <a16:creationId xmlns:a16="http://schemas.microsoft.com/office/drawing/2014/main" id="{87D54E80-3288-63EB-49C8-82D88B3453AB}"/>
                </a:ext>
              </a:extLst>
            </p:cNvPr>
            <p:cNvSpPr/>
            <p:nvPr>
              <p:custDataLst>
                <p:tags r:id="rId13"/>
              </p:custDataLst>
            </p:nvPr>
          </p:nvSpPr>
          <p:spPr>
            <a:xfrm>
              <a:off x="1692734" y="2851647"/>
              <a:ext cx="1836000" cy="1836000"/>
            </a:xfrm>
            <a:prstGeom prst="blockArc">
              <a:avLst>
                <a:gd name="adj1" fmla="val 18827535"/>
                <a:gd name="adj2" fmla="val 2700000"/>
                <a:gd name="adj3" fmla="val 4500"/>
              </a:avLst>
            </a:prstGeom>
            <a:solidFill>
              <a:schemeClr val="accent2"/>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48" name="Arc plein 38">
              <a:extLst>
                <a:ext uri="{FF2B5EF4-FFF2-40B4-BE49-F238E27FC236}">
                  <a16:creationId xmlns:a16="http://schemas.microsoft.com/office/drawing/2014/main" id="{093B8589-EEC0-C759-77DD-4A5B5FCAB55C}"/>
                </a:ext>
              </a:extLst>
            </p:cNvPr>
            <p:cNvSpPr/>
            <p:nvPr>
              <p:custDataLst>
                <p:tags r:id="rId14"/>
              </p:custDataLst>
            </p:nvPr>
          </p:nvSpPr>
          <p:spPr>
            <a:xfrm>
              <a:off x="1692734" y="2851647"/>
              <a:ext cx="1836000" cy="1836000"/>
            </a:xfrm>
            <a:prstGeom prst="blockArc">
              <a:avLst>
                <a:gd name="adj1" fmla="val 3012415"/>
                <a:gd name="adj2" fmla="val 8100000"/>
                <a:gd name="adj3" fmla="val 4500"/>
              </a:avLst>
            </a:prstGeom>
            <a:solidFill>
              <a:schemeClr val="accent3"/>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49" name="Arc plein 40">
              <a:extLst>
                <a:ext uri="{FF2B5EF4-FFF2-40B4-BE49-F238E27FC236}">
                  <a16:creationId xmlns:a16="http://schemas.microsoft.com/office/drawing/2014/main" id="{0956C741-843C-C27E-3D2E-3763E2E6C0BC}"/>
                </a:ext>
              </a:extLst>
            </p:cNvPr>
            <p:cNvSpPr/>
            <p:nvPr>
              <p:custDataLst>
                <p:tags r:id="rId15"/>
              </p:custDataLst>
            </p:nvPr>
          </p:nvSpPr>
          <p:spPr>
            <a:xfrm>
              <a:off x="1692734" y="2851647"/>
              <a:ext cx="1836000" cy="1836000"/>
            </a:xfrm>
            <a:prstGeom prst="blockArc">
              <a:avLst>
                <a:gd name="adj1" fmla="val 8155950"/>
                <a:gd name="adj2" fmla="val 13500000"/>
                <a:gd name="adj3" fmla="val 4500"/>
              </a:avLst>
            </a:prstGeom>
            <a:solidFill>
              <a:schemeClr val="accent4"/>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0" name="Arc plein 42">
              <a:extLst>
                <a:ext uri="{FF2B5EF4-FFF2-40B4-BE49-F238E27FC236}">
                  <a16:creationId xmlns:a16="http://schemas.microsoft.com/office/drawing/2014/main" id="{A9F1218E-3979-B87E-A147-D77F309048D1}"/>
                </a:ext>
              </a:extLst>
            </p:cNvPr>
            <p:cNvSpPr/>
            <p:nvPr>
              <p:custDataLst>
                <p:tags r:id="rId16"/>
              </p:custDataLst>
            </p:nvPr>
          </p:nvSpPr>
          <p:spPr>
            <a:xfrm>
              <a:off x="1692734" y="2851647"/>
              <a:ext cx="1836000" cy="1836000"/>
            </a:xfrm>
            <a:prstGeom prst="blockArc">
              <a:avLst>
                <a:gd name="adj1" fmla="val 13551820"/>
                <a:gd name="adj2" fmla="val 18900000"/>
                <a:gd name="adj3" fmla="val 4500"/>
              </a:avLst>
            </a:prstGeom>
            <a:solidFill>
              <a:schemeClr val="accent1"/>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1" name="Arc plein 2">
              <a:extLst>
                <a:ext uri="{FF2B5EF4-FFF2-40B4-BE49-F238E27FC236}">
                  <a16:creationId xmlns:a16="http://schemas.microsoft.com/office/drawing/2014/main" id="{2923C587-4FA1-2527-917A-8CC291499C30}"/>
                </a:ext>
              </a:extLst>
            </p:cNvPr>
            <p:cNvSpPr/>
            <p:nvPr>
              <p:custDataLst>
                <p:tags r:id="rId17"/>
              </p:custDataLst>
            </p:nvPr>
          </p:nvSpPr>
          <p:spPr>
            <a:xfrm>
              <a:off x="515234" y="1674147"/>
              <a:ext cx="4191000" cy="4191000"/>
            </a:xfrm>
            <a:prstGeom prst="blockArc">
              <a:avLst>
                <a:gd name="adj1" fmla="val 18943672"/>
                <a:gd name="adj2" fmla="val 2700000"/>
                <a:gd name="adj3" fmla="val 9000"/>
              </a:avLst>
            </a:prstGeom>
            <a:solidFill>
              <a:schemeClr val="accent2"/>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2" name="Arc plein 4">
              <a:extLst>
                <a:ext uri="{FF2B5EF4-FFF2-40B4-BE49-F238E27FC236}">
                  <a16:creationId xmlns:a16="http://schemas.microsoft.com/office/drawing/2014/main" id="{7DB53F33-7A64-AE8E-7B61-0C332A7FF80A}"/>
                </a:ext>
              </a:extLst>
            </p:cNvPr>
            <p:cNvSpPr/>
            <p:nvPr>
              <p:custDataLst>
                <p:tags r:id="rId18"/>
              </p:custDataLst>
            </p:nvPr>
          </p:nvSpPr>
          <p:spPr>
            <a:xfrm>
              <a:off x="515234" y="1674147"/>
              <a:ext cx="4191000" cy="4191000"/>
            </a:xfrm>
            <a:prstGeom prst="blockArc">
              <a:avLst>
                <a:gd name="adj1" fmla="val 2473799"/>
                <a:gd name="adj2" fmla="val 8100000"/>
                <a:gd name="adj3" fmla="val 9000"/>
              </a:avLst>
            </a:prstGeom>
            <a:solidFill>
              <a:schemeClr val="accent3"/>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3" name="Arc plein 6">
              <a:extLst>
                <a:ext uri="{FF2B5EF4-FFF2-40B4-BE49-F238E27FC236}">
                  <a16:creationId xmlns:a16="http://schemas.microsoft.com/office/drawing/2014/main" id="{0A8EC777-ACF3-1E6C-5066-376B5DEAF1D2}"/>
                </a:ext>
              </a:extLst>
            </p:cNvPr>
            <p:cNvSpPr/>
            <p:nvPr>
              <p:custDataLst>
                <p:tags r:id="rId19"/>
              </p:custDataLst>
            </p:nvPr>
          </p:nvSpPr>
          <p:spPr>
            <a:xfrm>
              <a:off x="515234" y="1674147"/>
              <a:ext cx="4191000" cy="4191000"/>
            </a:xfrm>
            <a:prstGeom prst="blockArc">
              <a:avLst>
                <a:gd name="adj1" fmla="val 8071289"/>
                <a:gd name="adj2" fmla="val 13500000"/>
                <a:gd name="adj3" fmla="val 9000"/>
              </a:avLst>
            </a:prstGeom>
            <a:solidFill>
              <a:schemeClr val="accent4"/>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54" name="Arc plein 8">
              <a:extLst>
                <a:ext uri="{FF2B5EF4-FFF2-40B4-BE49-F238E27FC236}">
                  <a16:creationId xmlns:a16="http://schemas.microsoft.com/office/drawing/2014/main" id="{A9F1843E-E350-788B-9FF4-9D001ACF207C}"/>
                </a:ext>
              </a:extLst>
            </p:cNvPr>
            <p:cNvSpPr/>
            <p:nvPr>
              <p:custDataLst>
                <p:tags r:id="rId20"/>
              </p:custDataLst>
            </p:nvPr>
          </p:nvSpPr>
          <p:spPr>
            <a:xfrm>
              <a:off x="515234" y="1674147"/>
              <a:ext cx="4191000" cy="4191000"/>
            </a:xfrm>
            <a:prstGeom prst="blockArc">
              <a:avLst>
                <a:gd name="adj1" fmla="val 13399945"/>
                <a:gd name="adj2" fmla="val 18900000"/>
                <a:gd name="adj3" fmla="val 9000"/>
              </a:avLst>
            </a:prstGeom>
            <a:solidFill>
              <a:schemeClr val="accent1"/>
            </a:solidFill>
            <a:ln w="254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60" name="Ellipse 20">
              <a:extLst>
                <a:ext uri="{FF2B5EF4-FFF2-40B4-BE49-F238E27FC236}">
                  <a16:creationId xmlns:a16="http://schemas.microsoft.com/office/drawing/2014/main" id="{0E6FCE5F-B825-E424-EA62-FABD4564E81C}"/>
                </a:ext>
              </a:extLst>
            </p:cNvPr>
            <p:cNvSpPr>
              <a:spLocks noChangeAspect="1"/>
            </p:cNvSpPr>
            <p:nvPr>
              <p:custDataLst>
                <p:tags r:id="rId21"/>
              </p:custDataLst>
            </p:nvPr>
          </p:nvSpPr>
          <p:spPr>
            <a:xfrm>
              <a:off x="3105366" y="3007472"/>
              <a:ext cx="267545" cy="267545"/>
            </a:xfrm>
            <a:prstGeom prst="ellipse">
              <a:avLst/>
            </a:prstGeom>
            <a:solidFill>
              <a:schemeClr val="bg1"/>
            </a:solidFill>
            <a:ln w="57150" cap="flat" cmpd="sng" algn="ctr">
              <a:solidFill>
                <a:schemeClr val="accent2"/>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61" name="Ellipse 22">
              <a:extLst>
                <a:ext uri="{FF2B5EF4-FFF2-40B4-BE49-F238E27FC236}">
                  <a16:creationId xmlns:a16="http://schemas.microsoft.com/office/drawing/2014/main" id="{0D8DBBE3-F5E0-DB48-01F5-C8C94966A25C}"/>
                </a:ext>
              </a:extLst>
            </p:cNvPr>
            <p:cNvSpPr>
              <a:spLocks noChangeAspect="1"/>
            </p:cNvSpPr>
            <p:nvPr>
              <p:custDataLst>
                <p:tags r:id="rId22"/>
              </p:custDataLst>
            </p:nvPr>
          </p:nvSpPr>
          <p:spPr>
            <a:xfrm>
              <a:off x="3105366" y="4264279"/>
              <a:ext cx="267545" cy="267545"/>
            </a:xfrm>
            <a:prstGeom prst="ellipse">
              <a:avLst/>
            </a:prstGeom>
            <a:solidFill>
              <a:schemeClr val="bg1"/>
            </a:solidFill>
            <a:ln w="57150" cap="flat" cmpd="sng" algn="ctr">
              <a:solidFill>
                <a:schemeClr val="accent3"/>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62" name="Ellipse 24">
              <a:extLst>
                <a:ext uri="{FF2B5EF4-FFF2-40B4-BE49-F238E27FC236}">
                  <a16:creationId xmlns:a16="http://schemas.microsoft.com/office/drawing/2014/main" id="{E6903C8A-A3B1-F0D2-B90B-117C51A1029D}"/>
                </a:ext>
              </a:extLst>
            </p:cNvPr>
            <p:cNvSpPr>
              <a:spLocks noChangeAspect="1"/>
            </p:cNvSpPr>
            <p:nvPr>
              <p:custDataLst>
                <p:tags r:id="rId23"/>
              </p:custDataLst>
            </p:nvPr>
          </p:nvSpPr>
          <p:spPr>
            <a:xfrm>
              <a:off x="1848559" y="4264279"/>
              <a:ext cx="267545" cy="267545"/>
            </a:xfrm>
            <a:prstGeom prst="ellipse">
              <a:avLst/>
            </a:prstGeom>
            <a:solidFill>
              <a:schemeClr val="bg1"/>
            </a:solidFill>
            <a:ln w="57150" cap="flat" cmpd="sng" algn="ctr">
              <a:solidFill>
                <a:schemeClr val="accent4"/>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sp>
          <p:nvSpPr>
            <p:cNvPr id="63" name="Ellipse 26">
              <a:extLst>
                <a:ext uri="{FF2B5EF4-FFF2-40B4-BE49-F238E27FC236}">
                  <a16:creationId xmlns:a16="http://schemas.microsoft.com/office/drawing/2014/main" id="{2AD82398-77D3-7FD7-9789-75AA0B259FCF}"/>
                </a:ext>
              </a:extLst>
            </p:cNvPr>
            <p:cNvSpPr>
              <a:spLocks noChangeAspect="1"/>
            </p:cNvSpPr>
            <p:nvPr>
              <p:custDataLst>
                <p:tags r:id="rId24"/>
              </p:custDataLst>
            </p:nvPr>
          </p:nvSpPr>
          <p:spPr>
            <a:xfrm>
              <a:off x="1848559" y="3007472"/>
              <a:ext cx="267545" cy="267545"/>
            </a:xfrm>
            <a:prstGeom prst="ellipse">
              <a:avLst/>
            </a:prstGeom>
            <a:solidFill>
              <a:schemeClr val="bg1"/>
            </a:solidFill>
            <a:ln w="5715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cxnSp>
          <p:nvCxnSpPr>
            <p:cNvPr id="64" name="Connecteur droit 28">
              <a:extLst>
                <a:ext uri="{FF2B5EF4-FFF2-40B4-BE49-F238E27FC236}">
                  <a16:creationId xmlns:a16="http://schemas.microsoft.com/office/drawing/2014/main" id="{B4970A96-D14E-A504-A1C9-28C2B75BB449}"/>
                </a:ext>
              </a:extLst>
            </p:cNvPr>
            <p:cNvCxnSpPr>
              <a:stCxn id="63" idx="1"/>
              <a:endCxn id="59" idx="5"/>
            </p:cNvCxnSpPr>
            <p:nvPr/>
          </p:nvCxnSpPr>
          <p:spPr>
            <a:xfrm flipH="1" flipV="1">
              <a:off x="1622906" y="2781819"/>
              <a:ext cx="264834" cy="264834"/>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Connecteur droit 30">
              <a:extLst>
                <a:ext uri="{FF2B5EF4-FFF2-40B4-BE49-F238E27FC236}">
                  <a16:creationId xmlns:a16="http://schemas.microsoft.com/office/drawing/2014/main" id="{25927FC9-8579-28C4-FDAD-2E3CEBB287B2}"/>
                </a:ext>
              </a:extLst>
            </p:cNvPr>
            <p:cNvCxnSpPr>
              <a:stCxn id="55" idx="3"/>
              <a:endCxn id="60" idx="7"/>
            </p:cNvCxnSpPr>
            <p:nvPr/>
          </p:nvCxnSpPr>
          <p:spPr>
            <a:xfrm flipH="1">
              <a:off x="3333730" y="2781819"/>
              <a:ext cx="264833" cy="264834"/>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Connecteur droit 32">
              <a:extLst>
                <a:ext uri="{FF2B5EF4-FFF2-40B4-BE49-F238E27FC236}">
                  <a16:creationId xmlns:a16="http://schemas.microsoft.com/office/drawing/2014/main" id="{854BA468-A0AE-D6E3-13D6-00E0CE79DDE7}"/>
                </a:ext>
              </a:extLst>
            </p:cNvPr>
            <p:cNvCxnSpPr>
              <a:stCxn id="57" idx="1"/>
              <a:endCxn id="61" idx="5"/>
            </p:cNvCxnSpPr>
            <p:nvPr/>
          </p:nvCxnSpPr>
          <p:spPr>
            <a:xfrm flipH="1" flipV="1">
              <a:off x="3333730" y="4492643"/>
              <a:ext cx="264833" cy="264832"/>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DE6710-32D2-7679-9410-8158C64A0DCE}"/>
                </a:ext>
              </a:extLst>
            </p:cNvPr>
            <p:cNvGrpSpPr/>
            <p:nvPr/>
          </p:nvGrpSpPr>
          <p:grpSpPr>
            <a:xfrm>
              <a:off x="755696" y="4492643"/>
              <a:ext cx="1132044" cy="1132042"/>
              <a:chOff x="755696" y="4492643"/>
              <a:chExt cx="1132044" cy="1132042"/>
            </a:xfrm>
          </p:grpSpPr>
          <p:sp>
            <p:nvSpPr>
              <p:cNvPr id="58" name="Ellipse 15">
                <a:extLst>
                  <a:ext uri="{FF2B5EF4-FFF2-40B4-BE49-F238E27FC236}">
                    <a16:creationId xmlns:a16="http://schemas.microsoft.com/office/drawing/2014/main" id="{666E73F8-E83B-0D04-FA6A-2457E6D2B35C}"/>
                  </a:ext>
                </a:extLst>
              </p:cNvPr>
              <p:cNvSpPr>
                <a:spLocks noChangeAspect="1"/>
              </p:cNvSpPr>
              <p:nvPr>
                <p:custDataLst>
                  <p:tags r:id="rId36"/>
                </p:custDataLst>
              </p:nvPr>
            </p:nvSpPr>
            <p:spPr>
              <a:xfrm>
                <a:off x="755696" y="4608685"/>
                <a:ext cx="1016000" cy="1016000"/>
              </a:xfrm>
              <a:prstGeom prst="ellipse">
                <a:avLst/>
              </a:prstGeom>
              <a:solidFill>
                <a:schemeClr val="accent4"/>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cxnSp>
            <p:nvCxnSpPr>
              <p:cNvPr id="67" name="Connecteur droit 34">
                <a:extLst>
                  <a:ext uri="{FF2B5EF4-FFF2-40B4-BE49-F238E27FC236}">
                    <a16:creationId xmlns:a16="http://schemas.microsoft.com/office/drawing/2014/main" id="{1CF62E35-95D6-6302-9C81-9F066B23A9FE}"/>
                  </a:ext>
                </a:extLst>
              </p:cNvPr>
              <p:cNvCxnSpPr>
                <a:stCxn id="58" idx="7"/>
                <a:endCxn id="62" idx="3"/>
              </p:cNvCxnSpPr>
              <p:nvPr/>
            </p:nvCxnSpPr>
            <p:spPr>
              <a:xfrm flipV="1">
                <a:off x="1622906" y="4492643"/>
                <a:ext cx="264834" cy="264832"/>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03" name="Checklist6" descr="{&quot;Key&quot;:&quot;POWER_USER_SHAPE_ICON&quot;,&quot;Value&quot;:&quot;POWER_USER_SHAPE_ICON_STYLE_1&quot;}">
                <a:extLst>
                  <a:ext uri="{FF2B5EF4-FFF2-40B4-BE49-F238E27FC236}">
                    <a16:creationId xmlns:a16="http://schemas.microsoft.com/office/drawing/2014/main" id="{5B3BC6CA-1B82-6AC1-8B79-1E0B74BA8DC2}"/>
                  </a:ext>
                </a:extLst>
              </p:cNvPr>
              <p:cNvGrpSpPr>
                <a:grpSpLocks noChangeAspect="1"/>
              </p:cNvGrpSpPr>
              <p:nvPr/>
            </p:nvGrpSpPr>
            <p:grpSpPr>
              <a:xfrm>
                <a:off x="1083268" y="4828078"/>
                <a:ext cx="360855" cy="542925"/>
                <a:chOff x="7976414" y="4946023"/>
                <a:chExt cx="1220753" cy="1836686"/>
              </a:xfrm>
              <a:solidFill>
                <a:srgbClr val="FFFFFF"/>
              </a:solidFill>
            </p:grpSpPr>
            <p:sp>
              <p:nvSpPr>
                <p:cNvPr id="104" name="Freeform: Shape 1985">
                  <a:extLst>
                    <a:ext uri="{FF2B5EF4-FFF2-40B4-BE49-F238E27FC236}">
                      <a16:creationId xmlns:a16="http://schemas.microsoft.com/office/drawing/2014/main" id="{FBB3D6B4-F32C-4F1E-ED0D-B6EAF1AB6111}"/>
                    </a:ext>
                  </a:extLst>
                </p:cNvPr>
                <p:cNvSpPr>
                  <a:spLocks/>
                </p:cNvSpPr>
                <p:nvPr/>
              </p:nvSpPr>
              <p:spPr bwMode="auto">
                <a:xfrm>
                  <a:off x="7976414" y="5245663"/>
                  <a:ext cx="1220753" cy="1537046"/>
                </a:xfrm>
                <a:custGeom>
                  <a:avLst/>
                  <a:gdLst>
                    <a:gd name="connsiteX0" fmla="*/ 169336 w 1220753"/>
                    <a:gd name="connsiteY0" fmla="*/ 99880 h 1537046"/>
                    <a:gd name="connsiteX1" fmla="*/ 94329 w 1220753"/>
                    <a:gd name="connsiteY1" fmla="*/ 175236 h 1537046"/>
                    <a:gd name="connsiteX2" fmla="*/ 94329 w 1220753"/>
                    <a:gd name="connsiteY2" fmla="*/ 1365851 h 1537046"/>
                    <a:gd name="connsiteX3" fmla="*/ 169336 w 1220753"/>
                    <a:gd name="connsiteY3" fmla="*/ 1442713 h 1537046"/>
                    <a:gd name="connsiteX4" fmla="*/ 1049913 w 1220753"/>
                    <a:gd name="connsiteY4" fmla="*/ 1442713 h 1537046"/>
                    <a:gd name="connsiteX5" fmla="*/ 1126420 w 1220753"/>
                    <a:gd name="connsiteY5" fmla="*/ 1365851 h 1537046"/>
                    <a:gd name="connsiteX6" fmla="*/ 1126420 w 1220753"/>
                    <a:gd name="connsiteY6" fmla="*/ 175236 h 1537046"/>
                    <a:gd name="connsiteX7" fmla="*/ 1049913 w 1220753"/>
                    <a:gd name="connsiteY7" fmla="*/ 99880 h 1537046"/>
                    <a:gd name="connsiteX8" fmla="*/ 134132 w 1220753"/>
                    <a:gd name="connsiteY8" fmla="*/ 0 h 1537046"/>
                    <a:gd name="connsiteX9" fmla="*/ 1086621 w 1220753"/>
                    <a:gd name="connsiteY9" fmla="*/ 0 h 1537046"/>
                    <a:gd name="connsiteX10" fmla="*/ 1220753 w 1220753"/>
                    <a:gd name="connsiteY10" fmla="*/ 132219 h 1537046"/>
                    <a:gd name="connsiteX11" fmla="*/ 1220753 w 1220753"/>
                    <a:gd name="connsiteY11" fmla="*/ 1403325 h 1537046"/>
                    <a:gd name="connsiteX12" fmla="*/ 1086621 w 1220753"/>
                    <a:gd name="connsiteY12" fmla="*/ 1537046 h 1537046"/>
                    <a:gd name="connsiteX13" fmla="*/ 134132 w 1220753"/>
                    <a:gd name="connsiteY13" fmla="*/ 1537046 h 1537046"/>
                    <a:gd name="connsiteX14" fmla="*/ 0 w 1220753"/>
                    <a:gd name="connsiteY14" fmla="*/ 1403325 h 1537046"/>
                    <a:gd name="connsiteX15" fmla="*/ 0 w 1220753"/>
                    <a:gd name="connsiteY15" fmla="*/ 132219 h 1537046"/>
                    <a:gd name="connsiteX16" fmla="*/ 134132 w 1220753"/>
                    <a:gd name="connsiteY16" fmla="*/ 0 h 15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753" h="1537046">
                      <a:moveTo>
                        <a:pt x="169336" y="99880"/>
                      </a:moveTo>
                      <a:cubicBezTo>
                        <a:pt x="127332" y="99880"/>
                        <a:pt x="94329" y="133037"/>
                        <a:pt x="94329" y="175236"/>
                      </a:cubicBezTo>
                      <a:lnTo>
                        <a:pt x="94329" y="1365851"/>
                      </a:lnTo>
                      <a:cubicBezTo>
                        <a:pt x="94329" y="1408050"/>
                        <a:pt x="127332" y="1442713"/>
                        <a:pt x="169336" y="1442713"/>
                      </a:cubicBezTo>
                      <a:lnTo>
                        <a:pt x="1049913" y="1442713"/>
                      </a:lnTo>
                      <a:cubicBezTo>
                        <a:pt x="1091917" y="1442713"/>
                        <a:pt x="1126420" y="1408050"/>
                        <a:pt x="1126420" y="1365851"/>
                      </a:cubicBezTo>
                      <a:lnTo>
                        <a:pt x="1126420" y="175236"/>
                      </a:lnTo>
                      <a:cubicBezTo>
                        <a:pt x="1126420" y="133037"/>
                        <a:pt x="1091917" y="99880"/>
                        <a:pt x="1049913" y="99880"/>
                      </a:cubicBezTo>
                      <a:close/>
                      <a:moveTo>
                        <a:pt x="134132" y="0"/>
                      </a:moveTo>
                      <a:lnTo>
                        <a:pt x="1086621" y="0"/>
                      </a:lnTo>
                      <a:cubicBezTo>
                        <a:pt x="1158962" y="0"/>
                        <a:pt x="1220753" y="60100"/>
                        <a:pt x="1220753" y="132219"/>
                      </a:cubicBezTo>
                      <a:lnTo>
                        <a:pt x="1220753" y="1403325"/>
                      </a:lnTo>
                      <a:cubicBezTo>
                        <a:pt x="1220753" y="1476947"/>
                        <a:pt x="1158962" y="1537046"/>
                        <a:pt x="1086621" y="1537046"/>
                      </a:cubicBezTo>
                      <a:lnTo>
                        <a:pt x="134132" y="1537046"/>
                      </a:lnTo>
                      <a:cubicBezTo>
                        <a:pt x="60284" y="1537046"/>
                        <a:pt x="0" y="1476947"/>
                        <a:pt x="0" y="1403325"/>
                      </a:cubicBezTo>
                      <a:lnTo>
                        <a:pt x="0" y="132219"/>
                      </a:lnTo>
                      <a:cubicBezTo>
                        <a:pt x="0" y="60100"/>
                        <a:pt x="60284" y="0"/>
                        <a:pt x="134132"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105" name="Freeform 2233">
                  <a:extLst>
                    <a:ext uri="{FF2B5EF4-FFF2-40B4-BE49-F238E27FC236}">
                      <a16:creationId xmlns:a16="http://schemas.microsoft.com/office/drawing/2014/main" id="{B91A9497-B0E1-D8BA-B625-5CB03419FE97}"/>
                    </a:ext>
                  </a:extLst>
                </p:cNvPr>
                <p:cNvSpPr>
                  <a:spLocks/>
                </p:cNvSpPr>
                <p:nvPr/>
              </p:nvSpPr>
              <p:spPr bwMode="auto">
                <a:xfrm>
                  <a:off x="8215014" y="5051454"/>
                  <a:ext cx="743550" cy="227506"/>
                </a:xfrm>
                <a:custGeom>
                  <a:avLst/>
                  <a:gdLst>
                    <a:gd name="T0" fmla="*/ 283 w 494"/>
                    <a:gd name="T1" fmla="*/ 0 h 149"/>
                    <a:gd name="T2" fmla="*/ 247 w 494"/>
                    <a:gd name="T3" fmla="*/ 40 h 149"/>
                    <a:gd name="T4" fmla="*/ 210 w 494"/>
                    <a:gd name="T5" fmla="*/ 0 h 149"/>
                    <a:gd name="T6" fmla="*/ 0 w 494"/>
                    <a:gd name="T7" fmla="*/ 0 h 149"/>
                    <a:gd name="T8" fmla="*/ 0 w 494"/>
                    <a:gd name="T9" fmla="*/ 149 h 149"/>
                    <a:gd name="T10" fmla="*/ 494 w 494"/>
                    <a:gd name="T11" fmla="*/ 149 h 149"/>
                    <a:gd name="T12" fmla="*/ 494 w 494"/>
                    <a:gd name="T13" fmla="*/ 0 h 149"/>
                    <a:gd name="T14" fmla="*/ 283 w 49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49">
                      <a:moveTo>
                        <a:pt x="283" y="0"/>
                      </a:moveTo>
                      <a:cubicBezTo>
                        <a:pt x="282" y="22"/>
                        <a:pt x="266" y="40"/>
                        <a:pt x="247" y="40"/>
                      </a:cubicBezTo>
                      <a:cubicBezTo>
                        <a:pt x="228" y="40"/>
                        <a:pt x="212" y="22"/>
                        <a:pt x="210" y="0"/>
                      </a:cubicBezTo>
                      <a:lnTo>
                        <a:pt x="0" y="0"/>
                      </a:lnTo>
                      <a:lnTo>
                        <a:pt x="0" y="149"/>
                      </a:lnTo>
                      <a:lnTo>
                        <a:pt x="494" y="149"/>
                      </a:lnTo>
                      <a:lnTo>
                        <a:pt x="494" y="0"/>
                      </a:lnTo>
                      <a:lnTo>
                        <a:pt x="28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Rectangle 2234">
                  <a:extLst>
                    <a:ext uri="{FF2B5EF4-FFF2-40B4-BE49-F238E27FC236}">
                      <a16:creationId xmlns:a16="http://schemas.microsoft.com/office/drawing/2014/main" id="{F6741545-6922-2CD6-1B47-AEE7D9A9E470}"/>
                    </a:ext>
                  </a:extLst>
                </p:cNvPr>
                <p:cNvSpPr>
                  <a:spLocks noChangeArrowheads="1"/>
                </p:cNvSpPr>
                <p:nvPr/>
              </p:nvSpPr>
              <p:spPr bwMode="auto">
                <a:xfrm>
                  <a:off x="8215014" y="5217921"/>
                  <a:ext cx="743550" cy="6104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2235">
                  <a:extLst>
                    <a:ext uri="{FF2B5EF4-FFF2-40B4-BE49-F238E27FC236}">
                      <a16:creationId xmlns:a16="http://schemas.microsoft.com/office/drawing/2014/main" id="{DBBB62C5-3D94-38DD-5941-87D82A3761B9}"/>
                    </a:ext>
                  </a:extLst>
                </p:cNvPr>
                <p:cNvSpPr>
                  <a:spLocks noEditPoints="1"/>
                </p:cNvSpPr>
                <p:nvPr/>
              </p:nvSpPr>
              <p:spPr bwMode="auto">
                <a:xfrm>
                  <a:off x="8486907" y="4946023"/>
                  <a:ext cx="199760" cy="194213"/>
                </a:xfrm>
                <a:custGeom>
                  <a:avLst/>
                  <a:gdLst>
                    <a:gd name="T0" fmla="*/ 66 w 132"/>
                    <a:gd name="T1" fmla="*/ 93 h 132"/>
                    <a:gd name="T2" fmla="*/ 39 w 132"/>
                    <a:gd name="T3" fmla="*/ 66 h 132"/>
                    <a:gd name="T4" fmla="*/ 66 w 132"/>
                    <a:gd name="T5" fmla="*/ 39 h 132"/>
                    <a:gd name="T6" fmla="*/ 93 w 132"/>
                    <a:gd name="T7" fmla="*/ 66 h 132"/>
                    <a:gd name="T8" fmla="*/ 66 w 132"/>
                    <a:gd name="T9" fmla="*/ 93 h 132"/>
                    <a:gd name="T10" fmla="*/ 66 w 132"/>
                    <a:gd name="T11" fmla="*/ 0 h 132"/>
                    <a:gd name="T12" fmla="*/ 0 w 132"/>
                    <a:gd name="T13" fmla="*/ 66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93"/>
                      </a:moveTo>
                      <a:cubicBezTo>
                        <a:pt x="51" y="93"/>
                        <a:pt x="39" y="81"/>
                        <a:pt x="39" y="66"/>
                      </a:cubicBezTo>
                      <a:cubicBezTo>
                        <a:pt x="39" y="51"/>
                        <a:pt x="51" y="39"/>
                        <a:pt x="66" y="39"/>
                      </a:cubicBezTo>
                      <a:cubicBezTo>
                        <a:pt x="81" y="39"/>
                        <a:pt x="93" y="51"/>
                        <a:pt x="93" y="66"/>
                      </a:cubicBezTo>
                      <a:cubicBezTo>
                        <a:pt x="93" y="81"/>
                        <a:pt x="81" y="93"/>
                        <a:pt x="66" y="93"/>
                      </a:cubicBezTo>
                      <a:close/>
                      <a:moveTo>
                        <a:pt x="66" y="0"/>
                      </a:moveTo>
                      <a:cubicBezTo>
                        <a:pt x="30" y="0"/>
                        <a:pt x="0" y="30"/>
                        <a:pt x="0" y="66"/>
                      </a:cubicBezTo>
                      <a:cubicBezTo>
                        <a:pt x="0" y="102"/>
                        <a:pt x="30" y="132"/>
                        <a:pt x="66" y="132"/>
                      </a:cubicBezTo>
                      <a:cubicBezTo>
                        <a:pt x="102" y="132"/>
                        <a:pt x="132" y="102"/>
                        <a:pt x="132" y="66"/>
                      </a:cubicBezTo>
                      <a:cubicBezTo>
                        <a:pt x="132" y="30"/>
                        <a:pt x="102" y="0"/>
                        <a:pt x="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Rectangle 2236">
                  <a:extLst>
                    <a:ext uri="{FF2B5EF4-FFF2-40B4-BE49-F238E27FC236}">
                      <a16:creationId xmlns:a16="http://schemas.microsoft.com/office/drawing/2014/main" id="{123CF4C4-9F1D-4D06-498A-3196D35E920A}"/>
                    </a:ext>
                  </a:extLst>
                </p:cNvPr>
                <p:cNvSpPr>
                  <a:spLocks noChangeArrowheads="1"/>
                </p:cNvSpPr>
                <p:nvPr/>
              </p:nvSpPr>
              <p:spPr bwMode="auto">
                <a:xfrm>
                  <a:off x="8215014" y="5201272"/>
                  <a:ext cx="743550" cy="166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Rectangle 2237">
                  <a:extLst>
                    <a:ext uri="{FF2B5EF4-FFF2-40B4-BE49-F238E27FC236}">
                      <a16:creationId xmlns:a16="http://schemas.microsoft.com/office/drawing/2014/main" id="{DD8FDDD2-69A7-0D39-D30B-75CE65DD186B}"/>
                    </a:ext>
                  </a:extLst>
                </p:cNvPr>
                <p:cNvSpPr>
                  <a:spLocks noChangeArrowheads="1"/>
                </p:cNvSpPr>
                <p:nvPr/>
              </p:nvSpPr>
              <p:spPr bwMode="auto">
                <a:xfrm>
                  <a:off x="8281601" y="5040356"/>
                  <a:ext cx="127626"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Rectangle 2238">
                  <a:extLst>
                    <a:ext uri="{FF2B5EF4-FFF2-40B4-BE49-F238E27FC236}">
                      <a16:creationId xmlns:a16="http://schemas.microsoft.com/office/drawing/2014/main" id="{E84CE350-A216-7AB9-0741-90897BF59BA3}"/>
                    </a:ext>
                  </a:extLst>
                </p:cNvPr>
                <p:cNvSpPr>
                  <a:spLocks noChangeArrowheads="1"/>
                </p:cNvSpPr>
                <p:nvPr/>
              </p:nvSpPr>
              <p:spPr bwMode="auto">
                <a:xfrm>
                  <a:off x="8764351" y="5040356"/>
                  <a:ext cx="127626" cy="277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2239">
                  <a:extLst>
                    <a:ext uri="{FF2B5EF4-FFF2-40B4-BE49-F238E27FC236}">
                      <a16:creationId xmlns:a16="http://schemas.microsoft.com/office/drawing/2014/main" id="{7238B9AE-20B3-4B1C-A281-2DE340060C28}"/>
                    </a:ext>
                  </a:extLst>
                </p:cNvPr>
                <p:cNvSpPr>
                  <a:spLocks noEditPoints="1"/>
                </p:cNvSpPr>
                <p:nvPr/>
              </p:nvSpPr>
              <p:spPr bwMode="auto">
                <a:xfrm>
                  <a:off x="8159525" y="5517561"/>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Rectangle 2240">
                  <a:extLst>
                    <a:ext uri="{FF2B5EF4-FFF2-40B4-BE49-F238E27FC236}">
                      <a16:creationId xmlns:a16="http://schemas.microsoft.com/office/drawing/2014/main" id="{81C99010-6D2A-736D-459F-C2B086988E68}"/>
                    </a:ext>
                  </a:extLst>
                </p:cNvPr>
                <p:cNvSpPr>
                  <a:spLocks noChangeArrowheads="1"/>
                </p:cNvSpPr>
                <p:nvPr/>
              </p:nvSpPr>
              <p:spPr bwMode="auto">
                <a:xfrm>
                  <a:off x="8520200" y="5545304"/>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Rectangle 2241">
                  <a:extLst>
                    <a:ext uri="{FF2B5EF4-FFF2-40B4-BE49-F238E27FC236}">
                      <a16:creationId xmlns:a16="http://schemas.microsoft.com/office/drawing/2014/main" id="{AF00A1D6-12D8-BDA4-A448-55016BAA5399}"/>
                    </a:ext>
                  </a:extLst>
                </p:cNvPr>
                <p:cNvSpPr>
                  <a:spLocks noChangeArrowheads="1"/>
                </p:cNvSpPr>
                <p:nvPr/>
              </p:nvSpPr>
              <p:spPr bwMode="auto">
                <a:xfrm>
                  <a:off x="8520200" y="5617441"/>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Rectangle 2242">
                  <a:extLst>
                    <a:ext uri="{FF2B5EF4-FFF2-40B4-BE49-F238E27FC236}">
                      <a16:creationId xmlns:a16="http://schemas.microsoft.com/office/drawing/2014/main" id="{2DE5A95B-E689-0AFA-3470-4CA5B6AD364A}"/>
                    </a:ext>
                  </a:extLst>
                </p:cNvPr>
                <p:cNvSpPr>
                  <a:spLocks noChangeArrowheads="1"/>
                </p:cNvSpPr>
                <p:nvPr/>
              </p:nvSpPr>
              <p:spPr bwMode="auto">
                <a:xfrm>
                  <a:off x="8520200" y="568957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Rectangle 2243">
                  <a:extLst>
                    <a:ext uri="{FF2B5EF4-FFF2-40B4-BE49-F238E27FC236}">
                      <a16:creationId xmlns:a16="http://schemas.microsoft.com/office/drawing/2014/main" id="{D873C22B-8B6D-1119-8448-4BBB726D1A53}"/>
                    </a:ext>
                  </a:extLst>
                </p:cNvPr>
                <p:cNvSpPr>
                  <a:spLocks noChangeArrowheads="1"/>
                </p:cNvSpPr>
                <p:nvPr/>
              </p:nvSpPr>
              <p:spPr bwMode="auto">
                <a:xfrm>
                  <a:off x="8520200" y="5761712"/>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2244">
                  <a:extLst>
                    <a:ext uri="{FF2B5EF4-FFF2-40B4-BE49-F238E27FC236}">
                      <a16:creationId xmlns:a16="http://schemas.microsoft.com/office/drawing/2014/main" id="{AAEEB869-6D9D-B0EE-EC71-F5177357F389}"/>
                    </a:ext>
                  </a:extLst>
                </p:cNvPr>
                <p:cNvSpPr>
                  <a:spLocks/>
                </p:cNvSpPr>
                <p:nvPr/>
              </p:nvSpPr>
              <p:spPr bwMode="auto">
                <a:xfrm>
                  <a:off x="8215014" y="5595245"/>
                  <a:ext cx="199760" cy="133173"/>
                </a:xfrm>
                <a:custGeom>
                  <a:avLst/>
                  <a:gdLst>
                    <a:gd name="T0" fmla="*/ 132 w 132"/>
                    <a:gd name="T1" fmla="*/ 16 h 92"/>
                    <a:gd name="T2" fmla="*/ 131 w 132"/>
                    <a:gd name="T3" fmla="*/ 13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3"/>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2245">
                  <a:extLst>
                    <a:ext uri="{FF2B5EF4-FFF2-40B4-BE49-F238E27FC236}">
                      <a16:creationId xmlns:a16="http://schemas.microsoft.com/office/drawing/2014/main" id="{0F733524-8012-B6D9-CA11-A470B80C89B5}"/>
                    </a:ext>
                  </a:extLst>
                </p:cNvPr>
                <p:cNvSpPr>
                  <a:spLocks noEditPoints="1"/>
                </p:cNvSpPr>
                <p:nvPr/>
              </p:nvSpPr>
              <p:spPr bwMode="auto">
                <a:xfrm>
                  <a:off x="8159525" y="5872690"/>
                  <a:ext cx="305190" cy="299640"/>
                </a:xfrm>
                <a:custGeom>
                  <a:avLst/>
                  <a:gdLst>
                    <a:gd name="T0" fmla="*/ 33 w 205"/>
                    <a:gd name="T1" fmla="*/ 18 h 199"/>
                    <a:gd name="T2" fmla="*/ 18 w 205"/>
                    <a:gd name="T3" fmla="*/ 33 h 199"/>
                    <a:gd name="T4" fmla="*/ 18 w 205"/>
                    <a:gd name="T5" fmla="*/ 167 h 199"/>
                    <a:gd name="T6" fmla="*/ 33 w 205"/>
                    <a:gd name="T7" fmla="*/ 182 h 199"/>
                    <a:gd name="T8" fmla="*/ 172 w 205"/>
                    <a:gd name="T9" fmla="*/ 182 h 199"/>
                    <a:gd name="T10" fmla="*/ 187 w 205"/>
                    <a:gd name="T11" fmla="*/ 167 h 199"/>
                    <a:gd name="T12" fmla="*/ 187 w 205"/>
                    <a:gd name="T13" fmla="*/ 33 h 199"/>
                    <a:gd name="T14" fmla="*/ 172 w 205"/>
                    <a:gd name="T15" fmla="*/ 18 h 199"/>
                    <a:gd name="T16" fmla="*/ 33 w 205"/>
                    <a:gd name="T17" fmla="*/ 18 h 199"/>
                    <a:gd name="T18" fmla="*/ 172 w 205"/>
                    <a:gd name="T19" fmla="*/ 199 h 199"/>
                    <a:gd name="T20" fmla="*/ 33 w 205"/>
                    <a:gd name="T21" fmla="*/ 199 h 199"/>
                    <a:gd name="T22" fmla="*/ 0 w 205"/>
                    <a:gd name="T23" fmla="*/ 167 h 199"/>
                    <a:gd name="T24" fmla="*/ 0 w 205"/>
                    <a:gd name="T25" fmla="*/ 33 h 199"/>
                    <a:gd name="T26" fmla="*/ 33 w 205"/>
                    <a:gd name="T27" fmla="*/ 0 h 199"/>
                    <a:gd name="T28" fmla="*/ 172 w 205"/>
                    <a:gd name="T29" fmla="*/ 0 h 199"/>
                    <a:gd name="T30" fmla="*/ 205 w 205"/>
                    <a:gd name="T31" fmla="*/ 33 h 199"/>
                    <a:gd name="T32" fmla="*/ 205 w 205"/>
                    <a:gd name="T33" fmla="*/ 167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5"/>
                        <a:pt x="18" y="33"/>
                      </a:cubicBezTo>
                      <a:lnTo>
                        <a:pt x="18" y="167"/>
                      </a:lnTo>
                      <a:cubicBezTo>
                        <a:pt x="18" y="175"/>
                        <a:pt x="25" y="182"/>
                        <a:pt x="33" y="182"/>
                      </a:cubicBezTo>
                      <a:lnTo>
                        <a:pt x="172" y="182"/>
                      </a:lnTo>
                      <a:cubicBezTo>
                        <a:pt x="180" y="182"/>
                        <a:pt x="187" y="175"/>
                        <a:pt x="187" y="167"/>
                      </a:cubicBezTo>
                      <a:lnTo>
                        <a:pt x="187" y="33"/>
                      </a:lnTo>
                      <a:cubicBezTo>
                        <a:pt x="187" y="25"/>
                        <a:pt x="180" y="18"/>
                        <a:pt x="172" y="18"/>
                      </a:cubicBezTo>
                      <a:lnTo>
                        <a:pt x="33" y="18"/>
                      </a:lnTo>
                      <a:close/>
                      <a:moveTo>
                        <a:pt x="172" y="199"/>
                      </a:moveTo>
                      <a:lnTo>
                        <a:pt x="33" y="199"/>
                      </a:lnTo>
                      <a:cubicBezTo>
                        <a:pt x="15" y="199"/>
                        <a:pt x="0" y="185"/>
                        <a:pt x="0" y="167"/>
                      </a:cubicBezTo>
                      <a:lnTo>
                        <a:pt x="0" y="33"/>
                      </a:lnTo>
                      <a:cubicBezTo>
                        <a:pt x="0" y="15"/>
                        <a:pt x="15" y="0"/>
                        <a:pt x="33" y="0"/>
                      </a:cubicBezTo>
                      <a:lnTo>
                        <a:pt x="172" y="0"/>
                      </a:lnTo>
                      <a:cubicBezTo>
                        <a:pt x="190" y="0"/>
                        <a:pt x="205" y="15"/>
                        <a:pt x="205" y="33"/>
                      </a:cubicBezTo>
                      <a:lnTo>
                        <a:pt x="205" y="167"/>
                      </a:lnTo>
                      <a:cubicBezTo>
                        <a:pt x="205" y="185"/>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Rectangle 2246">
                  <a:extLst>
                    <a:ext uri="{FF2B5EF4-FFF2-40B4-BE49-F238E27FC236}">
                      <a16:creationId xmlns:a16="http://schemas.microsoft.com/office/drawing/2014/main" id="{0D123954-0345-B0B9-BF1E-0D3B217D6A70}"/>
                    </a:ext>
                  </a:extLst>
                </p:cNvPr>
                <p:cNvSpPr>
                  <a:spLocks noChangeArrowheads="1"/>
                </p:cNvSpPr>
                <p:nvPr/>
              </p:nvSpPr>
              <p:spPr bwMode="auto">
                <a:xfrm>
                  <a:off x="8520200" y="5905984"/>
                  <a:ext cx="183115"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Rectangle 2247">
                  <a:extLst>
                    <a:ext uri="{FF2B5EF4-FFF2-40B4-BE49-F238E27FC236}">
                      <a16:creationId xmlns:a16="http://schemas.microsoft.com/office/drawing/2014/main" id="{A3DC3B7D-288C-E2DF-14F1-045FD6F0714C}"/>
                    </a:ext>
                  </a:extLst>
                </p:cNvPr>
                <p:cNvSpPr>
                  <a:spLocks noChangeArrowheads="1"/>
                </p:cNvSpPr>
                <p:nvPr/>
              </p:nvSpPr>
              <p:spPr bwMode="auto">
                <a:xfrm>
                  <a:off x="8520200" y="5978117"/>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Rectangle 2248">
                  <a:extLst>
                    <a:ext uri="{FF2B5EF4-FFF2-40B4-BE49-F238E27FC236}">
                      <a16:creationId xmlns:a16="http://schemas.microsoft.com/office/drawing/2014/main" id="{BE3DB856-97E2-B762-4305-292524F96DA4}"/>
                    </a:ext>
                  </a:extLst>
                </p:cNvPr>
                <p:cNvSpPr>
                  <a:spLocks noChangeArrowheads="1"/>
                </p:cNvSpPr>
                <p:nvPr/>
              </p:nvSpPr>
              <p:spPr bwMode="auto">
                <a:xfrm>
                  <a:off x="8520200" y="605025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Rectangle 2249">
                  <a:extLst>
                    <a:ext uri="{FF2B5EF4-FFF2-40B4-BE49-F238E27FC236}">
                      <a16:creationId xmlns:a16="http://schemas.microsoft.com/office/drawing/2014/main" id="{D6E450D0-1941-D836-0288-D03F66F107B2}"/>
                    </a:ext>
                  </a:extLst>
                </p:cNvPr>
                <p:cNvSpPr>
                  <a:spLocks noChangeArrowheads="1"/>
                </p:cNvSpPr>
                <p:nvPr/>
              </p:nvSpPr>
              <p:spPr bwMode="auto">
                <a:xfrm>
                  <a:off x="8520200" y="6116842"/>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2250">
                  <a:extLst>
                    <a:ext uri="{FF2B5EF4-FFF2-40B4-BE49-F238E27FC236}">
                      <a16:creationId xmlns:a16="http://schemas.microsoft.com/office/drawing/2014/main" id="{CBC80273-38B7-4DBC-1040-A5082D83E0D0}"/>
                    </a:ext>
                  </a:extLst>
                </p:cNvPr>
                <p:cNvSpPr>
                  <a:spLocks/>
                </p:cNvSpPr>
                <p:nvPr/>
              </p:nvSpPr>
              <p:spPr bwMode="auto">
                <a:xfrm>
                  <a:off x="8215014" y="5950375"/>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7 h 92"/>
                    <a:gd name="T14" fmla="*/ 13 w 132"/>
                    <a:gd name="T15" fmla="*/ 19 h 92"/>
                    <a:gd name="T16" fmla="*/ 2 w 132"/>
                    <a:gd name="T17" fmla="*/ 30 h 92"/>
                    <a:gd name="T18" fmla="*/ 2 w 132"/>
                    <a:gd name="T19" fmla="*/ 38 h 92"/>
                    <a:gd name="T20" fmla="*/ 54 w 132"/>
                    <a:gd name="T21" fmla="*/ 89 h 92"/>
                    <a:gd name="T22" fmla="*/ 61 w 132"/>
                    <a:gd name="T23" fmla="*/ 89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7"/>
                      </a:lnTo>
                      <a:lnTo>
                        <a:pt x="13" y="19"/>
                      </a:lnTo>
                      <a:lnTo>
                        <a:pt x="2" y="30"/>
                      </a:lnTo>
                      <a:cubicBezTo>
                        <a:pt x="0" y="32"/>
                        <a:pt x="0" y="36"/>
                        <a:pt x="2" y="38"/>
                      </a:cubicBezTo>
                      <a:lnTo>
                        <a:pt x="54" y="89"/>
                      </a:lnTo>
                      <a:cubicBezTo>
                        <a:pt x="56" y="92"/>
                        <a:pt x="59" y="92"/>
                        <a:pt x="61" y="89"/>
                      </a:cubicBezTo>
                      <a:lnTo>
                        <a:pt x="131" y="20"/>
                      </a:lnTo>
                      <a:lnTo>
                        <a:pt x="132" y="1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2251">
                  <a:extLst>
                    <a:ext uri="{FF2B5EF4-FFF2-40B4-BE49-F238E27FC236}">
                      <a16:creationId xmlns:a16="http://schemas.microsoft.com/office/drawing/2014/main" id="{DFA88E4F-D5F9-076A-556C-D9DFC142D9D5}"/>
                    </a:ext>
                  </a:extLst>
                </p:cNvPr>
                <p:cNvSpPr>
                  <a:spLocks noEditPoints="1"/>
                </p:cNvSpPr>
                <p:nvPr/>
              </p:nvSpPr>
              <p:spPr bwMode="auto">
                <a:xfrm>
                  <a:off x="8159525" y="6227819"/>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Rectangle 2252">
                  <a:extLst>
                    <a:ext uri="{FF2B5EF4-FFF2-40B4-BE49-F238E27FC236}">
                      <a16:creationId xmlns:a16="http://schemas.microsoft.com/office/drawing/2014/main" id="{45C2CA3D-6A33-552A-B900-51E1802AB7AF}"/>
                    </a:ext>
                  </a:extLst>
                </p:cNvPr>
                <p:cNvSpPr>
                  <a:spLocks noChangeArrowheads="1"/>
                </p:cNvSpPr>
                <p:nvPr/>
              </p:nvSpPr>
              <p:spPr bwMode="auto">
                <a:xfrm>
                  <a:off x="8520200" y="6255562"/>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Rectangle 2253">
                  <a:extLst>
                    <a:ext uri="{FF2B5EF4-FFF2-40B4-BE49-F238E27FC236}">
                      <a16:creationId xmlns:a16="http://schemas.microsoft.com/office/drawing/2014/main" id="{B9B52997-5AA5-DC23-7BDC-E2C85DF72827}"/>
                    </a:ext>
                  </a:extLst>
                </p:cNvPr>
                <p:cNvSpPr>
                  <a:spLocks noChangeArrowheads="1"/>
                </p:cNvSpPr>
                <p:nvPr/>
              </p:nvSpPr>
              <p:spPr bwMode="auto">
                <a:xfrm>
                  <a:off x="8520200" y="6327700"/>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Rectangle 2254">
                  <a:extLst>
                    <a:ext uri="{FF2B5EF4-FFF2-40B4-BE49-F238E27FC236}">
                      <a16:creationId xmlns:a16="http://schemas.microsoft.com/office/drawing/2014/main" id="{8CEE683A-915E-19D9-437B-6749F42643FF}"/>
                    </a:ext>
                  </a:extLst>
                </p:cNvPr>
                <p:cNvSpPr>
                  <a:spLocks noChangeArrowheads="1"/>
                </p:cNvSpPr>
                <p:nvPr/>
              </p:nvSpPr>
              <p:spPr bwMode="auto">
                <a:xfrm>
                  <a:off x="8520200" y="6399833"/>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Rectangle 2255">
                  <a:extLst>
                    <a:ext uri="{FF2B5EF4-FFF2-40B4-BE49-F238E27FC236}">
                      <a16:creationId xmlns:a16="http://schemas.microsoft.com/office/drawing/2014/main" id="{BA7581A4-127F-07A6-63C3-26A9D8804FE2}"/>
                    </a:ext>
                  </a:extLst>
                </p:cNvPr>
                <p:cNvSpPr>
                  <a:spLocks noChangeArrowheads="1"/>
                </p:cNvSpPr>
                <p:nvPr/>
              </p:nvSpPr>
              <p:spPr bwMode="auto">
                <a:xfrm>
                  <a:off x="8520200" y="6471971"/>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2256">
                  <a:extLst>
                    <a:ext uri="{FF2B5EF4-FFF2-40B4-BE49-F238E27FC236}">
                      <a16:creationId xmlns:a16="http://schemas.microsoft.com/office/drawing/2014/main" id="{C4C24D58-3E95-B65F-59C7-84F7FA650E62}"/>
                    </a:ext>
                  </a:extLst>
                </p:cNvPr>
                <p:cNvSpPr>
                  <a:spLocks/>
                </p:cNvSpPr>
                <p:nvPr/>
              </p:nvSpPr>
              <p:spPr bwMode="auto">
                <a:xfrm>
                  <a:off x="8215014" y="6299953"/>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10" name="Group 9">
              <a:extLst>
                <a:ext uri="{FF2B5EF4-FFF2-40B4-BE49-F238E27FC236}">
                  <a16:creationId xmlns:a16="http://schemas.microsoft.com/office/drawing/2014/main" id="{B210CA1D-61D4-08D9-98DF-411CDE550F12}"/>
                </a:ext>
              </a:extLst>
            </p:cNvPr>
            <p:cNvGrpSpPr/>
            <p:nvPr/>
          </p:nvGrpSpPr>
          <p:grpSpPr>
            <a:xfrm>
              <a:off x="3449773" y="4608685"/>
              <a:ext cx="1016000" cy="1016000"/>
              <a:chOff x="3449773" y="4608685"/>
              <a:chExt cx="1016000" cy="1016000"/>
            </a:xfrm>
          </p:grpSpPr>
          <p:sp>
            <p:nvSpPr>
              <p:cNvPr id="57" name="Ellipse 13">
                <a:extLst>
                  <a:ext uri="{FF2B5EF4-FFF2-40B4-BE49-F238E27FC236}">
                    <a16:creationId xmlns:a16="http://schemas.microsoft.com/office/drawing/2014/main" id="{812B5F9A-A9EB-8DCB-3629-33AC0A3556A2}"/>
                  </a:ext>
                </a:extLst>
              </p:cNvPr>
              <p:cNvSpPr>
                <a:spLocks noChangeAspect="1"/>
              </p:cNvSpPr>
              <p:nvPr>
                <p:custDataLst>
                  <p:tags r:id="rId35"/>
                </p:custDataLst>
              </p:nvPr>
            </p:nvSpPr>
            <p:spPr>
              <a:xfrm>
                <a:off x="3449773" y="4608685"/>
                <a:ext cx="1016000" cy="1016000"/>
              </a:xfrm>
              <a:prstGeom prst="ellipse">
                <a:avLst/>
              </a:prstGeom>
              <a:solidFill>
                <a:schemeClr val="accent3"/>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90" name="Plan4" descr="{&quot;Key&quot;:&quot;POWER_USER_SHAPE_ICON&quot;,&quot;Value&quot;:&quot;POWER_USER_SHAPE_ICON_STYLE_1&quot;}">
                <a:extLst>
                  <a:ext uri="{FF2B5EF4-FFF2-40B4-BE49-F238E27FC236}">
                    <a16:creationId xmlns:a16="http://schemas.microsoft.com/office/drawing/2014/main" id="{878BEF32-FA71-2541-0A76-A32DD3F30D82}"/>
                  </a:ext>
                </a:extLst>
              </p:cNvPr>
              <p:cNvGrpSpPr>
                <a:grpSpLocks noChangeAspect="1"/>
              </p:cNvGrpSpPr>
              <p:nvPr/>
            </p:nvGrpSpPr>
            <p:grpSpPr>
              <a:xfrm>
                <a:off x="3706088" y="4818612"/>
                <a:ext cx="620518" cy="566777"/>
                <a:chOff x="5493514" y="2884493"/>
                <a:chExt cx="1193607" cy="1090231"/>
              </a:xfrm>
              <a:solidFill>
                <a:srgbClr val="FFFFFF"/>
              </a:solidFill>
            </p:grpSpPr>
            <p:sp>
              <p:nvSpPr>
                <p:cNvPr id="91" name="Forme libre : forme 3471">
                  <a:extLst>
                    <a:ext uri="{FF2B5EF4-FFF2-40B4-BE49-F238E27FC236}">
                      <a16:creationId xmlns:a16="http://schemas.microsoft.com/office/drawing/2014/main" id="{43511FC7-0C15-CB4F-A53E-DB3E14618263}"/>
                    </a:ext>
                  </a:extLst>
                </p:cNvPr>
                <p:cNvSpPr/>
                <p:nvPr/>
              </p:nvSpPr>
              <p:spPr>
                <a:xfrm>
                  <a:off x="5735507" y="2884493"/>
                  <a:ext cx="520942" cy="493124"/>
                </a:xfrm>
                <a:custGeom>
                  <a:avLst/>
                  <a:gdLst>
                    <a:gd name="connsiteX0" fmla="*/ 20492 w 520942"/>
                    <a:gd name="connsiteY0" fmla="*/ 194005 h 493124"/>
                    <a:gd name="connsiteX1" fmla="*/ 11728 w 520942"/>
                    <a:gd name="connsiteY1" fmla="*/ 190617 h 493124"/>
                    <a:gd name="connsiteX2" fmla="*/ 17374 w 520942"/>
                    <a:gd name="connsiteY2" fmla="*/ 155132 h 493124"/>
                    <a:gd name="connsiteX3" fmla="*/ 20923 w 520942"/>
                    <a:gd name="connsiteY3" fmla="*/ 152336 h 493124"/>
                    <a:gd name="connsiteX4" fmla="*/ 172005 w 520942"/>
                    <a:gd name="connsiteY4" fmla="*/ 10716 h 493124"/>
                    <a:gd name="connsiteX5" fmla="*/ 302496 w 520942"/>
                    <a:gd name="connsiteY5" fmla="*/ 10017 h 493124"/>
                    <a:gd name="connsiteX6" fmla="*/ 380618 w 520942"/>
                    <a:gd name="connsiteY6" fmla="*/ 52815 h 493124"/>
                    <a:gd name="connsiteX7" fmla="*/ 456482 w 520942"/>
                    <a:gd name="connsiteY7" fmla="*/ 287504 h 493124"/>
                    <a:gd name="connsiteX8" fmla="*/ 459063 w 520942"/>
                    <a:gd name="connsiteY8" fmla="*/ 291698 h 493124"/>
                    <a:gd name="connsiteX9" fmla="*/ 506162 w 520942"/>
                    <a:gd name="connsiteY9" fmla="*/ 304548 h 493124"/>
                    <a:gd name="connsiteX10" fmla="*/ 520786 w 520942"/>
                    <a:gd name="connsiteY10" fmla="*/ 322667 h 493124"/>
                    <a:gd name="connsiteX11" fmla="*/ 520625 w 520942"/>
                    <a:gd name="connsiteY11" fmla="*/ 330409 h 493124"/>
                    <a:gd name="connsiteX12" fmla="*/ 497774 w 520942"/>
                    <a:gd name="connsiteY12" fmla="*/ 342023 h 493124"/>
                    <a:gd name="connsiteX13" fmla="*/ 430190 w 520942"/>
                    <a:gd name="connsiteY13" fmla="*/ 321269 h 493124"/>
                    <a:gd name="connsiteX14" fmla="*/ 426911 w 520942"/>
                    <a:gd name="connsiteY14" fmla="*/ 323204 h 493124"/>
                    <a:gd name="connsiteX15" fmla="*/ 274215 w 520942"/>
                    <a:gd name="connsiteY15" fmla="*/ 485256 h 493124"/>
                    <a:gd name="connsiteX16" fmla="*/ 99905 w 520942"/>
                    <a:gd name="connsiteY16" fmla="*/ 456759 h 493124"/>
                    <a:gd name="connsiteX17" fmla="*/ 44741 w 520942"/>
                    <a:gd name="connsiteY17" fmla="*/ 400950 h 493124"/>
                    <a:gd name="connsiteX18" fmla="*/ 22105 w 520942"/>
                    <a:gd name="connsiteY18" fmla="*/ 197661 h 493124"/>
                    <a:gd name="connsiteX19" fmla="*/ 20492 w 520942"/>
                    <a:gd name="connsiteY19" fmla="*/ 194005 h 493124"/>
                    <a:gd name="connsiteX20" fmla="*/ 237976 w 520942"/>
                    <a:gd name="connsiteY20" fmla="*/ 222017 h 493124"/>
                    <a:gd name="connsiteX21" fmla="*/ 417878 w 520942"/>
                    <a:gd name="connsiteY21" fmla="*/ 277772 h 493124"/>
                    <a:gd name="connsiteX22" fmla="*/ 420028 w 520942"/>
                    <a:gd name="connsiteY22" fmla="*/ 276482 h 493124"/>
                    <a:gd name="connsiteX23" fmla="*/ 292818 w 520942"/>
                    <a:gd name="connsiteY23" fmla="*/ 45879 h 493124"/>
                    <a:gd name="connsiteX24" fmla="*/ 57161 w 520942"/>
                    <a:gd name="connsiteY24" fmla="*/ 163519 h 493124"/>
                    <a:gd name="connsiteX25" fmla="*/ 58236 w 520942"/>
                    <a:gd name="connsiteY25" fmla="*/ 165777 h 493124"/>
                    <a:gd name="connsiteX26" fmla="*/ 237976 w 520942"/>
                    <a:gd name="connsiteY26" fmla="*/ 222017 h 493124"/>
                    <a:gd name="connsiteX27" fmla="*/ 387070 w 520942"/>
                    <a:gd name="connsiteY27" fmla="*/ 307881 h 493124"/>
                    <a:gd name="connsiteX28" fmla="*/ 63882 w 520942"/>
                    <a:gd name="connsiteY28" fmla="*/ 207177 h 493124"/>
                    <a:gd name="connsiteX29" fmla="*/ 56144 w 520942"/>
                    <a:gd name="connsiteY29" fmla="*/ 211249 h 493124"/>
                    <a:gd name="connsiteX30" fmla="*/ 56139 w 520942"/>
                    <a:gd name="connsiteY30" fmla="*/ 211263 h 493124"/>
                    <a:gd name="connsiteX31" fmla="*/ 51623 w 520942"/>
                    <a:gd name="connsiteY31" fmla="*/ 225727 h 493124"/>
                    <a:gd name="connsiteX32" fmla="*/ 165585 w 520942"/>
                    <a:gd name="connsiteY32" fmla="*/ 447021 h 493124"/>
                    <a:gd name="connsiteX33" fmla="*/ 165607 w 520942"/>
                    <a:gd name="connsiteY33" fmla="*/ 447028 h 493124"/>
                    <a:gd name="connsiteX34" fmla="*/ 167166 w 520942"/>
                    <a:gd name="connsiteY34" fmla="*/ 447512 h 493124"/>
                    <a:gd name="connsiteX35" fmla="*/ 386640 w 520942"/>
                    <a:gd name="connsiteY35" fmla="*/ 330087 h 493124"/>
                    <a:gd name="connsiteX36" fmla="*/ 391156 w 520942"/>
                    <a:gd name="connsiteY36" fmla="*/ 315623 h 493124"/>
                    <a:gd name="connsiteX37" fmla="*/ 387086 w 520942"/>
                    <a:gd name="connsiteY37" fmla="*/ 307885 h 493124"/>
                    <a:gd name="connsiteX38" fmla="*/ 387070 w 520942"/>
                    <a:gd name="connsiteY38" fmla="*/ 307881 h 49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0942" h="493124">
                      <a:moveTo>
                        <a:pt x="20492" y="194005"/>
                      </a:moveTo>
                      <a:cubicBezTo>
                        <a:pt x="20313" y="194041"/>
                        <a:pt x="17392" y="192911"/>
                        <a:pt x="11728" y="190617"/>
                      </a:cubicBezTo>
                      <a:cubicBezTo>
                        <a:pt x="-6444" y="183251"/>
                        <a:pt x="-2681" y="157874"/>
                        <a:pt x="17374" y="155132"/>
                      </a:cubicBezTo>
                      <a:cubicBezTo>
                        <a:pt x="19094" y="154881"/>
                        <a:pt x="20277" y="153949"/>
                        <a:pt x="20923" y="152336"/>
                      </a:cubicBezTo>
                      <a:cubicBezTo>
                        <a:pt x="50279" y="81401"/>
                        <a:pt x="100640" y="34194"/>
                        <a:pt x="172005" y="10716"/>
                      </a:cubicBezTo>
                      <a:cubicBezTo>
                        <a:pt x="214803" y="-3335"/>
                        <a:pt x="258300" y="-3568"/>
                        <a:pt x="302496" y="10017"/>
                      </a:cubicBezTo>
                      <a:cubicBezTo>
                        <a:pt x="329916" y="18476"/>
                        <a:pt x="355955" y="32742"/>
                        <a:pt x="380618" y="52815"/>
                      </a:cubicBezTo>
                      <a:cubicBezTo>
                        <a:pt x="449492" y="108785"/>
                        <a:pt x="474870" y="201102"/>
                        <a:pt x="456482" y="287504"/>
                      </a:cubicBezTo>
                      <a:cubicBezTo>
                        <a:pt x="456014" y="289690"/>
                        <a:pt x="456874" y="291088"/>
                        <a:pt x="459063" y="291698"/>
                      </a:cubicBezTo>
                      <a:lnTo>
                        <a:pt x="506162" y="304548"/>
                      </a:lnTo>
                      <a:cubicBezTo>
                        <a:pt x="515372" y="307092"/>
                        <a:pt x="520249" y="313132"/>
                        <a:pt x="520786" y="322667"/>
                      </a:cubicBezTo>
                      <a:cubicBezTo>
                        <a:pt x="521039" y="327183"/>
                        <a:pt x="520985" y="329764"/>
                        <a:pt x="520625" y="330409"/>
                      </a:cubicBezTo>
                      <a:cubicBezTo>
                        <a:pt x="514926" y="341091"/>
                        <a:pt x="507307" y="344962"/>
                        <a:pt x="497774" y="342023"/>
                      </a:cubicBezTo>
                      <a:lnTo>
                        <a:pt x="430190" y="321269"/>
                      </a:lnTo>
                      <a:cubicBezTo>
                        <a:pt x="428400" y="320731"/>
                        <a:pt x="427303" y="321376"/>
                        <a:pt x="426911" y="323204"/>
                      </a:cubicBezTo>
                      <a:cubicBezTo>
                        <a:pt x="409275" y="402402"/>
                        <a:pt x="352229" y="463857"/>
                        <a:pt x="274215" y="485256"/>
                      </a:cubicBezTo>
                      <a:cubicBezTo>
                        <a:pt x="214140" y="501779"/>
                        <a:pt x="156037" y="492281"/>
                        <a:pt x="99905" y="456759"/>
                      </a:cubicBezTo>
                      <a:cubicBezTo>
                        <a:pt x="79940" y="444142"/>
                        <a:pt x="61552" y="425539"/>
                        <a:pt x="44741" y="400950"/>
                      </a:cubicBezTo>
                      <a:cubicBezTo>
                        <a:pt x="1154" y="337184"/>
                        <a:pt x="-6391" y="269421"/>
                        <a:pt x="22105" y="197661"/>
                      </a:cubicBezTo>
                      <a:cubicBezTo>
                        <a:pt x="23324" y="194578"/>
                        <a:pt x="22787" y="193359"/>
                        <a:pt x="20492" y="194005"/>
                      </a:cubicBezTo>
                      <a:close/>
                      <a:moveTo>
                        <a:pt x="237976" y="222017"/>
                      </a:moveTo>
                      <a:cubicBezTo>
                        <a:pt x="298049" y="240691"/>
                        <a:pt x="358020" y="259277"/>
                        <a:pt x="417878" y="277772"/>
                      </a:cubicBezTo>
                      <a:cubicBezTo>
                        <a:pt x="419061" y="278131"/>
                        <a:pt x="419776" y="277701"/>
                        <a:pt x="420028" y="276482"/>
                      </a:cubicBezTo>
                      <a:cubicBezTo>
                        <a:pt x="441320" y="179972"/>
                        <a:pt x="390134" y="76203"/>
                        <a:pt x="292818" y="45879"/>
                      </a:cubicBezTo>
                      <a:cubicBezTo>
                        <a:pt x="195501" y="15609"/>
                        <a:pt x="94421" y="71955"/>
                        <a:pt x="57161" y="163519"/>
                      </a:cubicBezTo>
                      <a:cubicBezTo>
                        <a:pt x="56695" y="164666"/>
                        <a:pt x="57053" y="165419"/>
                        <a:pt x="58236" y="165777"/>
                      </a:cubicBezTo>
                      <a:cubicBezTo>
                        <a:pt x="118024" y="184559"/>
                        <a:pt x="177937" y="203306"/>
                        <a:pt x="237976" y="222017"/>
                      </a:cubicBezTo>
                      <a:close/>
                      <a:moveTo>
                        <a:pt x="387070" y="307881"/>
                      </a:moveTo>
                      <a:lnTo>
                        <a:pt x="63882" y="207177"/>
                      </a:lnTo>
                      <a:cubicBezTo>
                        <a:pt x="60620" y="206165"/>
                        <a:pt x="57156" y="207988"/>
                        <a:pt x="56144" y="211249"/>
                      </a:cubicBezTo>
                      <a:cubicBezTo>
                        <a:pt x="56142" y="211254"/>
                        <a:pt x="56141" y="211259"/>
                        <a:pt x="56139" y="211263"/>
                      </a:cubicBezTo>
                      <a:lnTo>
                        <a:pt x="51623" y="225727"/>
                      </a:lnTo>
                      <a:cubicBezTo>
                        <a:pt x="22482" y="319253"/>
                        <a:pt x="73504" y="418330"/>
                        <a:pt x="165585" y="447021"/>
                      </a:cubicBezTo>
                      <a:cubicBezTo>
                        <a:pt x="165592" y="447023"/>
                        <a:pt x="165600" y="447026"/>
                        <a:pt x="165607" y="447028"/>
                      </a:cubicBezTo>
                      <a:lnTo>
                        <a:pt x="167166" y="447512"/>
                      </a:lnTo>
                      <a:cubicBezTo>
                        <a:pt x="259250" y="476188"/>
                        <a:pt x="357509" y="423616"/>
                        <a:pt x="386640" y="330087"/>
                      </a:cubicBezTo>
                      <a:lnTo>
                        <a:pt x="391156" y="315623"/>
                      </a:lnTo>
                      <a:cubicBezTo>
                        <a:pt x="392167" y="312362"/>
                        <a:pt x="390344" y="308898"/>
                        <a:pt x="387086" y="307885"/>
                      </a:cubicBezTo>
                      <a:cubicBezTo>
                        <a:pt x="387081" y="307884"/>
                        <a:pt x="387075" y="307883"/>
                        <a:pt x="387070" y="307881"/>
                      </a:cubicBezTo>
                      <a:close/>
                    </a:path>
                  </a:pathLst>
                </a:custGeom>
                <a:grpFill/>
                <a:ln w="5363" cap="flat">
                  <a:noFill/>
                  <a:prstDash val="solid"/>
                  <a:miter/>
                </a:ln>
              </p:spPr>
              <p:txBody>
                <a:bodyPr rtlCol="0" anchor="ctr"/>
                <a:lstStyle/>
                <a:p>
                  <a:endParaRPr lang="en-US"/>
                </a:p>
              </p:txBody>
            </p:sp>
            <p:sp>
              <p:nvSpPr>
                <p:cNvPr id="92" name="Forme libre : forme 3472">
                  <a:extLst>
                    <a:ext uri="{FF2B5EF4-FFF2-40B4-BE49-F238E27FC236}">
                      <a16:creationId xmlns:a16="http://schemas.microsoft.com/office/drawing/2014/main" id="{2A5E8753-2E0F-87D3-013B-4D80476B3BAF}"/>
                    </a:ext>
                  </a:extLst>
                </p:cNvPr>
                <p:cNvSpPr/>
                <p:nvPr/>
              </p:nvSpPr>
              <p:spPr>
                <a:xfrm>
                  <a:off x="5493514" y="3373134"/>
                  <a:ext cx="1016182" cy="601590"/>
                </a:xfrm>
                <a:custGeom>
                  <a:avLst/>
                  <a:gdLst>
                    <a:gd name="connsiteX0" fmla="*/ 799664 w 1016182"/>
                    <a:gd name="connsiteY0" fmla="*/ 601591 h 601590"/>
                    <a:gd name="connsiteX1" fmla="*/ 490831 w 1016182"/>
                    <a:gd name="connsiteY1" fmla="*/ 601591 h 601590"/>
                    <a:gd name="connsiteX2" fmla="*/ 383998 w 1016182"/>
                    <a:gd name="connsiteY2" fmla="*/ 517500 h 601590"/>
                    <a:gd name="connsiteX3" fmla="*/ 282702 w 1016182"/>
                    <a:gd name="connsiteY3" fmla="*/ 309426 h 601590"/>
                    <a:gd name="connsiteX4" fmla="*/ 284317 w 1016182"/>
                    <a:gd name="connsiteY4" fmla="*/ 304958 h 601590"/>
                    <a:gd name="connsiteX5" fmla="*/ 284423 w 1016182"/>
                    <a:gd name="connsiteY5" fmla="*/ 304909 h 601590"/>
                    <a:gd name="connsiteX6" fmla="*/ 313672 w 1016182"/>
                    <a:gd name="connsiteY6" fmla="*/ 292543 h 601590"/>
                    <a:gd name="connsiteX7" fmla="*/ 317059 w 1016182"/>
                    <a:gd name="connsiteY7" fmla="*/ 293780 h 601590"/>
                    <a:gd name="connsiteX8" fmla="*/ 422010 w 1016182"/>
                    <a:gd name="connsiteY8" fmla="*/ 509005 h 601590"/>
                    <a:gd name="connsiteX9" fmla="*/ 506800 w 1016182"/>
                    <a:gd name="connsiteY9" fmla="*/ 563954 h 601590"/>
                    <a:gd name="connsiteX10" fmla="*/ 787674 w 1016182"/>
                    <a:gd name="connsiteY10" fmla="*/ 564008 h 601590"/>
                    <a:gd name="connsiteX11" fmla="*/ 859236 w 1016182"/>
                    <a:gd name="connsiteY11" fmla="*/ 515887 h 601590"/>
                    <a:gd name="connsiteX12" fmla="*/ 847784 w 1016182"/>
                    <a:gd name="connsiteY12" fmla="*/ 464433 h 601590"/>
                    <a:gd name="connsiteX13" fmla="*/ 827945 w 1016182"/>
                    <a:gd name="connsiteY13" fmla="*/ 452013 h 601590"/>
                    <a:gd name="connsiteX14" fmla="*/ 811062 w 1016182"/>
                    <a:gd name="connsiteY14" fmla="*/ 447389 h 601590"/>
                    <a:gd name="connsiteX15" fmla="*/ 575405 w 1016182"/>
                    <a:gd name="connsiteY15" fmla="*/ 422980 h 601590"/>
                    <a:gd name="connsiteX16" fmla="*/ 556856 w 1016182"/>
                    <a:gd name="connsiteY16" fmla="*/ 409269 h 601590"/>
                    <a:gd name="connsiteX17" fmla="*/ 455130 w 1016182"/>
                    <a:gd name="connsiteY17" fmla="*/ 168773 h 601590"/>
                    <a:gd name="connsiteX18" fmla="*/ 272003 w 1016182"/>
                    <a:gd name="connsiteY18" fmla="*/ 37530 h 601590"/>
                    <a:gd name="connsiteX19" fmla="*/ 128770 w 1016182"/>
                    <a:gd name="connsiteY19" fmla="*/ 109577 h 601590"/>
                    <a:gd name="connsiteX20" fmla="*/ 84036 w 1016182"/>
                    <a:gd name="connsiteY20" fmla="*/ 224636 h 601590"/>
                    <a:gd name="connsiteX21" fmla="*/ 40755 w 1016182"/>
                    <a:gd name="connsiteY21" fmla="*/ 534813 h 601590"/>
                    <a:gd name="connsiteX22" fmla="*/ 42084 w 1016182"/>
                    <a:gd name="connsiteY22" fmla="*/ 536571 h 601590"/>
                    <a:gd name="connsiteX23" fmla="*/ 42314 w 1016182"/>
                    <a:gd name="connsiteY23" fmla="*/ 536587 h 601590"/>
                    <a:gd name="connsiteX24" fmla="*/ 351093 w 1016182"/>
                    <a:gd name="connsiteY24" fmla="*/ 536587 h 601590"/>
                    <a:gd name="connsiteX25" fmla="*/ 353136 w 1016182"/>
                    <a:gd name="connsiteY25" fmla="*/ 538684 h 601590"/>
                    <a:gd name="connsiteX26" fmla="*/ 353136 w 1016182"/>
                    <a:gd name="connsiteY26" fmla="*/ 572933 h 601590"/>
                    <a:gd name="connsiteX27" fmla="*/ 351846 w 1016182"/>
                    <a:gd name="connsiteY27" fmla="*/ 574224 h 601590"/>
                    <a:gd name="connsiteX28" fmla="*/ 25539 w 1016182"/>
                    <a:gd name="connsiteY28" fmla="*/ 574224 h 601590"/>
                    <a:gd name="connsiteX29" fmla="*/ 0 w 1016182"/>
                    <a:gd name="connsiteY29" fmla="*/ 559922 h 601590"/>
                    <a:gd name="connsiteX30" fmla="*/ 0 w 1016182"/>
                    <a:gd name="connsiteY30" fmla="*/ 549814 h 601590"/>
                    <a:gd name="connsiteX31" fmla="*/ 44518 w 1016182"/>
                    <a:gd name="connsiteY31" fmla="*/ 230658 h 601590"/>
                    <a:gd name="connsiteX32" fmla="*/ 63390 w 1016182"/>
                    <a:gd name="connsiteY32" fmla="*/ 155923 h 601590"/>
                    <a:gd name="connsiteX33" fmla="*/ 98123 w 1016182"/>
                    <a:gd name="connsiteY33" fmla="*/ 87802 h 601590"/>
                    <a:gd name="connsiteX34" fmla="*/ 271949 w 1016182"/>
                    <a:gd name="connsiteY34" fmla="*/ 109 h 601590"/>
                    <a:gd name="connsiteX35" fmla="*/ 476637 w 1016182"/>
                    <a:gd name="connsiteY35" fmla="*/ 127212 h 601590"/>
                    <a:gd name="connsiteX36" fmla="*/ 509703 w 1016182"/>
                    <a:gd name="connsiteY36" fmla="*/ 201732 h 601590"/>
                    <a:gd name="connsiteX37" fmla="*/ 512074 w 1016182"/>
                    <a:gd name="connsiteY37" fmla="*/ 202764 h 601590"/>
                    <a:gd name="connsiteX38" fmla="*/ 512821 w 1016182"/>
                    <a:gd name="connsiteY38" fmla="*/ 202216 h 601590"/>
                    <a:gd name="connsiteX39" fmla="*/ 585191 w 1016182"/>
                    <a:gd name="connsiteY39" fmla="*/ 114792 h 601590"/>
                    <a:gd name="connsiteX40" fmla="*/ 606912 w 1016182"/>
                    <a:gd name="connsiteY40" fmla="*/ 107964 h 601590"/>
                    <a:gd name="connsiteX41" fmla="*/ 1002416 w 1016182"/>
                    <a:gd name="connsiteY41" fmla="*/ 216249 h 601590"/>
                    <a:gd name="connsiteX42" fmla="*/ 1015524 w 1016182"/>
                    <a:gd name="connsiteY42" fmla="*/ 239148 h 601590"/>
                    <a:gd name="connsiteX43" fmla="*/ 1012201 w 1016182"/>
                    <a:gd name="connsiteY43" fmla="*/ 245767 h 601590"/>
                    <a:gd name="connsiteX44" fmla="*/ 970532 w 1016182"/>
                    <a:gd name="connsiteY44" fmla="*/ 298887 h 601590"/>
                    <a:gd name="connsiteX45" fmla="*/ 952306 w 1016182"/>
                    <a:gd name="connsiteY45" fmla="*/ 305124 h 601590"/>
                    <a:gd name="connsiteX46" fmla="*/ 946714 w 1016182"/>
                    <a:gd name="connsiteY46" fmla="*/ 303350 h 601590"/>
                    <a:gd name="connsiteX47" fmla="*/ 942036 w 1016182"/>
                    <a:gd name="connsiteY47" fmla="*/ 275015 h 601590"/>
                    <a:gd name="connsiteX48" fmla="*/ 962414 w 1016182"/>
                    <a:gd name="connsiteY48" fmla="*/ 247326 h 601590"/>
                    <a:gd name="connsiteX49" fmla="*/ 961285 w 1016182"/>
                    <a:gd name="connsiteY49" fmla="*/ 243992 h 601590"/>
                    <a:gd name="connsiteX50" fmla="*/ 791276 w 1016182"/>
                    <a:gd name="connsiteY50" fmla="*/ 197485 h 601590"/>
                    <a:gd name="connsiteX51" fmla="*/ 786760 w 1016182"/>
                    <a:gd name="connsiteY51" fmla="*/ 198990 h 601590"/>
                    <a:gd name="connsiteX52" fmla="*/ 700842 w 1016182"/>
                    <a:gd name="connsiteY52" fmla="*/ 308565 h 601590"/>
                    <a:gd name="connsiteX53" fmla="*/ 678367 w 1016182"/>
                    <a:gd name="connsiteY53" fmla="*/ 315232 h 601590"/>
                    <a:gd name="connsiteX54" fmla="*/ 620515 w 1016182"/>
                    <a:gd name="connsiteY54" fmla="*/ 295608 h 601590"/>
                    <a:gd name="connsiteX55" fmla="*/ 609224 w 1016182"/>
                    <a:gd name="connsiteY55" fmla="*/ 272650 h 601590"/>
                    <a:gd name="connsiteX56" fmla="*/ 611321 w 1016182"/>
                    <a:gd name="connsiteY56" fmla="*/ 267811 h 601590"/>
                    <a:gd name="connsiteX57" fmla="*/ 629171 w 1016182"/>
                    <a:gd name="connsiteY57" fmla="*/ 260660 h 601590"/>
                    <a:gd name="connsiteX58" fmla="*/ 678045 w 1016182"/>
                    <a:gd name="connsiteY58" fmla="*/ 273994 h 601590"/>
                    <a:gd name="connsiteX59" fmla="*/ 680840 w 1016182"/>
                    <a:gd name="connsiteY59" fmla="*/ 273080 h 601590"/>
                    <a:gd name="connsiteX60" fmla="*/ 747134 w 1016182"/>
                    <a:gd name="connsiteY60" fmla="*/ 188506 h 601590"/>
                    <a:gd name="connsiteX61" fmla="*/ 745951 w 1016182"/>
                    <a:gd name="connsiteY61" fmla="*/ 185118 h 601590"/>
                    <a:gd name="connsiteX62" fmla="*/ 609869 w 1016182"/>
                    <a:gd name="connsiteY62" fmla="*/ 147858 h 601590"/>
                    <a:gd name="connsiteX63" fmla="*/ 605568 w 1016182"/>
                    <a:gd name="connsiteY63" fmla="*/ 149203 h 601590"/>
                    <a:gd name="connsiteX64" fmla="*/ 529489 w 1016182"/>
                    <a:gd name="connsiteY64" fmla="*/ 241089 h 601590"/>
                    <a:gd name="connsiteX65" fmla="*/ 528736 w 1016182"/>
                    <a:gd name="connsiteY65" fmla="*/ 246089 h 601590"/>
                    <a:gd name="connsiteX66" fmla="*/ 586750 w 1016182"/>
                    <a:gd name="connsiteY66" fmla="*/ 383300 h 601590"/>
                    <a:gd name="connsiteX67" fmla="*/ 591535 w 1016182"/>
                    <a:gd name="connsiteY67" fmla="*/ 386849 h 601590"/>
                    <a:gd name="connsiteX68" fmla="*/ 828805 w 1016182"/>
                    <a:gd name="connsiteY68" fmla="*/ 411474 h 601590"/>
                    <a:gd name="connsiteX69" fmla="*/ 844182 w 1016182"/>
                    <a:gd name="connsiteY69" fmla="*/ 404054 h 601590"/>
                    <a:gd name="connsiteX70" fmla="*/ 876603 w 1016182"/>
                    <a:gd name="connsiteY70" fmla="*/ 359858 h 601590"/>
                    <a:gd name="connsiteX71" fmla="*/ 911820 w 1016182"/>
                    <a:gd name="connsiteY71" fmla="*/ 332921 h 601590"/>
                    <a:gd name="connsiteX72" fmla="*/ 916444 w 1016182"/>
                    <a:gd name="connsiteY72" fmla="*/ 335126 h 601590"/>
                    <a:gd name="connsiteX73" fmla="*/ 918971 w 1016182"/>
                    <a:gd name="connsiteY73" fmla="*/ 366149 h 601590"/>
                    <a:gd name="connsiteX74" fmla="*/ 912035 w 1016182"/>
                    <a:gd name="connsiteY74" fmla="*/ 374429 h 601590"/>
                    <a:gd name="connsiteX75" fmla="*/ 870635 w 1016182"/>
                    <a:gd name="connsiteY75" fmla="*/ 430077 h 601590"/>
                    <a:gd name="connsiteX76" fmla="*/ 870850 w 1016182"/>
                    <a:gd name="connsiteY76" fmla="*/ 434217 h 601590"/>
                    <a:gd name="connsiteX77" fmla="*/ 897357 w 1016182"/>
                    <a:gd name="connsiteY77" fmla="*/ 501156 h 601590"/>
                    <a:gd name="connsiteX78" fmla="*/ 799664 w 1016182"/>
                    <a:gd name="connsiteY78" fmla="*/ 601591 h 60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16182" h="601590">
                      <a:moveTo>
                        <a:pt x="799664" y="601591"/>
                      </a:moveTo>
                      <a:lnTo>
                        <a:pt x="490831" y="601591"/>
                      </a:lnTo>
                      <a:cubicBezTo>
                        <a:pt x="438570" y="595838"/>
                        <a:pt x="405827" y="563148"/>
                        <a:pt x="383998" y="517500"/>
                      </a:cubicBezTo>
                      <a:cubicBezTo>
                        <a:pt x="357473" y="462191"/>
                        <a:pt x="323708" y="392833"/>
                        <a:pt x="282702" y="309426"/>
                      </a:cubicBezTo>
                      <a:cubicBezTo>
                        <a:pt x="281907" y="307764"/>
                        <a:pt x="282630" y="305764"/>
                        <a:pt x="284317" y="304958"/>
                      </a:cubicBezTo>
                      <a:cubicBezTo>
                        <a:pt x="284352" y="304942"/>
                        <a:pt x="284387" y="304925"/>
                        <a:pt x="284423" y="304909"/>
                      </a:cubicBezTo>
                      <a:lnTo>
                        <a:pt x="313672" y="292543"/>
                      </a:lnTo>
                      <a:cubicBezTo>
                        <a:pt x="314950" y="291995"/>
                        <a:pt x="316433" y="292538"/>
                        <a:pt x="317059" y="293780"/>
                      </a:cubicBezTo>
                      <a:cubicBezTo>
                        <a:pt x="337239" y="334857"/>
                        <a:pt x="372223" y="406597"/>
                        <a:pt x="422010" y="509005"/>
                      </a:cubicBezTo>
                      <a:cubicBezTo>
                        <a:pt x="439323" y="544599"/>
                        <a:pt x="465507" y="564008"/>
                        <a:pt x="506800" y="563954"/>
                      </a:cubicBezTo>
                      <a:cubicBezTo>
                        <a:pt x="535797" y="563954"/>
                        <a:pt x="629424" y="563971"/>
                        <a:pt x="787674" y="564008"/>
                      </a:cubicBezTo>
                      <a:cubicBezTo>
                        <a:pt x="821224" y="564008"/>
                        <a:pt x="854129" y="554868"/>
                        <a:pt x="859236" y="515887"/>
                      </a:cubicBezTo>
                      <a:cubicBezTo>
                        <a:pt x="861817" y="496494"/>
                        <a:pt x="858000" y="479343"/>
                        <a:pt x="847784" y="464433"/>
                      </a:cubicBezTo>
                      <a:cubicBezTo>
                        <a:pt x="843053" y="457497"/>
                        <a:pt x="835203" y="456745"/>
                        <a:pt x="827945" y="452013"/>
                      </a:cubicBezTo>
                      <a:cubicBezTo>
                        <a:pt x="824541" y="449755"/>
                        <a:pt x="818912" y="448212"/>
                        <a:pt x="811062" y="447389"/>
                      </a:cubicBezTo>
                      <a:cubicBezTo>
                        <a:pt x="732456" y="439287"/>
                        <a:pt x="653904" y="431152"/>
                        <a:pt x="575405" y="422980"/>
                      </a:cubicBezTo>
                      <a:cubicBezTo>
                        <a:pt x="567190" y="422152"/>
                        <a:pt x="560076" y="416893"/>
                        <a:pt x="556856" y="409269"/>
                      </a:cubicBezTo>
                      <a:cubicBezTo>
                        <a:pt x="541479" y="372638"/>
                        <a:pt x="507570" y="292473"/>
                        <a:pt x="455130" y="168773"/>
                      </a:cubicBezTo>
                      <a:cubicBezTo>
                        <a:pt x="422064" y="90866"/>
                        <a:pt x="360878" y="34466"/>
                        <a:pt x="272003" y="37530"/>
                      </a:cubicBezTo>
                      <a:cubicBezTo>
                        <a:pt x="210064" y="39681"/>
                        <a:pt x="162320" y="63698"/>
                        <a:pt x="128770" y="109577"/>
                      </a:cubicBezTo>
                      <a:cubicBezTo>
                        <a:pt x="105167" y="141837"/>
                        <a:pt x="90004" y="185925"/>
                        <a:pt x="84036" y="224636"/>
                      </a:cubicBezTo>
                      <a:cubicBezTo>
                        <a:pt x="77692" y="265676"/>
                        <a:pt x="63265" y="369068"/>
                        <a:pt x="40755" y="534813"/>
                      </a:cubicBezTo>
                      <a:cubicBezTo>
                        <a:pt x="40636" y="535668"/>
                        <a:pt x="41231" y="536453"/>
                        <a:pt x="42084" y="536571"/>
                      </a:cubicBezTo>
                      <a:cubicBezTo>
                        <a:pt x="42160" y="536582"/>
                        <a:pt x="42237" y="536587"/>
                        <a:pt x="42314" y="536587"/>
                      </a:cubicBezTo>
                      <a:lnTo>
                        <a:pt x="351093" y="536587"/>
                      </a:lnTo>
                      <a:cubicBezTo>
                        <a:pt x="352455" y="536587"/>
                        <a:pt x="353136" y="537286"/>
                        <a:pt x="353136" y="538684"/>
                      </a:cubicBezTo>
                      <a:lnTo>
                        <a:pt x="353136" y="572933"/>
                      </a:lnTo>
                      <a:cubicBezTo>
                        <a:pt x="353136" y="573794"/>
                        <a:pt x="352706" y="574224"/>
                        <a:pt x="351846" y="574224"/>
                      </a:cubicBezTo>
                      <a:cubicBezTo>
                        <a:pt x="236069" y="574261"/>
                        <a:pt x="127300" y="574261"/>
                        <a:pt x="25539" y="574224"/>
                      </a:cubicBezTo>
                      <a:cubicBezTo>
                        <a:pt x="12062" y="574224"/>
                        <a:pt x="3549" y="569455"/>
                        <a:pt x="0" y="559922"/>
                      </a:cubicBezTo>
                      <a:lnTo>
                        <a:pt x="0" y="549814"/>
                      </a:lnTo>
                      <a:cubicBezTo>
                        <a:pt x="15341" y="443395"/>
                        <a:pt x="30181" y="337008"/>
                        <a:pt x="44518" y="230658"/>
                      </a:cubicBezTo>
                      <a:cubicBezTo>
                        <a:pt x="47637" y="207539"/>
                        <a:pt x="53927" y="182629"/>
                        <a:pt x="63390" y="155923"/>
                      </a:cubicBezTo>
                      <a:cubicBezTo>
                        <a:pt x="72782" y="129363"/>
                        <a:pt x="84359" y="106657"/>
                        <a:pt x="98123" y="87802"/>
                      </a:cubicBezTo>
                      <a:cubicBezTo>
                        <a:pt x="139201" y="31634"/>
                        <a:pt x="197143" y="2403"/>
                        <a:pt x="271949" y="109"/>
                      </a:cubicBezTo>
                      <a:cubicBezTo>
                        <a:pt x="363459" y="-2687"/>
                        <a:pt x="436473" y="48445"/>
                        <a:pt x="476637" y="127212"/>
                      </a:cubicBezTo>
                      <a:cubicBezTo>
                        <a:pt x="486351" y="146245"/>
                        <a:pt x="497373" y="171085"/>
                        <a:pt x="509703" y="201732"/>
                      </a:cubicBezTo>
                      <a:cubicBezTo>
                        <a:pt x="510073" y="202673"/>
                        <a:pt x="511135" y="203135"/>
                        <a:pt x="512074" y="202764"/>
                      </a:cubicBezTo>
                      <a:cubicBezTo>
                        <a:pt x="512366" y="202646"/>
                        <a:pt x="512623" y="202458"/>
                        <a:pt x="512821" y="202216"/>
                      </a:cubicBezTo>
                      <a:lnTo>
                        <a:pt x="585191" y="114792"/>
                      </a:lnTo>
                      <a:cubicBezTo>
                        <a:pt x="590460" y="108443"/>
                        <a:pt x="598960" y="105770"/>
                        <a:pt x="606912" y="107964"/>
                      </a:cubicBezTo>
                      <a:lnTo>
                        <a:pt x="1002416" y="216249"/>
                      </a:lnTo>
                      <a:cubicBezTo>
                        <a:pt x="1012357" y="218953"/>
                        <a:pt x="1018228" y="229201"/>
                        <a:pt x="1015524" y="239148"/>
                      </a:cubicBezTo>
                      <a:cubicBezTo>
                        <a:pt x="1014868" y="241551"/>
                        <a:pt x="1013739" y="243804"/>
                        <a:pt x="1012201" y="245767"/>
                      </a:cubicBezTo>
                      <a:lnTo>
                        <a:pt x="970532" y="298887"/>
                      </a:lnTo>
                      <a:cubicBezTo>
                        <a:pt x="966183" y="304409"/>
                        <a:pt x="959037" y="306856"/>
                        <a:pt x="952306" y="305124"/>
                      </a:cubicBezTo>
                      <a:cubicBezTo>
                        <a:pt x="949010" y="304264"/>
                        <a:pt x="947144" y="303673"/>
                        <a:pt x="946714" y="303350"/>
                      </a:cubicBezTo>
                      <a:cubicBezTo>
                        <a:pt x="936106" y="294640"/>
                        <a:pt x="934547" y="285193"/>
                        <a:pt x="942036" y="275015"/>
                      </a:cubicBezTo>
                      <a:lnTo>
                        <a:pt x="962414" y="247326"/>
                      </a:lnTo>
                      <a:cubicBezTo>
                        <a:pt x="963666" y="245675"/>
                        <a:pt x="963290" y="244568"/>
                        <a:pt x="961285" y="243992"/>
                      </a:cubicBezTo>
                      <a:lnTo>
                        <a:pt x="791276" y="197485"/>
                      </a:lnTo>
                      <a:cubicBezTo>
                        <a:pt x="789604" y="197033"/>
                        <a:pt x="787824" y="197624"/>
                        <a:pt x="786760" y="198990"/>
                      </a:cubicBezTo>
                      <a:lnTo>
                        <a:pt x="700842" y="308565"/>
                      </a:lnTo>
                      <a:cubicBezTo>
                        <a:pt x="695524" y="315335"/>
                        <a:pt x="686513" y="318007"/>
                        <a:pt x="678367" y="315232"/>
                      </a:cubicBezTo>
                      <a:lnTo>
                        <a:pt x="620515" y="295608"/>
                      </a:lnTo>
                      <a:cubicBezTo>
                        <a:pt x="609799" y="291989"/>
                        <a:pt x="606036" y="284333"/>
                        <a:pt x="609224" y="272650"/>
                      </a:cubicBezTo>
                      <a:cubicBezTo>
                        <a:pt x="609439" y="271897"/>
                        <a:pt x="610138" y="270284"/>
                        <a:pt x="611321" y="267811"/>
                      </a:cubicBezTo>
                      <a:cubicBezTo>
                        <a:pt x="614171" y="261644"/>
                        <a:pt x="621719" y="258622"/>
                        <a:pt x="629171" y="260660"/>
                      </a:cubicBezTo>
                      <a:lnTo>
                        <a:pt x="678045" y="273994"/>
                      </a:lnTo>
                      <a:cubicBezTo>
                        <a:pt x="679050" y="274295"/>
                        <a:pt x="680158" y="273929"/>
                        <a:pt x="680840" y="273080"/>
                      </a:cubicBezTo>
                      <a:lnTo>
                        <a:pt x="747134" y="188506"/>
                      </a:lnTo>
                      <a:cubicBezTo>
                        <a:pt x="748462" y="186823"/>
                        <a:pt x="748064" y="185694"/>
                        <a:pt x="745951" y="185118"/>
                      </a:cubicBezTo>
                      <a:lnTo>
                        <a:pt x="609869" y="147858"/>
                      </a:lnTo>
                      <a:cubicBezTo>
                        <a:pt x="608149" y="147391"/>
                        <a:pt x="606713" y="147842"/>
                        <a:pt x="605568" y="149203"/>
                      </a:cubicBezTo>
                      <a:lnTo>
                        <a:pt x="529489" y="241089"/>
                      </a:lnTo>
                      <a:cubicBezTo>
                        <a:pt x="528337" y="242481"/>
                        <a:pt x="528047" y="244401"/>
                        <a:pt x="528736" y="246089"/>
                      </a:cubicBezTo>
                      <a:lnTo>
                        <a:pt x="586750" y="383300"/>
                      </a:lnTo>
                      <a:cubicBezTo>
                        <a:pt x="587578" y="385257"/>
                        <a:pt x="589406" y="386612"/>
                        <a:pt x="591535" y="386849"/>
                      </a:cubicBezTo>
                      <a:lnTo>
                        <a:pt x="828805" y="411474"/>
                      </a:lnTo>
                      <a:cubicBezTo>
                        <a:pt x="834929" y="412103"/>
                        <a:pt x="840881" y="409232"/>
                        <a:pt x="844182" y="404054"/>
                      </a:cubicBezTo>
                      <a:cubicBezTo>
                        <a:pt x="851317" y="392833"/>
                        <a:pt x="862124" y="378101"/>
                        <a:pt x="876603" y="359858"/>
                      </a:cubicBezTo>
                      <a:cubicBezTo>
                        <a:pt x="886657" y="347169"/>
                        <a:pt x="890475" y="331685"/>
                        <a:pt x="911820" y="332921"/>
                      </a:cubicBezTo>
                      <a:cubicBezTo>
                        <a:pt x="913648" y="333029"/>
                        <a:pt x="915191" y="333766"/>
                        <a:pt x="916444" y="335126"/>
                      </a:cubicBezTo>
                      <a:cubicBezTo>
                        <a:pt x="926552" y="345879"/>
                        <a:pt x="927396" y="356218"/>
                        <a:pt x="918971" y="366149"/>
                      </a:cubicBezTo>
                      <a:cubicBezTo>
                        <a:pt x="914562" y="371380"/>
                        <a:pt x="912250" y="374144"/>
                        <a:pt x="912035" y="374429"/>
                      </a:cubicBezTo>
                      <a:cubicBezTo>
                        <a:pt x="905728" y="383069"/>
                        <a:pt x="891926" y="401618"/>
                        <a:pt x="870635" y="430077"/>
                      </a:cubicBezTo>
                      <a:cubicBezTo>
                        <a:pt x="869560" y="431512"/>
                        <a:pt x="869629" y="432889"/>
                        <a:pt x="870850" y="434217"/>
                      </a:cubicBezTo>
                      <a:cubicBezTo>
                        <a:pt x="888415" y="453073"/>
                        <a:pt x="897249" y="475385"/>
                        <a:pt x="897357" y="501156"/>
                      </a:cubicBezTo>
                      <a:cubicBezTo>
                        <a:pt x="897642" y="562519"/>
                        <a:pt x="865081" y="595999"/>
                        <a:pt x="799664" y="601591"/>
                      </a:cubicBezTo>
                      <a:close/>
                    </a:path>
                  </a:pathLst>
                </a:custGeom>
                <a:grpFill/>
                <a:ln w="5363" cap="flat">
                  <a:noFill/>
                  <a:prstDash val="solid"/>
                  <a:miter/>
                </a:ln>
              </p:spPr>
              <p:txBody>
                <a:bodyPr rtlCol="0" anchor="ctr"/>
                <a:lstStyle/>
                <a:p>
                  <a:endParaRPr lang="en-US"/>
                </a:p>
              </p:txBody>
            </p:sp>
            <p:sp>
              <p:nvSpPr>
                <p:cNvPr id="93" name="Forme libre : forme 3473">
                  <a:extLst>
                    <a:ext uri="{FF2B5EF4-FFF2-40B4-BE49-F238E27FC236}">
                      <a16:creationId xmlns:a16="http://schemas.microsoft.com/office/drawing/2014/main" id="{DFB4A363-C44A-38A2-0150-F7D45DB507D3}"/>
                    </a:ext>
                  </a:extLst>
                </p:cNvPr>
                <p:cNvSpPr/>
                <p:nvPr/>
              </p:nvSpPr>
              <p:spPr>
                <a:xfrm>
                  <a:off x="6064299" y="3372412"/>
                  <a:ext cx="622822" cy="505405"/>
                </a:xfrm>
                <a:custGeom>
                  <a:avLst/>
                  <a:gdLst>
                    <a:gd name="connsiteX0" fmla="*/ 622823 w 622822"/>
                    <a:gd name="connsiteY0" fmla="*/ 172882 h 505405"/>
                    <a:gd name="connsiteX1" fmla="*/ 622823 w 622822"/>
                    <a:gd name="connsiteY1" fmla="*/ 181646 h 505405"/>
                    <a:gd name="connsiteX2" fmla="*/ 387865 w 622822"/>
                    <a:gd name="connsiteY2" fmla="*/ 497307 h 505405"/>
                    <a:gd name="connsiteX3" fmla="*/ 366627 w 622822"/>
                    <a:gd name="connsiteY3" fmla="*/ 505157 h 505405"/>
                    <a:gd name="connsiteX4" fmla="*/ 365874 w 622822"/>
                    <a:gd name="connsiteY4" fmla="*/ 504888 h 505405"/>
                    <a:gd name="connsiteX5" fmla="*/ 358024 w 622822"/>
                    <a:gd name="connsiteY5" fmla="*/ 474618 h 505405"/>
                    <a:gd name="connsiteX6" fmla="*/ 569970 w 622822"/>
                    <a:gd name="connsiteY6" fmla="*/ 190464 h 505405"/>
                    <a:gd name="connsiteX7" fmla="*/ 568841 w 622822"/>
                    <a:gd name="connsiteY7" fmla="*/ 187184 h 505405"/>
                    <a:gd name="connsiteX8" fmla="*/ 13975 w 622822"/>
                    <a:gd name="connsiteY8" fmla="*/ 37392 h 505405"/>
                    <a:gd name="connsiteX9" fmla="*/ 1394 w 622822"/>
                    <a:gd name="connsiteY9" fmla="*/ 14487 h 505405"/>
                    <a:gd name="connsiteX10" fmla="*/ 1555 w 622822"/>
                    <a:gd name="connsiteY10" fmla="*/ 13788 h 505405"/>
                    <a:gd name="connsiteX11" fmla="*/ 24513 w 622822"/>
                    <a:gd name="connsiteY11" fmla="*/ 1261 h 505405"/>
                    <a:gd name="connsiteX12" fmla="*/ 603305 w 622822"/>
                    <a:gd name="connsiteY12" fmla="*/ 156752 h 505405"/>
                    <a:gd name="connsiteX13" fmla="*/ 622823 w 622822"/>
                    <a:gd name="connsiteY13" fmla="*/ 172882 h 5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822" h="505405">
                      <a:moveTo>
                        <a:pt x="622823" y="172882"/>
                      </a:moveTo>
                      <a:lnTo>
                        <a:pt x="622823" y="181646"/>
                      </a:lnTo>
                      <a:lnTo>
                        <a:pt x="387865" y="497307"/>
                      </a:lnTo>
                      <a:cubicBezTo>
                        <a:pt x="383133" y="503651"/>
                        <a:pt x="376052" y="506270"/>
                        <a:pt x="366627" y="505157"/>
                      </a:cubicBezTo>
                      <a:cubicBezTo>
                        <a:pt x="366342" y="505119"/>
                        <a:pt x="366089" y="505033"/>
                        <a:pt x="365874" y="504888"/>
                      </a:cubicBezTo>
                      <a:cubicBezTo>
                        <a:pt x="352540" y="495640"/>
                        <a:pt x="349922" y="485548"/>
                        <a:pt x="358024" y="474618"/>
                      </a:cubicBezTo>
                      <a:lnTo>
                        <a:pt x="569970" y="190464"/>
                      </a:lnTo>
                      <a:cubicBezTo>
                        <a:pt x="571223" y="188781"/>
                        <a:pt x="570847" y="187684"/>
                        <a:pt x="568841" y="187184"/>
                      </a:cubicBezTo>
                      <a:cubicBezTo>
                        <a:pt x="378579" y="140660"/>
                        <a:pt x="193624" y="90728"/>
                        <a:pt x="13975" y="37392"/>
                      </a:cubicBezTo>
                      <a:cubicBezTo>
                        <a:pt x="1716" y="33736"/>
                        <a:pt x="-2478" y="26101"/>
                        <a:pt x="1394" y="14487"/>
                      </a:cubicBezTo>
                      <a:lnTo>
                        <a:pt x="1555" y="13788"/>
                      </a:lnTo>
                      <a:cubicBezTo>
                        <a:pt x="4496" y="1816"/>
                        <a:pt x="12147" y="-2359"/>
                        <a:pt x="24513" y="1261"/>
                      </a:cubicBezTo>
                      <a:cubicBezTo>
                        <a:pt x="242841" y="65280"/>
                        <a:pt x="435770" y="117111"/>
                        <a:pt x="603305" y="156752"/>
                      </a:cubicBezTo>
                      <a:cubicBezTo>
                        <a:pt x="613666" y="159226"/>
                        <a:pt x="620172" y="164602"/>
                        <a:pt x="622823" y="172882"/>
                      </a:cubicBezTo>
                      <a:close/>
                    </a:path>
                  </a:pathLst>
                </a:custGeom>
                <a:grpFill/>
                <a:ln w="5363" cap="flat">
                  <a:noFill/>
                  <a:prstDash val="solid"/>
                  <a:miter/>
                </a:ln>
              </p:spPr>
              <p:txBody>
                <a:bodyPr rtlCol="0" anchor="ctr"/>
                <a:lstStyle/>
                <a:p>
                  <a:endParaRPr lang="en-US"/>
                </a:p>
              </p:txBody>
            </p:sp>
          </p:grpSp>
        </p:grpSp>
        <p:sp>
          <p:nvSpPr>
            <p:cNvPr id="94" name="Rectangle 93">
              <a:extLst>
                <a:ext uri="{FF2B5EF4-FFF2-40B4-BE49-F238E27FC236}">
                  <a16:creationId xmlns:a16="http://schemas.microsoft.com/office/drawing/2014/main" id="{96EBCF45-398B-FF70-E92F-EC05EA7B50E4}"/>
                </a:ext>
              </a:extLst>
            </p:cNvPr>
            <p:cNvSpPr/>
            <p:nvPr/>
          </p:nvSpPr>
          <p:spPr>
            <a:xfrm>
              <a:off x="1887739" y="3448235"/>
              <a:ext cx="1445990" cy="632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solidFill>
                    <a:schemeClr val="tx1">
                      <a:lumMod val="75000"/>
                      <a:lumOff val="25000"/>
                    </a:schemeClr>
                  </a:solidFill>
                  <a:latin typeface="Avenir Next" panose="020B0503020202020204" pitchFamily="34" charset="0"/>
                </a:rPr>
                <a:t>WSJF</a:t>
              </a:r>
            </a:p>
          </p:txBody>
        </p:sp>
        <p:grpSp>
          <p:nvGrpSpPr>
            <p:cNvPr id="8" name="Group 7">
              <a:extLst>
                <a:ext uri="{FF2B5EF4-FFF2-40B4-BE49-F238E27FC236}">
                  <a16:creationId xmlns:a16="http://schemas.microsoft.com/office/drawing/2014/main" id="{E49E5565-060E-9E82-16C1-1E0265855F06}"/>
                </a:ext>
              </a:extLst>
            </p:cNvPr>
            <p:cNvGrpSpPr/>
            <p:nvPr/>
          </p:nvGrpSpPr>
          <p:grpSpPr>
            <a:xfrm>
              <a:off x="755696" y="1914609"/>
              <a:ext cx="1016000" cy="1016000"/>
              <a:chOff x="755696" y="1914609"/>
              <a:chExt cx="1016000" cy="1016000"/>
            </a:xfrm>
          </p:grpSpPr>
          <p:sp>
            <p:nvSpPr>
              <p:cNvPr id="59" name="Ellipse 17">
                <a:extLst>
                  <a:ext uri="{FF2B5EF4-FFF2-40B4-BE49-F238E27FC236}">
                    <a16:creationId xmlns:a16="http://schemas.microsoft.com/office/drawing/2014/main" id="{59ACCC40-C553-56D8-CA80-D3102CCA0EC7}"/>
                  </a:ext>
                </a:extLst>
              </p:cNvPr>
              <p:cNvSpPr>
                <a:spLocks noChangeAspect="1"/>
              </p:cNvSpPr>
              <p:nvPr>
                <p:custDataLst>
                  <p:tags r:id="rId34"/>
                </p:custDataLst>
              </p:nvPr>
            </p:nvSpPr>
            <p:spPr>
              <a:xfrm>
                <a:off x="755696" y="1914609"/>
                <a:ext cx="1016000" cy="1016000"/>
              </a:xfrm>
              <a:prstGeom prst="ellipse">
                <a:avLst/>
              </a:prstGeom>
              <a:solidFill>
                <a:schemeClr val="accent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99" name="Bar_chart12" descr="{&quot;Key&quot;:&quot;POWER_USER_SHAPE_ICON&quot;,&quot;Value&quot;:&quot;POWER_USER_SHAPE_ICON_STYLE_1&quot;}">
                <a:extLst>
                  <a:ext uri="{FF2B5EF4-FFF2-40B4-BE49-F238E27FC236}">
                    <a16:creationId xmlns:a16="http://schemas.microsoft.com/office/drawing/2014/main" id="{71D8D2A3-5993-6A2D-902F-1797AFEBACF2}"/>
                  </a:ext>
                </a:extLst>
              </p:cNvPr>
              <p:cNvGrpSpPr>
                <a:grpSpLocks noChangeAspect="1"/>
              </p:cNvGrpSpPr>
              <p:nvPr/>
            </p:nvGrpSpPr>
            <p:grpSpPr>
              <a:xfrm>
                <a:off x="995457" y="2167564"/>
                <a:ext cx="554045" cy="457200"/>
                <a:chOff x="5867400" y="6072187"/>
                <a:chExt cx="2343149" cy="1933575"/>
              </a:xfrm>
              <a:solidFill>
                <a:schemeClr val="bg1"/>
              </a:solidFill>
            </p:grpSpPr>
            <p:sp>
              <p:nvSpPr>
                <p:cNvPr id="100" name="Free-form: Shape 354">
                  <a:extLst>
                    <a:ext uri="{FF2B5EF4-FFF2-40B4-BE49-F238E27FC236}">
                      <a16:creationId xmlns:a16="http://schemas.microsoft.com/office/drawing/2014/main" id="{67253574-6BF7-64F4-BD8D-CD0409C0ACBA}"/>
                    </a:ext>
                  </a:extLst>
                </p:cNvPr>
                <p:cNvSpPr/>
                <p:nvPr/>
              </p:nvSpPr>
              <p:spPr>
                <a:xfrm>
                  <a:off x="6686550" y="6072187"/>
                  <a:ext cx="695356" cy="1933575"/>
                </a:xfrm>
                <a:custGeom>
                  <a:avLst/>
                  <a:gdLst>
                    <a:gd name="connsiteX0" fmla="*/ 464915 w 695356"/>
                    <a:gd name="connsiteY0" fmla="*/ 0 h 1933575"/>
                    <a:gd name="connsiteX1" fmla="*/ 647319 w 695356"/>
                    <a:gd name="connsiteY1" fmla="*/ 97917 h 1933575"/>
                    <a:gd name="connsiteX2" fmla="*/ 695230 w 695356"/>
                    <a:gd name="connsiteY2" fmla="*/ 240506 h 1933575"/>
                    <a:gd name="connsiteX3" fmla="*/ 695325 w 695356"/>
                    <a:gd name="connsiteY3" fmla="*/ 1890713 h 1933575"/>
                    <a:gd name="connsiteX4" fmla="*/ 669322 w 695356"/>
                    <a:gd name="connsiteY4" fmla="*/ 1933575 h 1933575"/>
                    <a:gd name="connsiteX5" fmla="*/ 26765 w 695356"/>
                    <a:gd name="connsiteY5" fmla="*/ 1933575 h 1933575"/>
                    <a:gd name="connsiteX6" fmla="*/ 95 w 695356"/>
                    <a:gd name="connsiteY6" fmla="*/ 1902619 h 1933575"/>
                    <a:gd name="connsiteX7" fmla="*/ 95 w 695356"/>
                    <a:gd name="connsiteY7" fmla="*/ 240506 h 1933575"/>
                    <a:gd name="connsiteX8" fmla="*/ 43148 w 695356"/>
                    <a:gd name="connsiteY8" fmla="*/ 104775 h 1933575"/>
                    <a:gd name="connsiteX9" fmla="*/ 230981 w 695356"/>
                    <a:gd name="connsiteY9" fmla="*/ 0 h 1933575"/>
                    <a:gd name="connsiteX10" fmla="*/ 464915 w 695356"/>
                    <a:gd name="connsiteY10" fmla="*/ 0 h 1933575"/>
                    <a:gd name="connsiteX11" fmla="*/ 69723 w 695356"/>
                    <a:gd name="connsiteY11" fmla="*/ 1866900 h 1933575"/>
                    <a:gd name="connsiteX12" fmla="*/ 625602 w 695356"/>
                    <a:gd name="connsiteY12" fmla="*/ 1866900 h 1933575"/>
                    <a:gd name="connsiteX13" fmla="*/ 628936 w 695356"/>
                    <a:gd name="connsiteY13" fmla="*/ 1863566 h 1933575"/>
                    <a:gd name="connsiteX14" fmla="*/ 628936 w 695356"/>
                    <a:gd name="connsiteY14" fmla="*/ 259366 h 1933575"/>
                    <a:gd name="connsiteX15" fmla="*/ 448151 w 695356"/>
                    <a:gd name="connsiteY15" fmla="*/ 65341 h 1933575"/>
                    <a:gd name="connsiteX16" fmla="*/ 247174 w 695356"/>
                    <a:gd name="connsiteY16" fmla="*/ 65342 h 1933575"/>
                    <a:gd name="connsiteX17" fmla="*/ 66389 w 695356"/>
                    <a:gd name="connsiteY17" fmla="*/ 259366 h 1933575"/>
                    <a:gd name="connsiteX18" fmla="*/ 66389 w 695356"/>
                    <a:gd name="connsiteY18" fmla="*/ 1863566 h 1933575"/>
                    <a:gd name="connsiteX19" fmla="*/ 69723 w 695356"/>
                    <a:gd name="connsiteY19" fmla="*/ 1866900 h 19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5356" h="1933575">
                      <a:moveTo>
                        <a:pt x="464915" y="0"/>
                      </a:moveTo>
                      <a:cubicBezTo>
                        <a:pt x="545306" y="7112"/>
                        <a:pt x="606108" y="39751"/>
                        <a:pt x="647319" y="97917"/>
                      </a:cubicBezTo>
                      <a:cubicBezTo>
                        <a:pt x="679260" y="143002"/>
                        <a:pt x="695230" y="190532"/>
                        <a:pt x="695230" y="240506"/>
                      </a:cubicBezTo>
                      <a:cubicBezTo>
                        <a:pt x="695357" y="790607"/>
                        <a:pt x="695389" y="1340675"/>
                        <a:pt x="695325" y="1890713"/>
                      </a:cubicBezTo>
                      <a:cubicBezTo>
                        <a:pt x="695325" y="1912874"/>
                        <a:pt x="686657" y="1927162"/>
                        <a:pt x="669322" y="1933575"/>
                      </a:cubicBezTo>
                      <a:lnTo>
                        <a:pt x="26765" y="1933575"/>
                      </a:lnTo>
                      <a:cubicBezTo>
                        <a:pt x="8985" y="1927860"/>
                        <a:pt x="95" y="1917541"/>
                        <a:pt x="95" y="1902619"/>
                      </a:cubicBezTo>
                      <a:cubicBezTo>
                        <a:pt x="-32" y="1348581"/>
                        <a:pt x="-32" y="794544"/>
                        <a:pt x="95" y="240506"/>
                      </a:cubicBezTo>
                      <a:cubicBezTo>
                        <a:pt x="95" y="193707"/>
                        <a:pt x="14446" y="148463"/>
                        <a:pt x="43148" y="104775"/>
                      </a:cubicBezTo>
                      <a:cubicBezTo>
                        <a:pt x="84169" y="42291"/>
                        <a:pt x="146780" y="7366"/>
                        <a:pt x="230981" y="0"/>
                      </a:cubicBezTo>
                      <a:lnTo>
                        <a:pt x="464915" y="0"/>
                      </a:lnTo>
                      <a:close/>
                      <a:moveTo>
                        <a:pt x="69723" y="1866900"/>
                      </a:moveTo>
                      <a:lnTo>
                        <a:pt x="625602" y="1866900"/>
                      </a:lnTo>
                      <a:cubicBezTo>
                        <a:pt x="627443" y="1866900"/>
                        <a:pt x="628936" y="1865407"/>
                        <a:pt x="628936" y="1863566"/>
                      </a:cubicBezTo>
                      <a:lnTo>
                        <a:pt x="628936" y="259366"/>
                      </a:lnTo>
                      <a:cubicBezTo>
                        <a:pt x="628936" y="152209"/>
                        <a:pt x="547996" y="65341"/>
                        <a:pt x="448151" y="65341"/>
                      </a:cubicBezTo>
                      <a:lnTo>
                        <a:pt x="247174" y="65342"/>
                      </a:lnTo>
                      <a:cubicBezTo>
                        <a:pt x="147329" y="65342"/>
                        <a:pt x="66389" y="152209"/>
                        <a:pt x="66389" y="259366"/>
                      </a:cubicBezTo>
                      <a:lnTo>
                        <a:pt x="66389" y="1863566"/>
                      </a:lnTo>
                      <a:cubicBezTo>
                        <a:pt x="66389" y="1865407"/>
                        <a:pt x="67882" y="1866900"/>
                        <a:pt x="69723" y="1866900"/>
                      </a:cubicBezTo>
                      <a:close/>
                    </a:path>
                  </a:pathLst>
                </a:custGeom>
                <a:grpFill/>
                <a:ln w="9525" cap="flat">
                  <a:noFill/>
                  <a:prstDash val="solid"/>
                  <a:miter/>
                </a:ln>
              </p:spPr>
              <p:txBody>
                <a:bodyPr rtlCol="0" anchor="ctr"/>
                <a:lstStyle/>
                <a:p>
                  <a:endParaRPr lang="en-US"/>
                </a:p>
              </p:txBody>
            </p:sp>
            <p:sp>
              <p:nvSpPr>
                <p:cNvPr id="101" name="Free-form: Shape 355">
                  <a:extLst>
                    <a:ext uri="{FF2B5EF4-FFF2-40B4-BE49-F238E27FC236}">
                      <a16:creationId xmlns:a16="http://schemas.microsoft.com/office/drawing/2014/main" id="{EB600223-09E5-B6C2-D037-E98C7A1084E7}"/>
                    </a:ext>
                  </a:extLst>
                </p:cNvPr>
                <p:cNvSpPr/>
                <p:nvPr/>
              </p:nvSpPr>
              <p:spPr>
                <a:xfrm>
                  <a:off x="5867400" y="6843644"/>
                  <a:ext cx="685949" cy="1162117"/>
                </a:xfrm>
                <a:custGeom>
                  <a:avLst/>
                  <a:gdLst>
                    <a:gd name="connsiteX0" fmla="*/ 660368 w 685949"/>
                    <a:gd name="connsiteY0" fmla="*/ 1162117 h 1162117"/>
                    <a:gd name="connsiteX1" fmla="*/ 226981 w 685949"/>
                    <a:gd name="connsiteY1" fmla="*/ 1162117 h 1162117"/>
                    <a:gd name="connsiteX2" fmla="*/ 18764 w 685949"/>
                    <a:gd name="connsiteY2" fmla="*/ 1014575 h 1162117"/>
                    <a:gd name="connsiteX3" fmla="*/ 0 w 685949"/>
                    <a:gd name="connsiteY3" fmla="*/ 935422 h 1162117"/>
                    <a:gd name="connsiteX4" fmla="*/ 0 w 685949"/>
                    <a:gd name="connsiteY4" fmla="*/ 232001 h 1162117"/>
                    <a:gd name="connsiteX5" fmla="*/ 68580 w 685949"/>
                    <a:gd name="connsiteY5" fmla="*/ 73410 h 1162117"/>
                    <a:gd name="connsiteX6" fmla="*/ 245555 w 685949"/>
                    <a:gd name="connsiteY6" fmla="*/ 353 h 1162117"/>
                    <a:gd name="connsiteX7" fmla="*/ 450818 w 685949"/>
                    <a:gd name="connsiteY7" fmla="*/ 1020 h 1162117"/>
                    <a:gd name="connsiteX8" fmla="*/ 614077 w 685949"/>
                    <a:gd name="connsiteY8" fmla="*/ 71314 h 1162117"/>
                    <a:gd name="connsiteX9" fmla="*/ 685514 w 685949"/>
                    <a:gd name="connsiteY9" fmla="*/ 243812 h 1162117"/>
                    <a:gd name="connsiteX10" fmla="*/ 685705 w 685949"/>
                    <a:gd name="connsiteY10" fmla="*/ 1133256 h 1162117"/>
                    <a:gd name="connsiteX11" fmla="*/ 660368 w 685949"/>
                    <a:gd name="connsiteY11" fmla="*/ 1162117 h 1162117"/>
                    <a:gd name="connsiteX12" fmla="*/ 155924 w 685949"/>
                    <a:gd name="connsiteY12" fmla="*/ 89316 h 1162117"/>
                    <a:gd name="connsiteX13" fmla="*/ 76486 w 685949"/>
                    <a:gd name="connsiteY13" fmla="*/ 184757 h 1162117"/>
                    <a:gd name="connsiteX14" fmla="*/ 66770 w 685949"/>
                    <a:gd name="connsiteY14" fmla="*/ 302010 h 1162117"/>
                    <a:gd name="connsiteX15" fmla="*/ 66770 w 685949"/>
                    <a:gd name="connsiteY15" fmla="*/ 854079 h 1162117"/>
                    <a:gd name="connsiteX16" fmla="*/ 71533 w 685949"/>
                    <a:gd name="connsiteY16" fmla="*/ 960092 h 1162117"/>
                    <a:gd name="connsiteX17" fmla="*/ 130112 w 685949"/>
                    <a:gd name="connsiteY17" fmla="*/ 1054104 h 1162117"/>
                    <a:gd name="connsiteX18" fmla="*/ 250412 w 685949"/>
                    <a:gd name="connsiteY18" fmla="*/ 1095633 h 1162117"/>
                    <a:gd name="connsiteX19" fmla="*/ 616268 w 685949"/>
                    <a:gd name="connsiteY19" fmla="*/ 1095442 h 1162117"/>
                    <a:gd name="connsiteX20" fmla="*/ 619125 w 685949"/>
                    <a:gd name="connsiteY20" fmla="*/ 1092489 h 1162117"/>
                    <a:gd name="connsiteX21" fmla="*/ 619220 w 685949"/>
                    <a:gd name="connsiteY21" fmla="*/ 254861 h 1162117"/>
                    <a:gd name="connsiteX22" fmla="*/ 532257 w 685949"/>
                    <a:gd name="connsiteY22" fmla="*/ 91888 h 1162117"/>
                    <a:gd name="connsiteX23" fmla="*/ 438626 w 685949"/>
                    <a:gd name="connsiteY23" fmla="*/ 66837 h 1162117"/>
                    <a:gd name="connsiteX24" fmla="*/ 243459 w 685949"/>
                    <a:gd name="connsiteY24" fmla="*/ 66933 h 1162117"/>
                    <a:gd name="connsiteX25" fmla="*/ 155924 w 685949"/>
                    <a:gd name="connsiteY25" fmla="*/ 89316 h 116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949" h="1162117">
                      <a:moveTo>
                        <a:pt x="660368" y="1162117"/>
                      </a:moveTo>
                      <a:lnTo>
                        <a:pt x="226981" y="1162117"/>
                      </a:lnTo>
                      <a:cubicBezTo>
                        <a:pt x="129381" y="1151894"/>
                        <a:pt x="59976" y="1102713"/>
                        <a:pt x="18764" y="1014575"/>
                      </a:cubicBezTo>
                      <a:cubicBezTo>
                        <a:pt x="10255" y="996350"/>
                        <a:pt x="4000" y="969966"/>
                        <a:pt x="0" y="935422"/>
                      </a:cubicBezTo>
                      <a:lnTo>
                        <a:pt x="0" y="232001"/>
                      </a:lnTo>
                      <a:cubicBezTo>
                        <a:pt x="4890" y="168818"/>
                        <a:pt x="27750" y="115955"/>
                        <a:pt x="68580" y="73410"/>
                      </a:cubicBezTo>
                      <a:cubicBezTo>
                        <a:pt x="114808" y="25213"/>
                        <a:pt x="173800" y="861"/>
                        <a:pt x="245555" y="353"/>
                      </a:cubicBezTo>
                      <a:cubicBezTo>
                        <a:pt x="336804" y="-282"/>
                        <a:pt x="405225" y="-60"/>
                        <a:pt x="450818" y="1020"/>
                      </a:cubicBezTo>
                      <a:cubicBezTo>
                        <a:pt x="512794" y="2417"/>
                        <a:pt x="567214" y="25848"/>
                        <a:pt x="614077" y="71314"/>
                      </a:cubicBezTo>
                      <a:cubicBezTo>
                        <a:pt x="659543" y="115447"/>
                        <a:pt x="683355" y="172946"/>
                        <a:pt x="685514" y="243812"/>
                      </a:cubicBezTo>
                      <a:cubicBezTo>
                        <a:pt x="686022" y="261084"/>
                        <a:pt x="686086" y="557565"/>
                        <a:pt x="685705" y="1133256"/>
                      </a:cubicBezTo>
                      <a:cubicBezTo>
                        <a:pt x="685705" y="1145893"/>
                        <a:pt x="677259" y="1155513"/>
                        <a:pt x="660368" y="1162117"/>
                      </a:cubicBezTo>
                      <a:close/>
                      <a:moveTo>
                        <a:pt x="155924" y="89316"/>
                      </a:moveTo>
                      <a:cubicBezTo>
                        <a:pt x="116808" y="113192"/>
                        <a:pt x="90329" y="145006"/>
                        <a:pt x="76486" y="184757"/>
                      </a:cubicBezTo>
                      <a:cubicBezTo>
                        <a:pt x="70009" y="203362"/>
                        <a:pt x="66770" y="242447"/>
                        <a:pt x="66770" y="302010"/>
                      </a:cubicBezTo>
                      <a:cubicBezTo>
                        <a:pt x="66643" y="486033"/>
                        <a:pt x="66643" y="670056"/>
                        <a:pt x="66770" y="854079"/>
                      </a:cubicBezTo>
                      <a:cubicBezTo>
                        <a:pt x="66834" y="911419"/>
                        <a:pt x="68421" y="946757"/>
                        <a:pt x="71533" y="960092"/>
                      </a:cubicBezTo>
                      <a:cubicBezTo>
                        <a:pt x="79978" y="996414"/>
                        <a:pt x="99505" y="1027751"/>
                        <a:pt x="130112" y="1054104"/>
                      </a:cubicBezTo>
                      <a:cubicBezTo>
                        <a:pt x="162052" y="1081663"/>
                        <a:pt x="202152" y="1095506"/>
                        <a:pt x="250412" y="1095633"/>
                      </a:cubicBezTo>
                      <a:cubicBezTo>
                        <a:pt x="300196" y="1095696"/>
                        <a:pt x="422148" y="1095633"/>
                        <a:pt x="616268" y="1095442"/>
                      </a:cubicBezTo>
                      <a:cubicBezTo>
                        <a:pt x="617846" y="1095442"/>
                        <a:pt x="619125" y="1094120"/>
                        <a:pt x="619125" y="1092489"/>
                      </a:cubicBezTo>
                      <a:cubicBezTo>
                        <a:pt x="619125" y="538071"/>
                        <a:pt x="619157" y="258861"/>
                        <a:pt x="619220" y="254861"/>
                      </a:cubicBezTo>
                      <a:cubicBezTo>
                        <a:pt x="620363" y="183614"/>
                        <a:pt x="591376" y="129290"/>
                        <a:pt x="532257" y="91888"/>
                      </a:cubicBezTo>
                      <a:cubicBezTo>
                        <a:pt x="505714" y="75124"/>
                        <a:pt x="474504" y="66774"/>
                        <a:pt x="438626" y="66837"/>
                      </a:cubicBezTo>
                      <a:cubicBezTo>
                        <a:pt x="324199" y="66901"/>
                        <a:pt x="259144" y="66933"/>
                        <a:pt x="243459" y="66933"/>
                      </a:cubicBezTo>
                      <a:cubicBezTo>
                        <a:pt x="209741" y="66806"/>
                        <a:pt x="180562" y="74267"/>
                        <a:pt x="155924" y="89316"/>
                      </a:cubicBezTo>
                      <a:close/>
                    </a:path>
                  </a:pathLst>
                </a:custGeom>
                <a:grpFill/>
                <a:ln w="9525" cap="flat">
                  <a:noFill/>
                  <a:prstDash val="solid"/>
                  <a:miter/>
                </a:ln>
              </p:spPr>
              <p:txBody>
                <a:bodyPr rtlCol="0" anchor="ctr"/>
                <a:lstStyle/>
                <a:p>
                  <a:endParaRPr lang="en-US"/>
                </a:p>
              </p:txBody>
            </p:sp>
            <p:sp>
              <p:nvSpPr>
                <p:cNvPr id="102" name="Free-form: Shape 356">
                  <a:extLst>
                    <a:ext uri="{FF2B5EF4-FFF2-40B4-BE49-F238E27FC236}">
                      <a16:creationId xmlns:a16="http://schemas.microsoft.com/office/drawing/2014/main" id="{0601FB1F-0C79-3C49-60AD-FAE1A8279168}"/>
                    </a:ext>
                  </a:extLst>
                </p:cNvPr>
                <p:cNvSpPr/>
                <p:nvPr/>
              </p:nvSpPr>
              <p:spPr>
                <a:xfrm>
                  <a:off x="7524607" y="7110266"/>
                  <a:ext cx="685942" cy="895495"/>
                </a:xfrm>
                <a:custGeom>
                  <a:avLst/>
                  <a:gdLst>
                    <a:gd name="connsiteX0" fmla="*/ 685943 w 685942"/>
                    <a:gd name="connsiteY0" fmla="*/ 226269 h 895495"/>
                    <a:gd name="connsiteX1" fmla="*/ 685943 w 685942"/>
                    <a:gd name="connsiteY1" fmla="*/ 667657 h 895495"/>
                    <a:gd name="connsiteX2" fmla="*/ 581358 w 685942"/>
                    <a:gd name="connsiteY2" fmla="*/ 852919 h 895495"/>
                    <a:gd name="connsiteX3" fmla="*/ 458581 w 685942"/>
                    <a:gd name="connsiteY3" fmla="*/ 895495 h 895495"/>
                    <a:gd name="connsiteX4" fmla="*/ 27289 w 685942"/>
                    <a:gd name="connsiteY4" fmla="*/ 895495 h 895495"/>
                    <a:gd name="connsiteX5" fmla="*/ 238 w 685942"/>
                    <a:gd name="connsiteY5" fmla="*/ 862158 h 895495"/>
                    <a:gd name="connsiteX6" fmla="*/ 238 w 685942"/>
                    <a:gd name="connsiteY6" fmla="*/ 243033 h 895495"/>
                    <a:gd name="connsiteX7" fmla="*/ 69771 w 685942"/>
                    <a:gd name="connsiteY7" fmla="*/ 72154 h 895495"/>
                    <a:gd name="connsiteX8" fmla="*/ 243126 w 685942"/>
                    <a:gd name="connsiteY8" fmla="*/ 1003 h 895495"/>
                    <a:gd name="connsiteX9" fmla="*/ 452580 w 685942"/>
                    <a:gd name="connsiteY9" fmla="*/ 812 h 895495"/>
                    <a:gd name="connsiteX10" fmla="*/ 583168 w 685942"/>
                    <a:gd name="connsiteY10" fmla="*/ 46246 h 895495"/>
                    <a:gd name="connsiteX11" fmla="*/ 685943 w 685942"/>
                    <a:gd name="connsiteY11" fmla="*/ 226269 h 895495"/>
                    <a:gd name="connsiteX12" fmla="*/ 613839 w 685942"/>
                    <a:gd name="connsiteY12" fmla="*/ 203314 h 895495"/>
                    <a:gd name="connsiteX13" fmla="*/ 585740 w 685942"/>
                    <a:gd name="connsiteY13" fmla="*/ 138544 h 895495"/>
                    <a:gd name="connsiteX14" fmla="*/ 443055 w 685942"/>
                    <a:gd name="connsiteY14" fmla="*/ 67011 h 895495"/>
                    <a:gd name="connsiteX15" fmla="*/ 308467 w 685942"/>
                    <a:gd name="connsiteY15" fmla="*/ 66820 h 895495"/>
                    <a:gd name="connsiteX16" fmla="*/ 201787 w 685942"/>
                    <a:gd name="connsiteY16" fmla="*/ 71869 h 895495"/>
                    <a:gd name="connsiteX17" fmla="*/ 107585 w 685942"/>
                    <a:gd name="connsiteY17" fmla="*/ 131400 h 895495"/>
                    <a:gd name="connsiteX18" fmla="*/ 67199 w 685942"/>
                    <a:gd name="connsiteY18" fmla="*/ 231508 h 895495"/>
                    <a:gd name="connsiteX19" fmla="*/ 67199 w 685942"/>
                    <a:gd name="connsiteY19" fmla="*/ 823486 h 895495"/>
                    <a:gd name="connsiteX20" fmla="*/ 72247 w 685942"/>
                    <a:gd name="connsiteY20" fmla="*/ 828439 h 895495"/>
                    <a:gd name="connsiteX21" fmla="*/ 374571 w 685942"/>
                    <a:gd name="connsiteY21" fmla="*/ 828916 h 895495"/>
                    <a:gd name="connsiteX22" fmla="*/ 482679 w 685942"/>
                    <a:gd name="connsiteY22" fmla="*/ 824153 h 895495"/>
                    <a:gd name="connsiteX23" fmla="*/ 578406 w 685942"/>
                    <a:gd name="connsiteY23" fmla="*/ 764146 h 895495"/>
                    <a:gd name="connsiteX24" fmla="*/ 618887 w 685942"/>
                    <a:gd name="connsiteY24" fmla="*/ 659752 h 895495"/>
                    <a:gd name="connsiteX25" fmla="*/ 618792 w 685942"/>
                    <a:gd name="connsiteY25" fmla="*/ 236080 h 895495"/>
                    <a:gd name="connsiteX26" fmla="*/ 613839 w 685942"/>
                    <a:gd name="connsiteY26" fmla="*/ 203314 h 89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5942" h="895495">
                      <a:moveTo>
                        <a:pt x="685943" y="226269"/>
                      </a:moveTo>
                      <a:lnTo>
                        <a:pt x="685943" y="667657"/>
                      </a:lnTo>
                      <a:cubicBezTo>
                        <a:pt x="678704" y="747604"/>
                        <a:pt x="643842" y="809358"/>
                        <a:pt x="581358" y="852919"/>
                      </a:cubicBezTo>
                      <a:cubicBezTo>
                        <a:pt x="546878" y="876922"/>
                        <a:pt x="505952" y="891114"/>
                        <a:pt x="458581" y="895495"/>
                      </a:cubicBezTo>
                      <a:lnTo>
                        <a:pt x="27289" y="895495"/>
                      </a:lnTo>
                      <a:cubicBezTo>
                        <a:pt x="9255" y="890034"/>
                        <a:pt x="238" y="878922"/>
                        <a:pt x="238" y="862158"/>
                      </a:cubicBezTo>
                      <a:cubicBezTo>
                        <a:pt x="-79" y="542943"/>
                        <a:pt x="-79" y="336568"/>
                        <a:pt x="238" y="243033"/>
                      </a:cubicBezTo>
                      <a:cubicBezTo>
                        <a:pt x="556" y="177247"/>
                        <a:pt x="23733" y="120287"/>
                        <a:pt x="69771" y="72154"/>
                      </a:cubicBezTo>
                      <a:cubicBezTo>
                        <a:pt x="114411" y="25609"/>
                        <a:pt x="172196" y="1892"/>
                        <a:pt x="243126" y="1003"/>
                      </a:cubicBezTo>
                      <a:cubicBezTo>
                        <a:pt x="345234" y="-267"/>
                        <a:pt x="415052" y="-331"/>
                        <a:pt x="452580" y="812"/>
                      </a:cubicBezTo>
                      <a:cubicBezTo>
                        <a:pt x="499443" y="2273"/>
                        <a:pt x="542973" y="17417"/>
                        <a:pt x="583168" y="46246"/>
                      </a:cubicBezTo>
                      <a:cubicBezTo>
                        <a:pt x="644319" y="90125"/>
                        <a:pt x="678577" y="150132"/>
                        <a:pt x="685943" y="226269"/>
                      </a:cubicBezTo>
                      <a:close/>
                      <a:moveTo>
                        <a:pt x="613839" y="203314"/>
                      </a:moveTo>
                      <a:cubicBezTo>
                        <a:pt x="608949" y="178168"/>
                        <a:pt x="599583" y="156578"/>
                        <a:pt x="585740" y="138544"/>
                      </a:cubicBezTo>
                      <a:cubicBezTo>
                        <a:pt x="549989" y="92125"/>
                        <a:pt x="502428" y="68281"/>
                        <a:pt x="443055" y="67011"/>
                      </a:cubicBezTo>
                      <a:cubicBezTo>
                        <a:pt x="421338" y="66566"/>
                        <a:pt x="376476" y="66503"/>
                        <a:pt x="308467" y="66820"/>
                      </a:cubicBezTo>
                      <a:cubicBezTo>
                        <a:pt x="250492" y="67074"/>
                        <a:pt x="214932" y="68757"/>
                        <a:pt x="201787" y="71869"/>
                      </a:cubicBezTo>
                      <a:cubicBezTo>
                        <a:pt x="165148" y="80441"/>
                        <a:pt x="133747" y="100285"/>
                        <a:pt x="107585" y="131400"/>
                      </a:cubicBezTo>
                      <a:cubicBezTo>
                        <a:pt x="81232" y="162705"/>
                        <a:pt x="67770" y="196075"/>
                        <a:pt x="67199" y="231508"/>
                      </a:cubicBezTo>
                      <a:cubicBezTo>
                        <a:pt x="66437" y="287070"/>
                        <a:pt x="66437" y="484396"/>
                        <a:pt x="67199" y="823486"/>
                      </a:cubicBezTo>
                      <a:cubicBezTo>
                        <a:pt x="67262" y="826788"/>
                        <a:pt x="68945" y="828439"/>
                        <a:pt x="72247" y="828439"/>
                      </a:cubicBezTo>
                      <a:cubicBezTo>
                        <a:pt x="174673" y="829074"/>
                        <a:pt x="275447" y="829233"/>
                        <a:pt x="374571" y="828916"/>
                      </a:cubicBezTo>
                      <a:cubicBezTo>
                        <a:pt x="433689" y="828662"/>
                        <a:pt x="469725" y="827074"/>
                        <a:pt x="482679" y="824153"/>
                      </a:cubicBezTo>
                      <a:cubicBezTo>
                        <a:pt x="519890" y="815708"/>
                        <a:pt x="551799" y="795705"/>
                        <a:pt x="578406" y="764146"/>
                      </a:cubicBezTo>
                      <a:cubicBezTo>
                        <a:pt x="604949" y="732713"/>
                        <a:pt x="618442" y="697915"/>
                        <a:pt x="618887" y="659752"/>
                      </a:cubicBezTo>
                      <a:cubicBezTo>
                        <a:pt x="619839" y="582091"/>
                        <a:pt x="619808" y="440867"/>
                        <a:pt x="618792" y="236080"/>
                      </a:cubicBezTo>
                      <a:cubicBezTo>
                        <a:pt x="618728" y="231190"/>
                        <a:pt x="617077" y="220268"/>
                        <a:pt x="613839" y="203314"/>
                      </a:cubicBezTo>
                      <a:close/>
                    </a:path>
                  </a:pathLst>
                </a:custGeom>
                <a:grpFill/>
                <a:ln w="9525" cap="flat">
                  <a:noFill/>
                  <a:prstDash val="solid"/>
                  <a:miter/>
                </a:ln>
              </p:spPr>
              <p:txBody>
                <a:bodyPr rtlCol="0" anchor="ctr"/>
                <a:lstStyle/>
                <a:p>
                  <a:endParaRPr lang="en-US"/>
                </a:p>
              </p:txBody>
            </p:sp>
          </p:grpSp>
        </p:grpSp>
        <p:grpSp>
          <p:nvGrpSpPr>
            <p:cNvPr id="9" name="Group 8">
              <a:extLst>
                <a:ext uri="{FF2B5EF4-FFF2-40B4-BE49-F238E27FC236}">
                  <a16:creationId xmlns:a16="http://schemas.microsoft.com/office/drawing/2014/main" id="{BA4C0530-1DB3-978D-3245-9B6858B3545C}"/>
                </a:ext>
              </a:extLst>
            </p:cNvPr>
            <p:cNvGrpSpPr/>
            <p:nvPr/>
          </p:nvGrpSpPr>
          <p:grpSpPr>
            <a:xfrm>
              <a:off x="3449773" y="1914609"/>
              <a:ext cx="1016000" cy="1016000"/>
              <a:chOff x="3449773" y="1914609"/>
              <a:chExt cx="1016000" cy="1016000"/>
            </a:xfrm>
          </p:grpSpPr>
          <p:sp>
            <p:nvSpPr>
              <p:cNvPr id="55" name="Ellipse 11">
                <a:extLst>
                  <a:ext uri="{FF2B5EF4-FFF2-40B4-BE49-F238E27FC236}">
                    <a16:creationId xmlns:a16="http://schemas.microsoft.com/office/drawing/2014/main" id="{109225BD-B6F8-FC25-14D1-E9DBBF1A7E49}"/>
                  </a:ext>
                </a:extLst>
              </p:cNvPr>
              <p:cNvSpPr>
                <a:spLocks noChangeAspect="1"/>
              </p:cNvSpPr>
              <p:nvPr>
                <p:custDataLst>
                  <p:tags r:id="rId25"/>
                </p:custDataLst>
              </p:nvPr>
            </p:nvSpPr>
            <p:spPr>
              <a:xfrm>
                <a:off x="3449773" y="1914609"/>
                <a:ext cx="1016000" cy="1016000"/>
              </a:xfrm>
              <a:prstGeom prst="ellipse">
                <a:avLst/>
              </a:prstGeom>
              <a:solidFill>
                <a:schemeClr val="accent2"/>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129" name="Date_and_Time" descr="{&quot;Key&quot;:&quot;POWER_USER_SHAPE_ICON&quot;,&quot;Value&quot;:&quot;POWER_USER_SHAPE_ICON_STYLE_1&quot;}">
                <a:extLst>
                  <a:ext uri="{FF2B5EF4-FFF2-40B4-BE49-F238E27FC236}">
                    <a16:creationId xmlns:a16="http://schemas.microsoft.com/office/drawing/2014/main" id="{5ABB0CF5-E085-5A44-0A88-3F651294048B}"/>
                  </a:ext>
                </a:extLst>
              </p:cNvPr>
              <p:cNvGrpSpPr>
                <a:grpSpLocks noChangeAspect="1"/>
              </p:cNvGrpSpPr>
              <p:nvPr>
                <p:custDataLst>
                  <p:tags r:id="rId26"/>
                </p:custDataLst>
              </p:nvPr>
            </p:nvGrpSpPr>
            <p:grpSpPr bwMode="auto">
              <a:xfrm>
                <a:off x="3714719" y="2160936"/>
                <a:ext cx="546223" cy="548640"/>
                <a:chOff x="8" y="10"/>
                <a:chExt cx="452" cy="454"/>
              </a:xfrm>
              <a:solidFill>
                <a:schemeClr val="bg1"/>
              </a:solidFill>
            </p:grpSpPr>
            <p:sp>
              <p:nvSpPr>
                <p:cNvPr id="130" name="Date_and_Time">
                  <a:extLst>
                    <a:ext uri="{FF2B5EF4-FFF2-40B4-BE49-F238E27FC236}">
                      <a16:creationId xmlns:a16="http://schemas.microsoft.com/office/drawing/2014/main" id="{BA40BB51-ABC6-4C53-4190-46D48F3BEB0F}"/>
                    </a:ext>
                  </a:extLst>
                </p:cNvPr>
                <p:cNvSpPr>
                  <a:spLocks noEditPoints="1"/>
                </p:cNvSpPr>
                <p:nvPr>
                  <p:custDataLst>
                    <p:tags r:id="rId27"/>
                  </p:custDataLst>
                </p:nvPr>
              </p:nvSpPr>
              <p:spPr bwMode="auto">
                <a:xfrm>
                  <a:off x="233" y="237"/>
                  <a:ext cx="227" cy="227"/>
                </a:xfrm>
                <a:custGeom>
                  <a:avLst/>
                  <a:gdLst>
                    <a:gd name="T0" fmla="*/ 157 w 313"/>
                    <a:gd name="T1" fmla="*/ 25 h 313"/>
                    <a:gd name="T2" fmla="*/ 288 w 313"/>
                    <a:gd name="T3" fmla="*/ 156 h 313"/>
                    <a:gd name="T4" fmla="*/ 157 w 313"/>
                    <a:gd name="T5" fmla="*/ 288 h 313"/>
                    <a:gd name="T6" fmla="*/ 25 w 313"/>
                    <a:gd name="T7" fmla="*/ 156 h 313"/>
                    <a:gd name="T8" fmla="*/ 157 w 313"/>
                    <a:gd name="T9" fmla="*/ 25 h 313"/>
                    <a:gd name="T10" fmla="*/ 157 w 313"/>
                    <a:gd name="T11" fmla="*/ 0 h 313"/>
                    <a:gd name="T12" fmla="*/ 0 w 313"/>
                    <a:gd name="T13" fmla="*/ 156 h 313"/>
                    <a:gd name="T14" fmla="*/ 157 w 313"/>
                    <a:gd name="T15" fmla="*/ 313 h 313"/>
                    <a:gd name="T16" fmla="*/ 313 w 313"/>
                    <a:gd name="T17" fmla="*/ 156 h 313"/>
                    <a:gd name="T18" fmla="*/ 157 w 313"/>
                    <a:gd name="T1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13">
                      <a:moveTo>
                        <a:pt x="157" y="25"/>
                      </a:moveTo>
                      <a:cubicBezTo>
                        <a:pt x="229" y="25"/>
                        <a:pt x="288" y="84"/>
                        <a:pt x="288" y="156"/>
                      </a:cubicBezTo>
                      <a:cubicBezTo>
                        <a:pt x="288" y="229"/>
                        <a:pt x="229" y="288"/>
                        <a:pt x="157" y="288"/>
                      </a:cubicBezTo>
                      <a:cubicBezTo>
                        <a:pt x="84" y="288"/>
                        <a:pt x="25" y="229"/>
                        <a:pt x="25" y="156"/>
                      </a:cubicBezTo>
                      <a:cubicBezTo>
                        <a:pt x="25" y="84"/>
                        <a:pt x="84" y="25"/>
                        <a:pt x="157" y="25"/>
                      </a:cubicBezTo>
                      <a:close/>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Date_and_Time">
                  <a:extLst>
                    <a:ext uri="{FF2B5EF4-FFF2-40B4-BE49-F238E27FC236}">
                      <a16:creationId xmlns:a16="http://schemas.microsoft.com/office/drawing/2014/main" id="{2158684D-9045-943C-3588-D58D319DBA3F}"/>
                    </a:ext>
                  </a:extLst>
                </p:cNvPr>
                <p:cNvSpPr>
                  <a:spLocks noChangeArrowheads="1"/>
                </p:cNvSpPr>
                <p:nvPr>
                  <p:custDataLst>
                    <p:tags r:id="rId28"/>
                  </p:custDataLst>
                </p:nvPr>
              </p:nvSpPr>
              <p:spPr bwMode="auto">
                <a:xfrm>
                  <a:off x="17" y="142"/>
                  <a:ext cx="385" cy="1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 name="Date_and_Time">
                  <a:extLst>
                    <a:ext uri="{FF2B5EF4-FFF2-40B4-BE49-F238E27FC236}">
                      <a16:creationId xmlns:a16="http://schemas.microsoft.com/office/drawing/2014/main" id="{60BA1C6D-7136-D83E-AC93-B19266E6E1CC}"/>
                    </a:ext>
                  </a:extLst>
                </p:cNvPr>
                <p:cNvSpPr>
                  <a:spLocks noChangeArrowheads="1"/>
                </p:cNvSpPr>
                <p:nvPr>
                  <p:custDataLst>
                    <p:tags r:id="rId29"/>
                  </p:custDataLst>
                </p:nvPr>
              </p:nvSpPr>
              <p:spPr bwMode="auto">
                <a:xfrm>
                  <a:off x="88"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 name="Date_and_Time">
                  <a:extLst>
                    <a:ext uri="{FF2B5EF4-FFF2-40B4-BE49-F238E27FC236}">
                      <a16:creationId xmlns:a16="http://schemas.microsoft.com/office/drawing/2014/main" id="{A1F44381-5481-37EB-B137-CC29519682FE}"/>
                    </a:ext>
                  </a:extLst>
                </p:cNvPr>
                <p:cNvSpPr>
                  <a:spLocks noChangeArrowheads="1"/>
                </p:cNvSpPr>
                <p:nvPr>
                  <p:custDataLst>
                    <p:tags r:id="rId30"/>
                  </p:custDataLst>
                </p:nvPr>
              </p:nvSpPr>
              <p:spPr bwMode="auto">
                <a:xfrm>
                  <a:off x="196"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 name="Date_and_Time">
                  <a:extLst>
                    <a:ext uri="{FF2B5EF4-FFF2-40B4-BE49-F238E27FC236}">
                      <a16:creationId xmlns:a16="http://schemas.microsoft.com/office/drawing/2014/main" id="{529BC15F-8E1E-44DF-CA2A-CF18F968957A}"/>
                    </a:ext>
                  </a:extLst>
                </p:cNvPr>
                <p:cNvSpPr>
                  <a:spLocks noChangeArrowheads="1"/>
                </p:cNvSpPr>
                <p:nvPr>
                  <p:custDataLst>
                    <p:tags r:id="rId31"/>
                  </p:custDataLst>
                </p:nvPr>
              </p:nvSpPr>
              <p:spPr bwMode="auto">
                <a:xfrm>
                  <a:off x="307" y="10"/>
                  <a:ext cx="18"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 name="Date_and_Time">
                  <a:extLst>
                    <a:ext uri="{FF2B5EF4-FFF2-40B4-BE49-F238E27FC236}">
                      <a16:creationId xmlns:a16="http://schemas.microsoft.com/office/drawing/2014/main" id="{4E72AE1F-77B3-FAA6-826D-72C6C567B985}"/>
                    </a:ext>
                  </a:extLst>
                </p:cNvPr>
                <p:cNvSpPr>
                  <a:spLocks/>
                </p:cNvSpPr>
                <p:nvPr>
                  <p:custDataLst>
                    <p:tags r:id="rId32"/>
                  </p:custDataLst>
                </p:nvPr>
              </p:nvSpPr>
              <p:spPr bwMode="auto">
                <a:xfrm>
                  <a:off x="8" y="38"/>
                  <a:ext cx="402" cy="398"/>
                </a:xfrm>
                <a:custGeom>
                  <a:avLst/>
                  <a:gdLst>
                    <a:gd name="T0" fmla="*/ 373 w 555"/>
                    <a:gd name="T1" fmla="*/ 549 h 549"/>
                    <a:gd name="T2" fmla="*/ 0 w 555"/>
                    <a:gd name="T3" fmla="*/ 549 h 549"/>
                    <a:gd name="T4" fmla="*/ 0 w 555"/>
                    <a:gd name="T5" fmla="*/ 0 h 549"/>
                    <a:gd name="T6" fmla="*/ 555 w 555"/>
                    <a:gd name="T7" fmla="*/ 0 h 549"/>
                    <a:gd name="T8" fmla="*/ 555 w 555"/>
                    <a:gd name="T9" fmla="*/ 305 h 549"/>
                    <a:gd name="T10" fmla="*/ 530 w 555"/>
                    <a:gd name="T11" fmla="*/ 305 h 549"/>
                    <a:gd name="T12" fmla="*/ 530 w 555"/>
                    <a:gd name="T13" fmla="*/ 25 h 549"/>
                    <a:gd name="T14" fmla="*/ 25 w 555"/>
                    <a:gd name="T15" fmla="*/ 25 h 549"/>
                    <a:gd name="T16" fmla="*/ 25 w 555"/>
                    <a:gd name="T17" fmla="*/ 524 h 549"/>
                    <a:gd name="T18" fmla="*/ 373 w 555"/>
                    <a:gd name="T19" fmla="*/ 524 h 549"/>
                    <a:gd name="T20" fmla="*/ 373 w 555"/>
                    <a:gd name="T21"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549">
                      <a:moveTo>
                        <a:pt x="373" y="549"/>
                      </a:moveTo>
                      <a:lnTo>
                        <a:pt x="0" y="549"/>
                      </a:lnTo>
                      <a:lnTo>
                        <a:pt x="0" y="0"/>
                      </a:lnTo>
                      <a:lnTo>
                        <a:pt x="555" y="0"/>
                      </a:lnTo>
                      <a:lnTo>
                        <a:pt x="555" y="305"/>
                      </a:lnTo>
                      <a:lnTo>
                        <a:pt x="530" y="305"/>
                      </a:lnTo>
                      <a:lnTo>
                        <a:pt x="530" y="25"/>
                      </a:lnTo>
                      <a:lnTo>
                        <a:pt x="25" y="25"/>
                      </a:lnTo>
                      <a:lnTo>
                        <a:pt x="25" y="524"/>
                      </a:lnTo>
                      <a:lnTo>
                        <a:pt x="373" y="524"/>
                      </a:lnTo>
                      <a:lnTo>
                        <a:pt x="373" y="54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Date_and_Time">
                  <a:extLst>
                    <a:ext uri="{FF2B5EF4-FFF2-40B4-BE49-F238E27FC236}">
                      <a16:creationId xmlns:a16="http://schemas.microsoft.com/office/drawing/2014/main" id="{66752140-BD2F-7EF9-2E40-B0A233B9EA78}"/>
                    </a:ext>
                  </a:extLst>
                </p:cNvPr>
                <p:cNvSpPr>
                  <a:spLocks/>
                </p:cNvSpPr>
                <p:nvPr>
                  <p:custDataLst>
                    <p:tags r:id="rId33"/>
                  </p:custDataLst>
                </p:nvPr>
              </p:nvSpPr>
              <p:spPr bwMode="auto">
                <a:xfrm>
                  <a:off x="338" y="279"/>
                  <a:ext cx="79" cy="86"/>
                </a:xfrm>
                <a:custGeom>
                  <a:avLst/>
                  <a:gdLst>
                    <a:gd name="T0" fmla="*/ 109 w 109"/>
                    <a:gd name="T1" fmla="*/ 118 h 118"/>
                    <a:gd name="T2" fmla="*/ 0 w 109"/>
                    <a:gd name="T3" fmla="*/ 118 h 118"/>
                    <a:gd name="T4" fmla="*/ 0 w 109"/>
                    <a:gd name="T5" fmla="*/ 0 h 118"/>
                    <a:gd name="T6" fmla="*/ 25 w 109"/>
                    <a:gd name="T7" fmla="*/ 0 h 118"/>
                    <a:gd name="T8" fmla="*/ 25 w 109"/>
                    <a:gd name="T9" fmla="*/ 93 h 118"/>
                    <a:gd name="T10" fmla="*/ 109 w 109"/>
                    <a:gd name="T11" fmla="*/ 93 h 118"/>
                    <a:gd name="T12" fmla="*/ 109 w 10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09" h="118">
                      <a:moveTo>
                        <a:pt x="109" y="118"/>
                      </a:moveTo>
                      <a:lnTo>
                        <a:pt x="0" y="118"/>
                      </a:lnTo>
                      <a:lnTo>
                        <a:pt x="0" y="0"/>
                      </a:lnTo>
                      <a:lnTo>
                        <a:pt x="25" y="0"/>
                      </a:lnTo>
                      <a:lnTo>
                        <a:pt x="25" y="93"/>
                      </a:lnTo>
                      <a:lnTo>
                        <a:pt x="109" y="93"/>
                      </a:lnTo>
                      <a:lnTo>
                        <a:pt x="109" y="1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
        <p:nvSpPr>
          <p:cNvPr id="138" name="TextBox 137">
            <a:extLst>
              <a:ext uri="{FF2B5EF4-FFF2-40B4-BE49-F238E27FC236}">
                <a16:creationId xmlns:a16="http://schemas.microsoft.com/office/drawing/2014/main" id="{17FB813B-DA35-DF3B-3F7D-DC767F3E6298}"/>
              </a:ext>
            </a:extLst>
          </p:cNvPr>
          <p:cNvSpPr txBox="1"/>
          <p:nvPr/>
        </p:nvSpPr>
        <p:spPr>
          <a:xfrm>
            <a:off x="5444267" y="1636047"/>
            <a:ext cx="6265133" cy="1200329"/>
          </a:xfrm>
          <a:prstGeom prst="rect">
            <a:avLst/>
          </a:prstGeom>
          <a:noFill/>
        </p:spPr>
        <p:txBody>
          <a:bodyPr wrap="square">
            <a:spAutoFit/>
          </a:bodyPr>
          <a:lstStyle/>
          <a:p>
            <a:r>
              <a:rPr lang="en-US" b="1">
                <a:solidFill>
                  <a:schemeClr val="tx1">
                    <a:lumMod val="75000"/>
                    <a:lumOff val="25000"/>
                  </a:schemeClr>
                </a:solidFill>
              </a:rPr>
              <a:t>WSJF Score </a:t>
            </a:r>
            <a:r>
              <a:rPr lang="en-US">
                <a:solidFill>
                  <a:schemeClr val="tx1">
                    <a:lumMod val="75000"/>
                    <a:lumOff val="25000"/>
                  </a:schemeClr>
                </a:solidFill>
              </a:rPr>
              <a:t>= Cost of Delay (</a:t>
            </a:r>
            <a:r>
              <a:rPr lang="en-US" err="1">
                <a:solidFill>
                  <a:schemeClr val="tx1">
                    <a:lumMod val="75000"/>
                    <a:lumOff val="25000"/>
                  </a:schemeClr>
                </a:solidFill>
              </a:rPr>
              <a:t>CoD</a:t>
            </a:r>
            <a:r>
              <a:rPr lang="en-US">
                <a:solidFill>
                  <a:schemeClr val="tx1">
                    <a:lumMod val="75000"/>
                    <a:lumOff val="25000"/>
                  </a:schemeClr>
                </a:solidFill>
              </a:rPr>
              <a:t>) ÷ Job Size</a:t>
            </a:r>
          </a:p>
          <a:p>
            <a:endParaRPr lang="en-US" b="1">
              <a:solidFill>
                <a:schemeClr val="tx1">
                  <a:lumMod val="75000"/>
                  <a:lumOff val="25000"/>
                </a:schemeClr>
              </a:solidFill>
            </a:endParaRPr>
          </a:p>
          <a:p>
            <a:r>
              <a:rPr lang="en-US" b="1">
                <a:solidFill>
                  <a:schemeClr val="tx1">
                    <a:lumMod val="75000"/>
                    <a:lumOff val="25000"/>
                  </a:schemeClr>
                </a:solidFill>
              </a:rPr>
              <a:t>Cost of Delay (</a:t>
            </a:r>
            <a:r>
              <a:rPr lang="en-US" b="1" err="1">
                <a:solidFill>
                  <a:schemeClr val="tx1">
                    <a:lumMod val="75000"/>
                    <a:lumOff val="25000"/>
                  </a:schemeClr>
                </a:solidFill>
              </a:rPr>
              <a:t>CoD</a:t>
            </a:r>
            <a:r>
              <a:rPr lang="en-US" b="1">
                <a:solidFill>
                  <a:schemeClr val="tx1">
                    <a:lumMod val="75000"/>
                    <a:lumOff val="25000"/>
                  </a:schemeClr>
                </a:solidFill>
              </a:rPr>
              <a:t>) </a:t>
            </a:r>
            <a:r>
              <a:rPr lang="en-US">
                <a:solidFill>
                  <a:schemeClr val="tx1">
                    <a:lumMod val="75000"/>
                    <a:lumOff val="25000"/>
                  </a:schemeClr>
                </a:solidFill>
              </a:rPr>
              <a:t>= Business Value + Time Criticality + Risk Reduction &amp; Opportunity Enablement</a:t>
            </a:r>
            <a:endParaRPr lang="en-US"/>
          </a:p>
        </p:txBody>
      </p:sp>
      <p:grpSp>
        <p:nvGrpSpPr>
          <p:cNvPr id="7" name="Group 6">
            <a:extLst>
              <a:ext uri="{FF2B5EF4-FFF2-40B4-BE49-F238E27FC236}">
                <a16:creationId xmlns:a16="http://schemas.microsoft.com/office/drawing/2014/main" id="{D2A2514F-5623-59BB-262F-5FA06B4A55B4}"/>
              </a:ext>
            </a:extLst>
          </p:cNvPr>
          <p:cNvGrpSpPr/>
          <p:nvPr/>
        </p:nvGrpSpPr>
        <p:grpSpPr>
          <a:xfrm>
            <a:off x="5422650" y="3060316"/>
            <a:ext cx="6286750" cy="2851992"/>
            <a:chOff x="5358809" y="3066814"/>
            <a:chExt cx="6317957" cy="2866151"/>
          </a:xfrm>
        </p:grpSpPr>
        <p:sp>
          <p:nvSpPr>
            <p:cNvPr id="95" name="Rectangle 94">
              <a:extLst>
                <a:ext uri="{FF2B5EF4-FFF2-40B4-BE49-F238E27FC236}">
                  <a16:creationId xmlns:a16="http://schemas.microsoft.com/office/drawing/2014/main" id="{B63E6265-0350-E924-37E9-D75EAFDB1FEE}"/>
                </a:ext>
              </a:extLst>
            </p:cNvPr>
            <p:cNvSpPr/>
            <p:nvPr/>
          </p:nvSpPr>
          <p:spPr>
            <a:xfrm>
              <a:off x="5358809" y="3066814"/>
              <a:ext cx="6317957" cy="2866151"/>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nvGrpSpPr>
            <p:cNvPr id="97" name="Group 96">
              <a:extLst>
                <a:ext uri="{FF2B5EF4-FFF2-40B4-BE49-F238E27FC236}">
                  <a16:creationId xmlns:a16="http://schemas.microsoft.com/office/drawing/2014/main" id="{582644FE-D059-5EF6-DF7C-AE44A9412F92}"/>
                </a:ext>
              </a:extLst>
            </p:cNvPr>
            <p:cNvGrpSpPr/>
            <p:nvPr/>
          </p:nvGrpSpPr>
          <p:grpSpPr>
            <a:xfrm>
              <a:off x="5469120" y="3400622"/>
              <a:ext cx="5967184" cy="2243330"/>
              <a:chOff x="5469120" y="3400622"/>
              <a:chExt cx="5967184" cy="2243330"/>
            </a:xfrm>
          </p:grpSpPr>
          <p:grpSp>
            <p:nvGrpSpPr>
              <p:cNvPr id="89" name="Group 88">
                <a:extLst>
                  <a:ext uri="{FF2B5EF4-FFF2-40B4-BE49-F238E27FC236}">
                    <a16:creationId xmlns:a16="http://schemas.microsoft.com/office/drawing/2014/main" id="{B1F9E022-3B46-EA24-9AA0-45887088E436}"/>
                  </a:ext>
                </a:extLst>
              </p:cNvPr>
              <p:cNvGrpSpPr/>
              <p:nvPr/>
            </p:nvGrpSpPr>
            <p:grpSpPr>
              <a:xfrm>
                <a:off x="7241470" y="3400622"/>
                <a:ext cx="4194834" cy="2243330"/>
                <a:chOff x="6379535" y="3198526"/>
                <a:chExt cx="5056769" cy="2704278"/>
              </a:xfrm>
            </p:grpSpPr>
            <p:grpSp>
              <p:nvGrpSpPr>
                <p:cNvPr id="13" name="Group 12">
                  <a:extLst>
                    <a:ext uri="{FF2B5EF4-FFF2-40B4-BE49-F238E27FC236}">
                      <a16:creationId xmlns:a16="http://schemas.microsoft.com/office/drawing/2014/main" id="{07E684B9-8A1F-8E7C-8E54-F6EA3B0B0906}"/>
                    </a:ext>
                  </a:extLst>
                </p:cNvPr>
                <p:cNvGrpSpPr/>
                <p:nvPr/>
              </p:nvGrpSpPr>
              <p:grpSpPr>
                <a:xfrm>
                  <a:off x="10268064" y="3198526"/>
                  <a:ext cx="1016000" cy="1016000"/>
                  <a:chOff x="755696" y="4608685"/>
                  <a:chExt cx="1016000" cy="1016000"/>
                </a:xfrm>
              </p:grpSpPr>
              <p:sp>
                <p:nvSpPr>
                  <p:cNvPr id="14" name="Ellipse 15">
                    <a:extLst>
                      <a:ext uri="{FF2B5EF4-FFF2-40B4-BE49-F238E27FC236}">
                        <a16:creationId xmlns:a16="http://schemas.microsoft.com/office/drawing/2014/main" id="{E0F8B018-CAF7-7BC7-609A-67614B02C8BB}"/>
                      </a:ext>
                    </a:extLst>
                  </p:cNvPr>
                  <p:cNvSpPr>
                    <a:spLocks noChangeAspect="1"/>
                  </p:cNvSpPr>
                  <p:nvPr>
                    <p:custDataLst>
                      <p:tags r:id="rId12"/>
                    </p:custDataLst>
                  </p:nvPr>
                </p:nvSpPr>
                <p:spPr>
                  <a:xfrm>
                    <a:off x="755696" y="4608685"/>
                    <a:ext cx="1016000" cy="1016000"/>
                  </a:xfrm>
                  <a:prstGeom prst="ellipse">
                    <a:avLst/>
                  </a:prstGeom>
                  <a:solidFill>
                    <a:schemeClr val="accent4"/>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16" name="Checklist6" descr="{&quot;Key&quot;:&quot;POWER_USER_SHAPE_ICON&quot;,&quot;Value&quot;:&quot;POWER_USER_SHAPE_ICON_STYLE_1&quot;}">
                    <a:extLst>
                      <a:ext uri="{FF2B5EF4-FFF2-40B4-BE49-F238E27FC236}">
                        <a16:creationId xmlns:a16="http://schemas.microsoft.com/office/drawing/2014/main" id="{A8C8CA41-A44B-5ECF-2140-BAFAB75DA775}"/>
                      </a:ext>
                    </a:extLst>
                  </p:cNvPr>
                  <p:cNvGrpSpPr>
                    <a:grpSpLocks noChangeAspect="1"/>
                  </p:cNvGrpSpPr>
                  <p:nvPr/>
                </p:nvGrpSpPr>
                <p:grpSpPr>
                  <a:xfrm>
                    <a:off x="1083268" y="4828078"/>
                    <a:ext cx="360855" cy="542925"/>
                    <a:chOff x="7976414" y="4946023"/>
                    <a:chExt cx="1220753" cy="1836686"/>
                  </a:xfrm>
                  <a:solidFill>
                    <a:srgbClr val="FFFFFF"/>
                  </a:solidFill>
                </p:grpSpPr>
                <p:sp>
                  <p:nvSpPr>
                    <p:cNvPr id="17" name="Freeform: Shape 1985">
                      <a:extLst>
                        <a:ext uri="{FF2B5EF4-FFF2-40B4-BE49-F238E27FC236}">
                          <a16:creationId xmlns:a16="http://schemas.microsoft.com/office/drawing/2014/main" id="{8D8E77F2-CAAF-FCF2-A248-0F84A6E634E9}"/>
                        </a:ext>
                      </a:extLst>
                    </p:cNvPr>
                    <p:cNvSpPr>
                      <a:spLocks/>
                    </p:cNvSpPr>
                    <p:nvPr/>
                  </p:nvSpPr>
                  <p:spPr bwMode="auto">
                    <a:xfrm>
                      <a:off x="7976414" y="5245663"/>
                      <a:ext cx="1220753" cy="1537046"/>
                    </a:xfrm>
                    <a:custGeom>
                      <a:avLst/>
                      <a:gdLst>
                        <a:gd name="connsiteX0" fmla="*/ 169336 w 1220753"/>
                        <a:gd name="connsiteY0" fmla="*/ 99880 h 1537046"/>
                        <a:gd name="connsiteX1" fmla="*/ 94329 w 1220753"/>
                        <a:gd name="connsiteY1" fmla="*/ 175236 h 1537046"/>
                        <a:gd name="connsiteX2" fmla="*/ 94329 w 1220753"/>
                        <a:gd name="connsiteY2" fmla="*/ 1365851 h 1537046"/>
                        <a:gd name="connsiteX3" fmla="*/ 169336 w 1220753"/>
                        <a:gd name="connsiteY3" fmla="*/ 1442713 h 1537046"/>
                        <a:gd name="connsiteX4" fmla="*/ 1049913 w 1220753"/>
                        <a:gd name="connsiteY4" fmla="*/ 1442713 h 1537046"/>
                        <a:gd name="connsiteX5" fmla="*/ 1126420 w 1220753"/>
                        <a:gd name="connsiteY5" fmla="*/ 1365851 h 1537046"/>
                        <a:gd name="connsiteX6" fmla="*/ 1126420 w 1220753"/>
                        <a:gd name="connsiteY6" fmla="*/ 175236 h 1537046"/>
                        <a:gd name="connsiteX7" fmla="*/ 1049913 w 1220753"/>
                        <a:gd name="connsiteY7" fmla="*/ 99880 h 1537046"/>
                        <a:gd name="connsiteX8" fmla="*/ 134132 w 1220753"/>
                        <a:gd name="connsiteY8" fmla="*/ 0 h 1537046"/>
                        <a:gd name="connsiteX9" fmla="*/ 1086621 w 1220753"/>
                        <a:gd name="connsiteY9" fmla="*/ 0 h 1537046"/>
                        <a:gd name="connsiteX10" fmla="*/ 1220753 w 1220753"/>
                        <a:gd name="connsiteY10" fmla="*/ 132219 h 1537046"/>
                        <a:gd name="connsiteX11" fmla="*/ 1220753 w 1220753"/>
                        <a:gd name="connsiteY11" fmla="*/ 1403325 h 1537046"/>
                        <a:gd name="connsiteX12" fmla="*/ 1086621 w 1220753"/>
                        <a:gd name="connsiteY12" fmla="*/ 1537046 h 1537046"/>
                        <a:gd name="connsiteX13" fmla="*/ 134132 w 1220753"/>
                        <a:gd name="connsiteY13" fmla="*/ 1537046 h 1537046"/>
                        <a:gd name="connsiteX14" fmla="*/ 0 w 1220753"/>
                        <a:gd name="connsiteY14" fmla="*/ 1403325 h 1537046"/>
                        <a:gd name="connsiteX15" fmla="*/ 0 w 1220753"/>
                        <a:gd name="connsiteY15" fmla="*/ 132219 h 1537046"/>
                        <a:gd name="connsiteX16" fmla="*/ 134132 w 1220753"/>
                        <a:gd name="connsiteY16" fmla="*/ 0 h 15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753" h="1537046">
                          <a:moveTo>
                            <a:pt x="169336" y="99880"/>
                          </a:moveTo>
                          <a:cubicBezTo>
                            <a:pt x="127332" y="99880"/>
                            <a:pt x="94329" y="133037"/>
                            <a:pt x="94329" y="175236"/>
                          </a:cubicBezTo>
                          <a:lnTo>
                            <a:pt x="94329" y="1365851"/>
                          </a:lnTo>
                          <a:cubicBezTo>
                            <a:pt x="94329" y="1408050"/>
                            <a:pt x="127332" y="1442713"/>
                            <a:pt x="169336" y="1442713"/>
                          </a:cubicBezTo>
                          <a:lnTo>
                            <a:pt x="1049913" y="1442713"/>
                          </a:lnTo>
                          <a:cubicBezTo>
                            <a:pt x="1091917" y="1442713"/>
                            <a:pt x="1126420" y="1408050"/>
                            <a:pt x="1126420" y="1365851"/>
                          </a:cubicBezTo>
                          <a:lnTo>
                            <a:pt x="1126420" y="175236"/>
                          </a:lnTo>
                          <a:cubicBezTo>
                            <a:pt x="1126420" y="133037"/>
                            <a:pt x="1091917" y="99880"/>
                            <a:pt x="1049913" y="99880"/>
                          </a:cubicBezTo>
                          <a:close/>
                          <a:moveTo>
                            <a:pt x="134132" y="0"/>
                          </a:moveTo>
                          <a:lnTo>
                            <a:pt x="1086621" y="0"/>
                          </a:lnTo>
                          <a:cubicBezTo>
                            <a:pt x="1158962" y="0"/>
                            <a:pt x="1220753" y="60100"/>
                            <a:pt x="1220753" y="132219"/>
                          </a:cubicBezTo>
                          <a:lnTo>
                            <a:pt x="1220753" y="1403325"/>
                          </a:lnTo>
                          <a:cubicBezTo>
                            <a:pt x="1220753" y="1476947"/>
                            <a:pt x="1158962" y="1537046"/>
                            <a:pt x="1086621" y="1537046"/>
                          </a:cubicBezTo>
                          <a:lnTo>
                            <a:pt x="134132" y="1537046"/>
                          </a:lnTo>
                          <a:cubicBezTo>
                            <a:pt x="60284" y="1537046"/>
                            <a:pt x="0" y="1476947"/>
                            <a:pt x="0" y="1403325"/>
                          </a:cubicBezTo>
                          <a:lnTo>
                            <a:pt x="0" y="132219"/>
                          </a:lnTo>
                          <a:cubicBezTo>
                            <a:pt x="0" y="60100"/>
                            <a:pt x="60284" y="0"/>
                            <a:pt x="134132"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18" name="Freeform 2233">
                      <a:extLst>
                        <a:ext uri="{FF2B5EF4-FFF2-40B4-BE49-F238E27FC236}">
                          <a16:creationId xmlns:a16="http://schemas.microsoft.com/office/drawing/2014/main" id="{FCC3587F-5A7E-AAE4-4AAE-3FC9C1CB1F3C}"/>
                        </a:ext>
                      </a:extLst>
                    </p:cNvPr>
                    <p:cNvSpPr>
                      <a:spLocks/>
                    </p:cNvSpPr>
                    <p:nvPr/>
                  </p:nvSpPr>
                  <p:spPr bwMode="auto">
                    <a:xfrm>
                      <a:off x="8215014" y="5051454"/>
                      <a:ext cx="743550" cy="227506"/>
                    </a:xfrm>
                    <a:custGeom>
                      <a:avLst/>
                      <a:gdLst>
                        <a:gd name="T0" fmla="*/ 283 w 494"/>
                        <a:gd name="T1" fmla="*/ 0 h 149"/>
                        <a:gd name="T2" fmla="*/ 247 w 494"/>
                        <a:gd name="T3" fmla="*/ 40 h 149"/>
                        <a:gd name="T4" fmla="*/ 210 w 494"/>
                        <a:gd name="T5" fmla="*/ 0 h 149"/>
                        <a:gd name="T6" fmla="*/ 0 w 494"/>
                        <a:gd name="T7" fmla="*/ 0 h 149"/>
                        <a:gd name="T8" fmla="*/ 0 w 494"/>
                        <a:gd name="T9" fmla="*/ 149 h 149"/>
                        <a:gd name="T10" fmla="*/ 494 w 494"/>
                        <a:gd name="T11" fmla="*/ 149 h 149"/>
                        <a:gd name="T12" fmla="*/ 494 w 494"/>
                        <a:gd name="T13" fmla="*/ 0 h 149"/>
                        <a:gd name="T14" fmla="*/ 283 w 49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49">
                          <a:moveTo>
                            <a:pt x="283" y="0"/>
                          </a:moveTo>
                          <a:cubicBezTo>
                            <a:pt x="282" y="22"/>
                            <a:pt x="266" y="40"/>
                            <a:pt x="247" y="40"/>
                          </a:cubicBezTo>
                          <a:cubicBezTo>
                            <a:pt x="228" y="40"/>
                            <a:pt x="212" y="22"/>
                            <a:pt x="210" y="0"/>
                          </a:cubicBezTo>
                          <a:lnTo>
                            <a:pt x="0" y="0"/>
                          </a:lnTo>
                          <a:lnTo>
                            <a:pt x="0" y="149"/>
                          </a:lnTo>
                          <a:lnTo>
                            <a:pt x="494" y="149"/>
                          </a:lnTo>
                          <a:lnTo>
                            <a:pt x="494" y="0"/>
                          </a:lnTo>
                          <a:lnTo>
                            <a:pt x="28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Rectangle 2234">
                      <a:extLst>
                        <a:ext uri="{FF2B5EF4-FFF2-40B4-BE49-F238E27FC236}">
                          <a16:creationId xmlns:a16="http://schemas.microsoft.com/office/drawing/2014/main" id="{C7424DE7-FEFF-CBA7-220B-B30867A95690}"/>
                        </a:ext>
                      </a:extLst>
                    </p:cNvPr>
                    <p:cNvSpPr>
                      <a:spLocks noChangeArrowheads="1"/>
                    </p:cNvSpPr>
                    <p:nvPr/>
                  </p:nvSpPr>
                  <p:spPr bwMode="auto">
                    <a:xfrm>
                      <a:off x="8215014" y="5217921"/>
                      <a:ext cx="743550" cy="6104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235">
                      <a:extLst>
                        <a:ext uri="{FF2B5EF4-FFF2-40B4-BE49-F238E27FC236}">
                          <a16:creationId xmlns:a16="http://schemas.microsoft.com/office/drawing/2014/main" id="{92B880FD-6E30-2BF8-BA6E-B5EE6027B73F}"/>
                        </a:ext>
                      </a:extLst>
                    </p:cNvPr>
                    <p:cNvSpPr>
                      <a:spLocks noEditPoints="1"/>
                    </p:cNvSpPr>
                    <p:nvPr/>
                  </p:nvSpPr>
                  <p:spPr bwMode="auto">
                    <a:xfrm>
                      <a:off x="8486907" y="4946023"/>
                      <a:ext cx="199760" cy="194213"/>
                    </a:xfrm>
                    <a:custGeom>
                      <a:avLst/>
                      <a:gdLst>
                        <a:gd name="T0" fmla="*/ 66 w 132"/>
                        <a:gd name="T1" fmla="*/ 93 h 132"/>
                        <a:gd name="T2" fmla="*/ 39 w 132"/>
                        <a:gd name="T3" fmla="*/ 66 h 132"/>
                        <a:gd name="T4" fmla="*/ 66 w 132"/>
                        <a:gd name="T5" fmla="*/ 39 h 132"/>
                        <a:gd name="T6" fmla="*/ 93 w 132"/>
                        <a:gd name="T7" fmla="*/ 66 h 132"/>
                        <a:gd name="T8" fmla="*/ 66 w 132"/>
                        <a:gd name="T9" fmla="*/ 93 h 132"/>
                        <a:gd name="T10" fmla="*/ 66 w 132"/>
                        <a:gd name="T11" fmla="*/ 0 h 132"/>
                        <a:gd name="T12" fmla="*/ 0 w 132"/>
                        <a:gd name="T13" fmla="*/ 66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93"/>
                          </a:moveTo>
                          <a:cubicBezTo>
                            <a:pt x="51" y="93"/>
                            <a:pt x="39" y="81"/>
                            <a:pt x="39" y="66"/>
                          </a:cubicBezTo>
                          <a:cubicBezTo>
                            <a:pt x="39" y="51"/>
                            <a:pt x="51" y="39"/>
                            <a:pt x="66" y="39"/>
                          </a:cubicBezTo>
                          <a:cubicBezTo>
                            <a:pt x="81" y="39"/>
                            <a:pt x="93" y="51"/>
                            <a:pt x="93" y="66"/>
                          </a:cubicBezTo>
                          <a:cubicBezTo>
                            <a:pt x="93" y="81"/>
                            <a:pt x="81" y="93"/>
                            <a:pt x="66" y="93"/>
                          </a:cubicBezTo>
                          <a:close/>
                          <a:moveTo>
                            <a:pt x="66" y="0"/>
                          </a:moveTo>
                          <a:cubicBezTo>
                            <a:pt x="30" y="0"/>
                            <a:pt x="0" y="30"/>
                            <a:pt x="0" y="66"/>
                          </a:cubicBezTo>
                          <a:cubicBezTo>
                            <a:pt x="0" y="102"/>
                            <a:pt x="30" y="132"/>
                            <a:pt x="66" y="132"/>
                          </a:cubicBezTo>
                          <a:cubicBezTo>
                            <a:pt x="102" y="132"/>
                            <a:pt x="132" y="102"/>
                            <a:pt x="132" y="66"/>
                          </a:cubicBezTo>
                          <a:cubicBezTo>
                            <a:pt x="132" y="30"/>
                            <a:pt x="102" y="0"/>
                            <a:pt x="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236">
                      <a:extLst>
                        <a:ext uri="{FF2B5EF4-FFF2-40B4-BE49-F238E27FC236}">
                          <a16:creationId xmlns:a16="http://schemas.microsoft.com/office/drawing/2014/main" id="{D8A892D0-9AC1-0573-F237-4D85764409F0}"/>
                        </a:ext>
                      </a:extLst>
                    </p:cNvPr>
                    <p:cNvSpPr>
                      <a:spLocks noChangeArrowheads="1"/>
                    </p:cNvSpPr>
                    <p:nvPr/>
                  </p:nvSpPr>
                  <p:spPr bwMode="auto">
                    <a:xfrm>
                      <a:off x="8215014" y="5201272"/>
                      <a:ext cx="743550" cy="166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237">
                      <a:extLst>
                        <a:ext uri="{FF2B5EF4-FFF2-40B4-BE49-F238E27FC236}">
                          <a16:creationId xmlns:a16="http://schemas.microsoft.com/office/drawing/2014/main" id="{212D5FDC-90FF-056B-D0A0-6E3C42285CAF}"/>
                        </a:ext>
                      </a:extLst>
                    </p:cNvPr>
                    <p:cNvSpPr>
                      <a:spLocks noChangeArrowheads="1"/>
                    </p:cNvSpPr>
                    <p:nvPr/>
                  </p:nvSpPr>
                  <p:spPr bwMode="auto">
                    <a:xfrm>
                      <a:off x="8281601" y="5040356"/>
                      <a:ext cx="127626"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238">
                      <a:extLst>
                        <a:ext uri="{FF2B5EF4-FFF2-40B4-BE49-F238E27FC236}">
                          <a16:creationId xmlns:a16="http://schemas.microsoft.com/office/drawing/2014/main" id="{AFD99C24-1D02-955F-D56A-F8835B56CDF2}"/>
                        </a:ext>
                      </a:extLst>
                    </p:cNvPr>
                    <p:cNvSpPr>
                      <a:spLocks noChangeArrowheads="1"/>
                    </p:cNvSpPr>
                    <p:nvPr/>
                  </p:nvSpPr>
                  <p:spPr bwMode="auto">
                    <a:xfrm>
                      <a:off x="8764351" y="5040356"/>
                      <a:ext cx="127626" cy="277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239">
                      <a:extLst>
                        <a:ext uri="{FF2B5EF4-FFF2-40B4-BE49-F238E27FC236}">
                          <a16:creationId xmlns:a16="http://schemas.microsoft.com/office/drawing/2014/main" id="{62CF21EA-01DF-7B77-DF77-D7CBE0691171}"/>
                        </a:ext>
                      </a:extLst>
                    </p:cNvPr>
                    <p:cNvSpPr>
                      <a:spLocks noEditPoints="1"/>
                    </p:cNvSpPr>
                    <p:nvPr/>
                  </p:nvSpPr>
                  <p:spPr bwMode="auto">
                    <a:xfrm>
                      <a:off x="8159525" y="5517561"/>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Rectangle 2240">
                      <a:extLst>
                        <a:ext uri="{FF2B5EF4-FFF2-40B4-BE49-F238E27FC236}">
                          <a16:creationId xmlns:a16="http://schemas.microsoft.com/office/drawing/2014/main" id="{4AFDE250-F319-6384-9DD9-CF7FC798563B}"/>
                        </a:ext>
                      </a:extLst>
                    </p:cNvPr>
                    <p:cNvSpPr>
                      <a:spLocks noChangeArrowheads="1"/>
                    </p:cNvSpPr>
                    <p:nvPr/>
                  </p:nvSpPr>
                  <p:spPr bwMode="auto">
                    <a:xfrm>
                      <a:off x="8520200" y="5545304"/>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241">
                      <a:extLst>
                        <a:ext uri="{FF2B5EF4-FFF2-40B4-BE49-F238E27FC236}">
                          <a16:creationId xmlns:a16="http://schemas.microsoft.com/office/drawing/2014/main" id="{77884BC1-0E2E-E743-6A1F-86D1AC935E3E}"/>
                        </a:ext>
                      </a:extLst>
                    </p:cNvPr>
                    <p:cNvSpPr>
                      <a:spLocks noChangeArrowheads="1"/>
                    </p:cNvSpPr>
                    <p:nvPr/>
                  </p:nvSpPr>
                  <p:spPr bwMode="auto">
                    <a:xfrm>
                      <a:off x="8520200" y="5617441"/>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Rectangle 2242">
                      <a:extLst>
                        <a:ext uri="{FF2B5EF4-FFF2-40B4-BE49-F238E27FC236}">
                          <a16:creationId xmlns:a16="http://schemas.microsoft.com/office/drawing/2014/main" id="{C4637130-191A-0B09-7527-C7FC2EE4C783}"/>
                        </a:ext>
                      </a:extLst>
                    </p:cNvPr>
                    <p:cNvSpPr>
                      <a:spLocks noChangeArrowheads="1"/>
                    </p:cNvSpPr>
                    <p:nvPr/>
                  </p:nvSpPr>
                  <p:spPr bwMode="auto">
                    <a:xfrm>
                      <a:off x="8520200" y="568957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Rectangle 2243">
                      <a:extLst>
                        <a:ext uri="{FF2B5EF4-FFF2-40B4-BE49-F238E27FC236}">
                          <a16:creationId xmlns:a16="http://schemas.microsoft.com/office/drawing/2014/main" id="{5E573767-2C6E-1AA0-13C7-6EB3C3704E23}"/>
                        </a:ext>
                      </a:extLst>
                    </p:cNvPr>
                    <p:cNvSpPr>
                      <a:spLocks noChangeArrowheads="1"/>
                    </p:cNvSpPr>
                    <p:nvPr/>
                  </p:nvSpPr>
                  <p:spPr bwMode="auto">
                    <a:xfrm>
                      <a:off x="8520200" y="5761712"/>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244">
                      <a:extLst>
                        <a:ext uri="{FF2B5EF4-FFF2-40B4-BE49-F238E27FC236}">
                          <a16:creationId xmlns:a16="http://schemas.microsoft.com/office/drawing/2014/main" id="{9A89CBAE-684D-3D7D-7BA0-70DE8EC39E8D}"/>
                        </a:ext>
                      </a:extLst>
                    </p:cNvPr>
                    <p:cNvSpPr>
                      <a:spLocks/>
                    </p:cNvSpPr>
                    <p:nvPr/>
                  </p:nvSpPr>
                  <p:spPr bwMode="auto">
                    <a:xfrm>
                      <a:off x="8215014" y="5595245"/>
                      <a:ext cx="199760" cy="133173"/>
                    </a:xfrm>
                    <a:custGeom>
                      <a:avLst/>
                      <a:gdLst>
                        <a:gd name="T0" fmla="*/ 132 w 132"/>
                        <a:gd name="T1" fmla="*/ 16 h 92"/>
                        <a:gd name="T2" fmla="*/ 131 w 132"/>
                        <a:gd name="T3" fmla="*/ 13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3"/>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245">
                      <a:extLst>
                        <a:ext uri="{FF2B5EF4-FFF2-40B4-BE49-F238E27FC236}">
                          <a16:creationId xmlns:a16="http://schemas.microsoft.com/office/drawing/2014/main" id="{FCA7E4EB-3259-5E7F-247C-D8AE216077D5}"/>
                        </a:ext>
                      </a:extLst>
                    </p:cNvPr>
                    <p:cNvSpPr>
                      <a:spLocks noEditPoints="1"/>
                    </p:cNvSpPr>
                    <p:nvPr/>
                  </p:nvSpPr>
                  <p:spPr bwMode="auto">
                    <a:xfrm>
                      <a:off x="8159525" y="5872690"/>
                      <a:ext cx="305190" cy="299640"/>
                    </a:xfrm>
                    <a:custGeom>
                      <a:avLst/>
                      <a:gdLst>
                        <a:gd name="T0" fmla="*/ 33 w 205"/>
                        <a:gd name="T1" fmla="*/ 18 h 199"/>
                        <a:gd name="T2" fmla="*/ 18 w 205"/>
                        <a:gd name="T3" fmla="*/ 33 h 199"/>
                        <a:gd name="T4" fmla="*/ 18 w 205"/>
                        <a:gd name="T5" fmla="*/ 167 h 199"/>
                        <a:gd name="T6" fmla="*/ 33 w 205"/>
                        <a:gd name="T7" fmla="*/ 182 h 199"/>
                        <a:gd name="T8" fmla="*/ 172 w 205"/>
                        <a:gd name="T9" fmla="*/ 182 h 199"/>
                        <a:gd name="T10" fmla="*/ 187 w 205"/>
                        <a:gd name="T11" fmla="*/ 167 h 199"/>
                        <a:gd name="T12" fmla="*/ 187 w 205"/>
                        <a:gd name="T13" fmla="*/ 33 h 199"/>
                        <a:gd name="T14" fmla="*/ 172 w 205"/>
                        <a:gd name="T15" fmla="*/ 18 h 199"/>
                        <a:gd name="T16" fmla="*/ 33 w 205"/>
                        <a:gd name="T17" fmla="*/ 18 h 199"/>
                        <a:gd name="T18" fmla="*/ 172 w 205"/>
                        <a:gd name="T19" fmla="*/ 199 h 199"/>
                        <a:gd name="T20" fmla="*/ 33 w 205"/>
                        <a:gd name="T21" fmla="*/ 199 h 199"/>
                        <a:gd name="T22" fmla="*/ 0 w 205"/>
                        <a:gd name="T23" fmla="*/ 167 h 199"/>
                        <a:gd name="T24" fmla="*/ 0 w 205"/>
                        <a:gd name="T25" fmla="*/ 33 h 199"/>
                        <a:gd name="T26" fmla="*/ 33 w 205"/>
                        <a:gd name="T27" fmla="*/ 0 h 199"/>
                        <a:gd name="T28" fmla="*/ 172 w 205"/>
                        <a:gd name="T29" fmla="*/ 0 h 199"/>
                        <a:gd name="T30" fmla="*/ 205 w 205"/>
                        <a:gd name="T31" fmla="*/ 33 h 199"/>
                        <a:gd name="T32" fmla="*/ 205 w 205"/>
                        <a:gd name="T33" fmla="*/ 167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5"/>
                            <a:pt x="18" y="33"/>
                          </a:cubicBezTo>
                          <a:lnTo>
                            <a:pt x="18" y="167"/>
                          </a:lnTo>
                          <a:cubicBezTo>
                            <a:pt x="18" y="175"/>
                            <a:pt x="25" y="182"/>
                            <a:pt x="33" y="182"/>
                          </a:cubicBezTo>
                          <a:lnTo>
                            <a:pt x="172" y="182"/>
                          </a:lnTo>
                          <a:cubicBezTo>
                            <a:pt x="180" y="182"/>
                            <a:pt x="187" y="175"/>
                            <a:pt x="187" y="167"/>
                          </a:cubicBezTo>
                          <a:lnTo>
                            <a:pt x="187" y="33"/>
                          </a:lnTo>
                          <a:cubicBezTo>
                            <a:pt x="187" y="25"/>
                            <a:pt x="180" y="18"/>
                            <a:pt x="172" y="18"/>
                          </a:cubicBezTo>
                          <a:lnTo>
                            <a:pt x="33" y="18"/>
                          </a:lnTo>
                          <a:close/>
                          <a:moveTo>
                            <a:pt x="172" y="199"/>
                          </a:moveTo>
                          <a:lnTo>
                            <a:pt x="33" y="199"/>
                          </a:lnTo>
                          <a:cubicBezTo>
                            <a:pt x="15" y="199"/>
                            <a:pt x="0" y="185"/>
                            <a:pt x="0" y="167"/>
                          </a:cubicBezTo>
                          <a:lnTo>
                            <a:pt x="0" y="33"/>
                          </a:lnTo>
                          <a:cubicBezTo>
                            <a:pt x="0" y="15"/>
                            <a:pt x="15" y="0"/>
                            <a:pt x="33" y="0"/>
                          </a:cubicBezTo>
                          <a:lnTo>
                            <a:pt x="172" y="0"/>
                          </a:lnTo>
                          <a:cubicBezTo>
                            <a:pt x="190" y="0"/>
                            <a:pt x="205" y="15"/>
                            <a:pt x="205" y="33"/>
                          </a:cubicBezTo>
                          <a:lnTo>
                            <a:pt x="205" y="167"/>
                          </a:lnTo>
                          <a:cubicBezTo>
                            <a:pt x="205" y="185"/>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Rectangle 2246">
                      <a:extLst>
                        <a:ext uri="{FF2B5EF4-FFF2-40B4-BE49-F238E27FC236}">
                          <a16:creationId xmlns:a16="http://schemas.microsoft.com/office/drawing/2014/main" id="{6C22F3FD-D08A-E731-5431-165D4656041E}"/>
                        </a:ext>
                      </a:extLst>
                    </p:cNvPr>
                    <p:cNvSpPr>
                      <a:spLocks noChangeArrowheads="1"/>
                    </p:cNvSpPr>
                    <p:nvPr/>
                  </p:nvSpPr>
                  <p:spPr bwMode="auto">
                    <a:xfrm>
                      <a:off x="8520200" y="5905984"/>
                      <a:ext cx="183115"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2247">
                      <a:extLst>
                        <a:ext uri="{FF2B5EF4-FFF2-40B4-BE49-F238E27FC236}">
                          <a16:creationId xmlns:a16="http://schemas.microsoft.com/office/drawing/2014/main" id="{74ABDB9C-F345-3B91-3AE7-8354701C3F2C}"/>
                        </a:ext>
                      </a:extLst>
                    </p:cNvPr>
                    <p:cNvSpPr>
                      <a:spLocks noChangeArrowheads="1"/>
                    </p:cNvSpPr>
                    <p:nvPr/>
                  </p:nvSpPr>
                  <p:spPr bwMode="auto">
                    <a:xfrm>
                      <a:off x="8520200" y="5978117"/>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Rectangle 2248">
                      <a:extLst>
                        <a:ext uri="{FF2B5EF4-FFF2-40B4-BE49-F238E27FC236}">
                          <a16:creationId xmlns:a16="http://schemas.microsoft.com/office/drawing/2014/main" id="{2CEC0350-1DFB-15F7-5ED1-A70422FE028B}"/>
                        </a:ext>
                      </a:extLst>
                    </p:cNvPr>
                    <p:cNvSpPr>
                      <a:spLocks noChangeArrowheads="1"/>
                    </p:cNvSpPr>
                    <p:nvPr/>
                  </p:nvSpPr>
                  <p:spPr bwMode="auto">
                    <a:xfrm>
                      <a:off x="8520200" y="605025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Rectangle 2249">
                      <a:extLst>
                        <a:ext uri="{FF2B5EF4-FFF2-40B4-BE49-F238E27FC236}">
                          <a16:creationId xmlns:a16="http://schemas.microsoft.com/office/drawing/2014/main" id="{F08DE47E-A1EB-7691-6675-4AEDCE032645}"/>
                        </a:ext>
                      </a:extLst>
                    </p:cNvPr>
                    <p:cNvSpPr>
                      <a:spLocks noChangeArrowheads="1"/>
                    </p:cNvSpPr>
                    <p:nvPr/>
                  </p:nvSpPr>
                  <p:spPr bwMode="auto">
                    <a:xfrm>
                      <a:off x="8520200" y="6116842"/>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250">
                      <a:extLst>
                        <a:ext uri="{FF2B5EF4-FFF2-40B4-BE49-F238E27FC236}">
                          <a16:creationId xmlns:a16="http://schemas.microsoft.com/office/drawing/2014/main" id="{2F3710DB-C12B-E123-D6D0-82C30DE3EA64}"/>
                        </a:ext>
                      </a:extLst>
                    </p:cNvPr>
                    <p:cNvSpPr>
                      <a:spLocks/>
                    </p:cNvSpPr>
                    <p:nvPr/>
                  </p:nvSpPr>
                  <p:spPr bwMode="auto">
                    <a:xfrm>
                      <a:off x="8215014" y="5950375"/>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7 h 92"/>
                        <a:gd name="T14" fmla="*/ 13 w 132"/>
                        <a:gd name="T15" fmla="*/ 19 h 92"/>
                        <a:gd name="T16" fmla="*/ 2 w 132"/>
                        <a:gd name="T17" fmla="*/ 30 h 92"/>
                        <a:gd name="T18" fmla="*/ 2 w 132"/>
                        <a:gd name="T19" fmla="*/ 38 h 92"/>
                        <a:gd name="T20" fmla="*/ 54 w 132"/>
                        <a:gd name="T21" fmla="*/ 89 h 92"/>
                        <a:gd name="T22" fmla="*/ 61 w 132"/>
                        <a:gd name="T23" fmla="*/ 89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7"/>
                          </a:lnTo>
                          <a:lnTo>
                            <a:pt x="13" y="19"/>
                          </a:lnTo>
                          <a:lnTo>
                            <a:pt x="2" y="30"/>
                          </a:lnTo>
                          <a:cubicBezTo>
                            <a:pt x="0" y="32"/>
                            <a:pt x="0" y="36"/>
                            <a:pt x="2" y="38"/>
                          </a:cubicBezTo>
                          <a:lnTo>
                            <a:pt x="54" y="89"/>
                          </a:lnTo>
                          <a:cubicBezTo>
                            <a:pt x="56" y="92"/>
                            <a:pt x="59" y="92"/>
                            <a:pt x="61" y="89"/>
                          </a:cubicBezTo>
                          <a:lnTo>
                            <a:pt x="131" y="20"/>
                          </a:lnTo>
                          <a:lnTo>
                            <a:pt x="132" y="1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251">
                      <a:extLst>
                        <a:ext uri="{FF2B5EF4-FFF2-40B4-BE49-F238E27FC236}">
                          <a16:creationId xmlns:a16="http://schemas.microsoft.com/office/drawing/2014/main" id="{BD010B1B-9EB9-25AD-C470-F8B72B21559D}"/>
                        </a:ext>
                      </a:extLst>
                    </p:cNvPr>
                    <p:cNvSpPr>
                      <a:spLocks noEditPoints="1"/>
                    </p:cNvSpPr>
                    <p:nvPr/>
                  </p:nvSpPr>
                  <p:spPr bwMode="auto">
                    <a:xfrm>
                      <a:off x="8159525" y="6227819"/>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Rectangle 2252">
                      <a:extLst>
                        <a:ext uri="{FF2B5EF4-FFF2-40B4-BE49-F238E27FC236}">
                          <a16:creationId xmlns:a16="http://schemas.microsoft.com/office/drawing/2014/main" id="{8702E771-A043-188F-0E2F-3F3E3DD0BC3F}"/>
                        </a:ext>
                      </a:extLst>
                    </p:cNvPr>
                    <p:cNvSpPr>
                      <a:spLocks noChangeArrowheads="1"/>
                    </p:cNvSpPr>
                    <p:nvPr/>
                  </p:nvSpPr>
                  <p:spPr bwMode="auto">
                    <a:xfrm>
                      <a:off x="8520200" y="6255562"/>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Rectangle 2253">
                      <a:extLst>
                        <a:ext uri="{FF2B5EF4-FFF2-40B4-BE49-F238E27FC236}">
                          <a16:creationId xmlns:a16="http://schemas.microsoft.com/office/drawing/2014/main" id="{1FF4E8FF-4061-8FFB-692E-ED05373F7F38}"/>
                        </a:ext>
                      </a:extLst>
                    </p:cNvPr>
                    <p:cNvSpPr>
                      <a:spLocks noChangeArrowheads="1"/>
                    </p:cNvSpPr>
                    <p:nvPr/>
                  </p:nvSpPr>
                  <p:spPr bwMode="auto">
                    <a:xfrm>
                      <a:off x="8520200" y="6327700"/>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Rectangle 2254">
                      <a:extLst>
                        <a:ext uri="{FF2B5EF4-FFF2-40B4-BE49-F238E27FC236}">
                          <a16:creationId xmlns:a16="http://schemas.microsoft.com/office/drawing/2014/main" id="{736D0312-2B93-E1BE-9A47-9F2FE19A47CD}"/>
                        </a:ext>
                      </a:extLst>
                    </p:cNvPr>
                    <p:cNvSpPr>
                      <a:spLocks noChangeArrowheads="1"/>
                    </p:cNvSpPr>
                    <p:nvPr/>
                  </p:nvSpPr>
                  <p:spPr bwMode="auto">
                    <a:xfrm>
                      <a:off x="8520200" y="6399833"/>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Rectangle 2255">
                      <a:extLst>
                        <a:ext uri="{FF2B5EF4-FFF2-40B4-BE49-F238E27FC236}">
                          <a16:creationId xmlns:a16="http://schemas.microsoft.com/office/drawing/2014/main" id="{64B833B1-372B-49E2-A2E1-0773CE4FEC89}"/>
                        </a:ext>
                      </a:extLst>
                    </p:cNvPr>
                    <p:cNvSpPr>
                      <a:spLocks noChangeArrowheads="1"/>
                    </p:cNvSpPr>
                    <p:nvPr/>
                  </p:nvSpPr>
                  <p:spPr bwMode="auto">
                    <a:xfrm>
                      <a:off x="8520200" y="6471971"/>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256">
                      <a:extLst>
                        <a:ext uri="{FF2B5EF4-FFF2-40B4-BE49-F238E27FC236}">
                          <a16:creationId xmlns:a16="http://schemas.microsoft.com/office/drawing/2014/main" id="{A8B5470A-5E4A-CBC3-72F4-28A4B1BD626F}"/>
                        </a:ext>
                      </a:extLst>
                    </p:cNvPr>
                    <p:cNvSpPr>
                      <a:spLocks/>
                    </p:cNvSpPr>
                    <p:nvPr/>
                  </p:nvSpPr>
                  <p:spPr bwMode="auto">
                    <a:xfrm>
                      <a:off x="8215014" y="6299953"/>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42" name="Group 41">
                  <a:extLst>
                    <a:ext uri="{FF2B5EF4-FFF2-40B4-BE49-F238E27FC236}">
                      <a16:creationId xmlns:a16="http://schemas.microsoft.com/office/drawing/2014/main" id="{8CF88EF7-0321-54DD-5E16-2A7994FA51A1}"/>
                    </a:ext>
                  </a:extLst>
                </p:cNvPr>
                <p:cNvGrpSpPr/>
                <p:nvPr/>
              </p:nvGrpSpPr>
              <p:grpSpPr>
                <a:xfrm>
                  <a:off x="8368916" y="4886804"/>
                  <a:ext cx="1016000" cy="1016000"/>
                  <a:chOff x="3449773" y="4608685"/>
                  <a:chExt cx="1016000" cy="1016000"/>
                </a:xfrm>
              </p:grpSpPr>
              <p:sp>
                <p:nvSpPr>
                  <p:cNvPr id="43" name="Ellipse 13">
                    <a:extLst>
                      <a:ext uri="{FF2B5EF4-FFF2-40B4-BE49-F238E27FC236}">
                        <a16:creationId xmlns:a16="http://schemas.microsoft.com/office/drawing/2014/main" id="{749C5B83-0F9F-7846-DEBF-F0F57BCBF536}"/>
                      </a:ext>
                    </a:extLst>
                  </p:cNvPr>
                  <p:cNvSpPr>
                    <a:spLocks noChangeAspect="1"/>
                  </p:cNvSpPr>
                  <p:nvPr>
                    <p:custDataLst>
                      <p:tags r:id="rId11"/>
                    </p:custDataLst>
                  </p:nvPr>
                </p:nvSpPr>
                <p:spPr>
                  <a:xfrm>
                    <a:off x="3449773" y="4608685"/>
                    <a:ext cx="1016000" cy="1016000"/>
                  </a:xfrm>
                  <a:prstGeom prst="ellipse">
                    <a:avLst/>
                  </a:prstGeom>
                  <a:solidFill>
                    <a:schemeClr val="accent3"/>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44" name="Plan4" descr="{&quot;Key&quot;:&quot;POWER_USER_SHAPE_ICON&quot;,&quot;Value&quot;:&quot;POWER_USER_SHAPE_ICON_STYLE_1&quot;}">
                    <a:extLst>
                      <a:ext uri="{FF2B5EF4-FFF2-40B4-BE49-F238E27FC236}">
                        <a16:creationId xmlns:a16="http://schemas.microsoft.com/office/drawing/2014/main" id="{9E827EC9-8A32-72B3-68AE-9CE25E0E189A}"/>
                      </a:ext>
                    </a:extLst>
                  </p:cNvPr>
                  <p:cNvGrpSpPr>
                    <a:grpSpLocks noChangeAspect="1"/>
                  </p:cNvGrpSpPr>
                  <p:nvPr/>
                </p:nvGrpSpPr>
                <p:grpSpPr>
                  <a:xfrm>
                    <a:off x="3706088" y="4818612"/>
                    <a:ext cx="620518" cy="566777"/>
                    <a:chOff x="5493514" y="2884493"/>
                    <a:chExt cx="1193607" cy="1090231"/>
                  </a:xfrm>
                  <a:solidFill>
                    <a:srgbClr val="FFFFFF"/>
                  </a:solidFill>
                </p:grpSpPr>
                <p:sp>
                  <p:nvSpPr>
                    <p:cNvPr id="45" name="Forme libre : forme 3471">
                      <a:extLst>
                        <a:ext uri="{FF2B5EF4-FFF2-40B4-BE49-F238E27FC236}">
                          <a16:creationId xmlns:a16="http://schemas.microsoft.com/office/drawing/2014/main" id="{A6C919CB-7259-59AE-D452-F75CF5A0EAF2}"/>
                        </a:ext>
                      </a:extLst>
                    </p:cNvPr>
                    <p:cNvSpPr/>
                    <p:nvPr/>
                  </p:nvSpPr>
                  <p:spPr>
                    <a:xfrm>
                      <a:off x="5735507" y="2884493"/>
                      <a:ext cx="520942" cy="493124"/>
                    </a:xfrm>
                    <a:custGeom>
                      <a:avLst/>
                      <a:gdLst>
                        <a:gd name="connsiteX0" fmla="*/ 20492 w 520942"/>
                        <a:gd name="connsiteY0" fmla="*/ 194005 h 493124"/>
                        <a:gd name="connsiteX1" fmla="*/ 11728 w 520942"/>
                        <a:gd name="connsiteY1" fmla="*/ 190617 h 493124"/>
                        <a:gd name="connsiteX2" fmla="*/ 17374 w 520942"/>
                        <a:gd name="connsiteY2" fmla="*/ 155132 h 493124"/>
                        <a:gd name="connsiteX3" fmla="*/ 20923 w 520942"/>
                        <a:gd name="connsiteY3" fmla="*/ 152336 h 493124"/>
                        <a:gd name="connsiteX4" fmla="*/ 172005 w 520942"/>
                        <a:gd name="connsiteY4" fmla="*/ 10716 h 493124"/>
                        <a:gd name="connsiteX5" fmla="*/ 302496 w 520942"/>
                        <a:gd name="connsiteY5" fmla="*/ 10017 h 493124"/>
                        <a:gd name="connsiteX6" fmla="*/ 380618 w 520942"/>
                        <a:gd name="connsiteY6" fmla="*/ 52815 h 493124"/>
                        <a:gd name="connsiteX7" fmla="*/ 456482 w 520942"/>
                        <a:gd name="connsiteY7" fmla="*/ 287504 h 493124"/>
                        <a:gd name="connsiteX8" fmla="*/ 459063 w 520942"/>
                        <a:gd name="connsiteY8" fmla="*/ 291698 h 493124"/>
                        <a:gd name="connsiteX9" fmla="*/ 506162 w 520942"/>
                        <a:gd name="connsiteY9" fmla="*/ 304548 h 493124"/>
                        <a:gd name="connsiteX10" fmla="*/ 520786 w 520942"/>
                        <a:gd name="connsiteY10" fmla="*/ 322667 h 493124"/>
                        <a:gd name="connsiteX11" fmla="*/ 520625 w 520942"/>
                        <a:gd name="connsiteY11" fmla="*/ 330409 h 493124"/>
                        <a:gd name="connsiteX12" fmla="*/ 497774 w 520942"/>
                        <a:gd name="connsiteY12" fmla="*/ 342023 h 493124"/>
                        <a:gd name="connsiteX13" fmla="*/ 430190 w 520942"/>
                        <a:gd name="connsiteY13" fmla="*/ 321269 h 493124"/>
                        <a:gd name="connsiteX14" fmla="*/ 426911 w 520942"/>
                        <a:gd name="connsiteY14" fmla="*/ 323204 h 493124"/>
                        <a:gd name="connsiteX15" fmla="*/ 274215 w 520942"/>
                        <a:gd name="connsiteY15" fmla="*/ 485256 h 493124"/>
                        <a:gd name="connsiteX16" fmla="*/ 99905 w 520942"/>
                        <a:gd name="connsiteY16" fmla="*/ 456759 h 493124"/>
                        <a:gd name="connsiteX17" fmla="*/ 44741 w 520942"/>
                        <a:gd name="connsiteY17" fmla="*/ 400950 h 493124"/>
                        <a:gd name="connsiteX18" fmla="*/ 22105 w 520942"/>
                        <a:gd name="connsiteY18" fmla="*/ 197661 h 493124"/>
                        <a:gd name="connsiteX19" fmla="*/ 20492 w 520942"/>
                        <a:gd name="connsiteY19" fmla="*/ 194005 h 493124"/>
                        <a:gd name="connsiteX20" fmla="*/ 237976 w 520942"/>
                        <a:gd name="connsiteY20" fmla="*/ 222017 h 493124"/>
                        <a:gd name="connsiteX21" fmla="*/ 417878 w 520942"/>
                        <a:gd name="connsiteY21" fmla="*/ 277772 h 493124"/>
                        <a:gd name="connsiteX22" fmla="*/ 420028 w 520942"/>
                        <a:gd name="connsiteY22" fmla="*/ 276482 h 493124"/>
                        <a:gd name="connsiteX23" fmla="*/ 292818 w 520942"/>
                        <a:gd name="connsiteY23" fmla="*/ 45879 h 493124"/>
                        <a:gd name="connsiteX24" fmla="*/ 57161 w 520942"/>
                        <a:gd name="connsiteY24" fmla="*/ 163519 h 493124"/>
                        <a:gd name="connsiteX25" fmla="*/ 58236 w 520942"/>
                        <a:gd name="connsiteY25" fmla="*/ 165777 h 493124"/>
                        <a:gd name="connsiteX26" fmla="*/ 237976 w 520942"/>
                        <a:gd name="connsiteY26" fmla="*/ 222017 h 493124"/>
                        <a:gd name="connsiteX27" fmla="*/ 387070 w 520942"/>
                        <a:gd name="connsiteY27" fmla="*/ 307881 h 493124"/>
                        <a:gd name="connsiteX28" fmla="*/ 63882 w 520942"/>
                        <a:gd name="connsiteY28" fmla="*/ 207177 h 493124"/>
                        <a:gd name="connsiteX29" fmla="*/ 56144 w 520942"/>
                        <a:gd name="connsiteY29" fmla="*/ 211249 h 493124"/>
                        <a:gd name="connsiteX30" fmla="*/ 56139 w 520942"/>
                        <a:gd name="connsiteY30" fmla="*/ 211263 h 493124"/>
                        <a:gd name="connsiteX31" fmla="*/ 51623 w 520942"/>
                        <a:gd name="connsiteY31" fmla="*/ 225727 h 493124"/>
                        <a:gd name="connsiteX32" fmla="*/ 165585 w 520942"/>
                        <a:gd name="connsiteY32" fmla="*/ 447021 h 493124"/>
                        <a:gd name="connsiteX33" fmla="*/ 165607 w 520942"/>
                        <a:gd name="connsiteY33" fmla="*/ 447028 h 493124"/>
                        <a:gd name="connsiteX34" fmla="*/ 167166 w 520942"/>
                        <a:gd name="connsiteY34" fmla="*/ 447512 h 493124"/>
                        <a:gd name="connsiteX35" fmla="*/ 386640 w 520942"/>
                        <a:gd name="connsiteY35" fmla="*/ 330087 h 493124"/>
                        <a:gd name="connsiteX36" fmla="*/ 391156 w 520942"/>
                        <a:gd name="connsiteY36" fmla="*/ 315623 h 493124"/>
                        <a:gd name="connsiteX37" fmla="*/ 387086 w 520942"/>
                        <a:gd name="connsiteY37" fmla="*/ 307885 h 493124"/>
                        <a:gd name="connsiteX38" fmla="*/ 387070 w 520942"/>
                        <a:gd name="connsiteY38" fmla="*/ 307881 h 49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0942" h="493124">
                          <a:moveTo>
                            <a:pt x="20492" y="194005"/>
                          </a:moveTo>
                          <a:cubicBezTo>
                            <a:pt x="20313" y="194041"/>
                            <a:pt x="17392" y="192911"/>
                            <a:pt x="11728" y="190617"/>
                          </a:cubicBezTo>
                          <a:cubicBezTo>
                            <a:pt x="-6444" y="183251"/>
                            <a:pt x="-2681" y="157874"/>
                            <a:pt x="17374" y="155132"/>
                          </a:cubicBezTo>
                          <a:cubicBezTo>
                            <a:pt x="19094" y="154881"/>
                            <a:pt x="20277" y="153949"/>
                            <a:pt x="20923" y="152336"/>
                          </a:cubicBezTo>
                          <a:cubicBezTo>
                            <a:pt x="50279" y="81401"/>
                            <a:pt x="100640" y="34194"/>
                            <a:pt x="172005" y="10716"/>
                          </a:cubicBezTo>
                          <a:cubicBezTo>
                            <a:pt x="214803" y="-3335"/>
                            <a:pt x="258300" y="-3568"/>
                            <a:pt x="302496" y="10017"/>
                          </a:cubicBezTo>
                          <a:cubicBezTo>
                            <a:pt x="329916" y="18476"/>
                            <a:pt x="355955" y="32742"/>
                            <a:pt x="380618" y="52815"/>
                          </a:cubicBezTo>
                          <a:cubicBezTo>
                            <a:pt x="449492" y="108785"/>
                            <a:pt x="474870" y="201102"/>
                            <a:pt x="456482" y="287504"/>
                          </a:cubicBezTo>
                          <a:cubicBezTo>
                            <a:pt x="456014" y="289690"/>
                            <a:pt x="456874" y="291088"/>
                            <a:pt x="459063" y="291698"/>
                          </a:cubicBezTo>
                          <a:lnTo>
                            <a:pt x="506162" y="304548"/>
                          </a:lnTo>
                          <a:cubicBezTo>
                            <a:pt x="515372" y="307092"/>
                            <a:pt x="520249" y="313132"/>
                            <a:pt x="520786" y="322667"/>
                          </a:cubicBezTo>
                          <a:cubicBezTo>
                            <a:pt x="521039" y="327183"/>
                            <a:pt x="520985" y="329764"/>
                            <a:pt x="520625" y="330409"/>
                          </a:cubicBezTo>
                          <a:cubicBezTo>
                            <a:pt x="514926" y="341091"/>
                            <a:pt x="507307" y="344962"/>
                            <a:pt x="497774" y="342023"/>
                          </a:cubicBezTo>
                          <a:lnTo>
                            <a:pt x="430190" y="321269"/>
                          </a:lnTo>
                          <a:cubicBezTo>
                            <a:pt x="428400" y="320731"/>
                            <a:pt x="427303" y="321376"/>
                            <a:pt x="426911" y="323204"/>
                          </a:cubicBezTo>
                          <a:cubicBezTo>
                            <a:pt x="409275" y="402402"/>
                            <a:pt x="352229" y="463857"/>
                            <a:pt x="274215" y="485256"/>
                          </a:cubicBezTo>
                          <a:cubicBezTo>
                            <a:pt x="214140" y="501779"/>
                            <a:pt x="156037" y="492281"/>
                            <a:pt x="99905" y="456759"/>
                          </a:cubicBezTo>
                          <a:cubicBezTo>
                            <a:pt x="79940" y="444142"/>
                            <a:pt x="61552" y="425539"/>
                            <a:pt x="44741" y="400950"/>
                          </a:cubicBezTo>
                          <a:cubicBezTo>
                            <a:pt x="1154" y="337184"/>
                            <a:pt x="-6391" y="269421"/>
                            <a:pt x="22105" y="197661"/>
                          </a:cubicBezTo>
                          <a:cubicBezTo>
                            <a:pt x="23324" y="194578"/>
                            <a:pt x="22787" y="193359"/>
                            <a:pt x="20492" y="194005"/>
                          </a:cubicBezTo>
                          <a:close/>
                          <a:moveTo>
                            <a:pt x="237976" y="222017"/>
                          </a:moveTo>
                          <a:cubicBezTo>
                            <a:pt x="298049" y="240691"/>
                            <a:pt x="358020" y="259277"/>
                            <a:pt x="417878" y="277772"/>
                          </a:cubicBezTo>
                          <a:cubicBezTo>
                            <a:pt x="419061" y="278131"/>
                            <a:pt x="419776" y="277701"/>
                            <a:pt x="420028" y="276482"/>
                          </a:cubicBezTo>
                          <a:cubicBezTo>
                            <a:pt x="441320" y="179972"/>
                            <a:pt x="390134" y="76203"/>
                            <a:pt x="292818" y="45879"/>
                          </a:cubicBezTo>
                          <a:cubicBezTo>
                            <a:pt x="195501" y="15609"/>
                            <a:pt x="94421" y="71955"/>
                            <a:pt x="57161" y="163519"/>
                          </a:cubicBezTo>
                          <a:cubicBezTo>
                            <a:pt x="56695" y="164666"/>
                            <a:pt x="57053" y="165419"/>
                            <a:pt x="58236" y="165777"/>
                          </a:cubicBezTo>
                          <a:cubicBezTo>
                            <a:pt x="118024" y="184559"/>
                            <a:pt x="177937" y="203306"/>
                            <a:pt x="237976" y="222017"/>
                          </a:cubicBezTo>
                          <a:close/>
                          <a:moveTo>
                            <a:pt x="387070" y="307881"/>
                          </a:moveTo>
                          <a:lnTo>
                            <a:pt x="63882" y="207177"/>
                          </a:lnTo>
                          <a:cubicBezTo>
                            <a:pt x="60620" y="206165"/>
                            <a:pt x="57156" y="207988"/>
                            <a:pt x="56144" y="211249"/>
                          </a:cubicBezTo>
                          <a:cubicBezTo>
                            <a:pt x="56142" y="211254"/>
                            <a:pt x="56141" y="211259"/>
                            <a:pt x="56139" y="211263"/>
                          </a:cubicBezTo>
                          <a:lnTo>
                            <a:pt x="51623" y="225727"/>
                          </a:lnTo>
                          <a:cubicBezTo>
                            <a:pt x="22482" y="319253"/>
                            <a:pt x="73504" y="418330"/>
                            <a:pt x="165585" y="447021"/>
                          </a:cubicBezTo>
                          <a:cubicBezTo>
                            <a:pt x="165592" y="447023"/>
                            <a:pt x="165600" y="447026"/>
                            <a:pt x="165607" y="447028"/>
                          </a:cubicBezTo>
                          <a:lnTo>
                            <a:pt x="167166" y="447512"/>
                          </a:lnTo>
                          <a:cubicBezTo>
                            <a:pt x="259250" y="476188"/>
                            <a:pt x="357509" y="423616"/>
                            <a:pt x="386640" y="330087"/>
                          </a:cubicBezTo>
                          <a:lnTo>
                            <a:pt x="391156" y="315623"/>
                          </a:lnTo>
                          <a:cubicBezTo>
                            <a:pt x="392167" y="312362"/>
                            <a:pt x="390344" y="308898"/>
                            <a:pt x="387086" y="307885"/>
                          </a:cubicBezTo>
                          <a:cubicBezTo>
                            <a:pt x="387081" y="307884"/>
                            <a:pt x="387075" y="307883"/>
                            <a:pt x="387070" y="307881"/>
                          </a:cubicBezTo>
                          <a:close/>
                        </a:path>
                      </a:pathLst>
                    </a:custGeom>
                    <a:grpFill/>
                    <a:ln w="5363" cap="flat">
                      <a:noFill/>
                      <a:prstDash val="solid"/>
                      <a:miter/>
                    </a:ln>
                  </p:spPr>
                  <p:txBody>
                    <a:bodyPr rtlCol="0" anchor="ctr"/>
                    <a:lstStyle/>
                    <a:p>
                      <a:endParaRPr lang="en-US"/>
                    </a:p>
                  </p:txBody>
                </p:sp>
                <p:sp>
                  <p:nvSpPr>
                    <p:cNvPr id="47" name="Forme libre : forme 3472">
                      <a:extLst>
                        <a:ext uri="{FF2B5EF4-FFF2-40B4-BE49-F238E27FC236}">
                          <a16:creationId xmlns:a16="http://schemas.microsoft.com/office/drawing/2014/main" id="{2D4D94CE-210A-29BA-A6B4-CEECA68C6F7D}"/>
                        </a:ext>
                      </a:extLst>
                    </p:cNvPr>
                    <p:cNvSpPr/>
                    <p:nvPr/>
                  </p:nvSpPr>
                  <p:spPr>
                    <a:xfrm>
                      <a:off x="5493514" y="3373134"/>
                      <a:ext cx="1016182" cy="601590"/>
                    </a:xfrm>
                    <a:custGeom>
                      <a:avLst/>
                      <a:gdLst>
                        <a:gd name="connsiteX0" fmla="*/ 799664 w 1016182"/>
                        <a:gd name="connsiteY0" fmla="*/ 601591 h 601590"/>
                        <a:gd name="connsiteX1" fmla="*/ 490831 w 1016182"/>
                        <a:gd name="connsiteY1" fmla="*/ 601591 h 601590"/>
                        <a:gd name="connsiteX2" fmla="*/ 383998 w 1016182"/>
                        <a:gd name="connsiteY2" fmla="*/ 517500 h 601590"/>
                        <a:gd name="connsiteX3" fmla="*/ 282702 w 1016182"/>
                        <a:gd name="connsiteY3" fmla="*/ 309426 h 601590"/>
                        <a:gd name="connsiteX4" fmla="*/ 284317 w 1016182"/>
                        <a:gd name="connsiteY4" fmla="*/ 304958 h 601590"/>
                        <a:gd name="connsiteX5" fmla="*/ 284423 w 1016182"/>
                        <a:gd name="connsiteY5" fmla="*/ 304909 h 601590"/>
                        <a:gd name="connsiteX6" fmla="*/ 313672 w 1016182"/>
                        <a:gd name="connsiteY6" fmla="*/ 292543 h 601590"/>
                        <a:gd name="connsiteX7" fmla="*/ 317059 w 1016182"/>
                        <a:gd name="connsiteY7" fmla="*/ 293780 h 601590"/>
                        <a:gd name="connsiteX8" fmla="*/ 422010 w 1016182"/>
                        <a:gd name="connsiteY8" fmla="*/ 509005 h 601590"/>
                        <a:gd name="connsiteX9" fmla="*/ 506800 w 1016182"/>
                        <a:gd name="connsiteY9" fmla="*/ 563954 h 601590"/>
                        <a:gd name="connsiteX10" fmla="*/ 787674 w 1016182"/>
                        <a:gd name="connsiteY10" fmla="*/ 564008 h 601590"/>
                        <a:gd name="connsiteX11" fmla="*/ 859236 w 1016182"/>
                        <a:gd name="connsiteY11" fmla="*/ 515887 h 601590"/>
                        <a:gd name="connsiteX12" fmla="*/ 847784 w 1016182"/>
                        <a:gd name="connsiteY12" fmla="*/ 464433 h 601590"/>
                        <a:gd name="connsiteX13" fmla="*/ 827945 w 1016182"/>
                        <a:gd name="connsiteY13" fmla="*/ 452013 h 601590"/>
                        <a:gd name="connsiteX14" fmla="*/ 811062 w 1016182"/>
                        <a:gd name="connsiteY14" fmla="*/ 447389 h 601590"/>
                        <a:gd name="connsiteX15" fmla="*/ 575405 w 1016182"/>
                        <a:gd name="connsiteY15" fmla="*/ 422980 h 601590"/>
                        <a:gd name="connsiteX16" fmla="*/ 556856 w 1016182"/>
                        <a:gd name="connsiteY16" fmla="*/ 409269 h 601590"/>
                        <a:gd name="connsiteX17" fmla="*/ 455130 w 1016182"/>
                        <a:gd name="connsiteY17" fmla="*/ 168773 h 601590"/>
                        <a:gd name="connsiteX18" fmla="*/ 272003 w 1016182"/>
                        <a:gd name="connsiteY18" fmla="*/ 37530 h 601590"/>
                        <a:gd name="connsiteX19" fmla="*/ 128770 w 1016182"/>
                        <a:gd name="connsiteY19" fmla="*/ 109577 h 601590"/>
                        <a:gd name="connsiteX20" fmla="*/ 84036 w 1016182"/>
                        <a:gd name="connsiteY20" fmla="*/ 224636 h 601590"/>
                        <a:gd name="connsiteX21" fmla="*/ 40755 w 1016182"/>
                        <a:gd name="connsiteY21" fmla="*/ 534813 h 601590"/>
                        <a:gd name="connsiteX22" fmla="*/ 42084 w 1016182"/>
                        <a:gd name="connsiteY22" fmla="*/ 536571 h 601590"/>
                        <a:gd name="connsiteX23" fmla="*/ 42314 w 1016182"/>
                        <a:gd name="connsiteY23" fmla="*/ 536587 h 601590"/>
                        <a:gd name="connsiteX24" fmla="*/ 351093 w 1016182"/>
                        <a:gd name="connsiteY24" fmla="*/ 536587 h 601590"/>
                        <a:gd name="connsiteX25" fmla="*/ 353136 w 1016182"/>
                        <a:gd name="connsiteY25" fmla="*/ 538684 h 601590"/>
                        <a:gd name="connsiteX26" fmla="*/ 353136 w 1016182"/>
                        <a:gd name="connsiteY26" fmla="*/ 572933 h 601590"/>
                        <a:gd name="connsiteX27" fmla="*/ 351846 w 1016182"/>
                        <a:gd name="connsiteY27" fmla="*/ 574224 h 601590"/>
                        <a:gd name="connsiteX28" fmla="*/ 25539 w 1016182"/>
                        <a:gd name="connsiteY28" fmla="*/ 574224 h 601590"/>
                        <a:gd name="connsiteX29" fmla="*/ 0 w 1016182"/>
                        <a:gd name="connsiteY29" fmla="*/ 559922 h 601590"/>
                        <a:gd name="connsiteX30" fmla="*/ 0 w 1016182"/>
                        <a:gd name="connsiteY30" fmla="*/ 549814 h 601590"/>
                        <a:gd name="connsiteX31" fmla="*/ 44518 w 1016182"/>
                        <a:gd name="connsiteY31" fmla="*/ 230658 h 601590"/>
                        <a:gd name="connsiteX32" fmla="*/ 63390 w 1016182"/>
                        <a:gd name="connsiteY32" fmla="*/ 155923 h 601590"/>
                        <a:gd name="connsiteX33" fmla="*/ 98123 w 1016182"/>
                        <a:gd name="connsiteY33" fmla="*/ 87802 h 601590"/>
                        <a:gd name="connsiteX34" fmla="*/ 271949 w 1016182"/>
                        <a:gd name="connsiteY34" fmla="*/ 109 h 601590"/>
                        <a:gd name="connsiteX35" fmla="*/ 476637 w 1016182"/>
                        <a:gd name="connsiteY35" fmla="*/ 127212 h 601590"/>
                        <a:gd name="connsiteX36" fmla="*/ 509703 w 1016182"/>
                        <a:gd name="connsiteY36" fmla="*/ 201732 h 601590"/>
                        <a:gd name="connsiteX37" fmla="*/ 512074 w 1016182"/>
                        <a:gd name="connsiteY37" fmla="*/ 202764 h 601590"/>
                        <a:gd name="connsiteX38" fmla="*/ 512821 w 1016182"/>
                        <a:gd name="connsiteY38" fmla="*/ 202216 h 601590"/>
                        <a:gd name="connsiteX39" fmla="*/ 585191 w 1016182"/>
                        <a:gd name="connsiteY39" fmla="*/ 114792 h 601590"/>
                        <a:gd name="connsiteX40" fmla="*/ 606912 w 1016182"/>
                        <a:gd name="connsiteY40" fmla="*/ 107964 h 601590"/>
                        <a:gd name="connsiteX41" fmla="*/ 1002416 w 1016182"/>
                        <a:gd name="connsiteY41" fmla="*/ 216249 h 601590"/>
                        <a:gd name="connsiteX42" fmla="*/ 1015524 w 1016182"/>
                        <a:gd name="connsiteY42" fmla="*/ 239148 h 601590"/>
                        <a:gd name="connsiteX43" fmla="*/ 1012201 w 1016182"/>
                        <a:gd name="connsiteY43" fmla="*/ 245767 h 601590"/>
                        <a:gd name="connsiteX44" fmla="*/ 970532 w 1016182"/>
                        <a:gd name="connsiteY44" fmla="*/ 298887 h 601590"/>
                        <a:gd name="connsiteX45" fmla="*/ 952306 w 1016182"/>
                        <a:gd name="connsiteY45" fmla="*/ 305124 h 601590"/>
                        <a:gd name="connsiteX46" fmla="*/ 946714 w 1016182"/>
                        <a:gd name="connsiteY46" fmla="*/ 303350 h 601590"/>
                        <a:gd name="connsiteX47" fmla="*/ 942036 w 1016182"/>
                        <a:gd name="connsiteY47" fmla="*/ 275015 h 601590"/>
                        <a:gd name="connsiteX48" fmla="*/ 962414 w 1016182"/>
                        <a:gd name="connsiteY48" fmla="*/ 247326 h 601590"/>
                        <a:gd name="connsiteX49" fmla="*/ 961285 w 1016182"/>
                        <a:gd name="connsiteY49" fmla="*/ 243992 h 601590"/>
                        <a:gd name="connsiteX50" fmla="*/ 791276 w 1016182"/>
                        <a:gd name="connsiteY50" fmla="*/ 197485 h 601590"/>
                        <a:gd name="connsiteX51" fmla="*/ 786760 w 1016182"/>
                        <a:gd name="connsiteY51" fmla="*/ 198990 h 601590"/>
                        <a:gd name="connsiteX52" fmla="*/ 700842 w 1016182"/>
                        <a:gd name="connsiteY52" fmla="*/ 308565 h 601590"/>
                        <a:gd name="connsiteX53" fmla="*/ 678367 w 1016182"/>
                        <a:gd name="connsiteY53" fmla="*/ 315232 h 601590"/>
                        <a:gd name="connsiteX54" fmla="*/ 620515 w 1016182"/>
                        <a:gd name="connsiteY54" fmla="*/ 295608 h 601590"/>
                        <a:gd name="connsiteX55" fmla="*/ 609224 w 1016182"/>
                        <a:gd name="connsiteY55" fmla="*/ 272650 h 601590"/>
                        <a:gd name="connsiteX56" fmla="*/ 611321 w 1016182"/>
                        <a:gd name="connsiteY56" fmla="*/ 267811 h 601590"/>
                        <a:gd name="connsiteX57" fmla="*/ 629171 w 1016182"/>
                        <a:gd name="connsiteY57" fmla="*/ 260660 h 601590"/>
                        <a:gd name="connsiteX58" fmla="*/ 678045 w 1016182"/>
                        <a:gd name="connsiteY58" fmla="*/ 273994 h 601590"/>
                        <a:gd name="connsiteX59" fmla="*/ 680840 w 1016182"/>
                        <a:gd name="connsiteY59" fmla="*/ 273080 h 601590"/>
                        <a:gd name="connsiteX60" fmla="*/ 747134 w 1016182"/>
                        <a:gd name="connsiteY60" fmla="*/ 188506 h 601590"/>
                        <a:gd name="connsiteX61" fmla="*/ 745951 w 1016182"/>
                        <a:gd name="connsiteY61" fmla="*/ 185118 h 601590"/>
                        <a:gd name="connsiteX62" fmla="*/ 609869 w 1016182"/>
                        <a:gd name="connsiteY62" fmla="*/ 147858 h 601590"/>
                        <a:gd name="connsiteX63" fmla="*/ 605568 w 1016182"/>
                        <a:gd name="connsiteY63" fmla="*/ 149203 h 601590"/>
                        <a:gd name="connsiteX64" fmla="*/ 529489 w 1016182"/>
                        <a:gd name="connsiteY64" fmla="*/ 241089 h 601590"/>
                        <a:gd name="connsiteX65" fmla="*/ 528736 w 1016182"/>
                        <a:gd name="connsiteY65" fmla="*/ 246089 h 601590"/>
                        <a:gd name="connsiteX66" fmla="*/ 586750 w 1016182"/>
                        <a:gd name="connsiteY66" fmla="*/ 383300 h 601590"/>
                        <a:gd name="connsiteX67" fmla="*/ 591535 w 1016182"/>
                        <a:gd name="connsiteY67" fmla="*/ 386849 h 601590"/>
                        <a:gd name="connsiteX68" fmla="*/ 828805 w 1016182"/>
                        <a:gd name="connsiteY68" fmla="*/ 411474 h 601590"/>
                        <a:gd name="connsiteX69" fmla="*/ 844182 w 1016182"/>
                        <a:gd name="connsiteY69" fmla="*/ 404054 h 601590"/>
                        <a:gd name="connsiteX70" fmla="*/ 876603 w 1016182"/>
                        <a:gd name="connsiteY70" fmla="*/ 359858 h 601590"/>
                        <a:gd name="connsiteX71" fmla="*/ 911820 w 1016182"/>
                        <a:gd name="connsiteY71" fmla="*/ 332921 h 601590"/>
                        <a:gd name="connsiteX72" fmla="*/ 916444 w 1016182"/>
                        <a:gd name="connsiteY72" fmla="*/ 335126 h 601590"/>
                        <a:gd name="connsiteX73" fmla="*/ 918971 w 1016182"/>
                        <a:gd name="connsiteY73" fmla="*/ 366149 h 601590"/>
                        <a:gd name="connsiteX74" fmla="*/ 912035 w 1016182"/>
                        <a:gd name="connsiteY74" fmla="*/ 374429 h 601590"/>
                        <a:gd name="connsiteX75" fmla="*/ 870635 w 1016182"/>
                        <a:gd name="connsiteY75" fmla="*/ 430077 h 601590"/>
                        <a:gd name="connsiteX76" fmla="*/ 870850 w 1016182"/>
                        <a:gd name="connsiteY76" fmla="*/ 434217 h 601590"/>
                        <a:gd name="connsiteX77" fmla="*/ 897357 w 1016182"/>
                        <a:gd name="connsiteY77" fmla="*/ 501156 h 601590"/>
                        <a:gd name="connsiteX78" fmla="*/ 799664 w 1016182"/>
                        <a:gd name="connsiteY78" fmla="*/ 601591 h 60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16182" h="601590">
                          <a:moveTo>
                            <a:pt x="799664" y="601591"/>
                          </a:moveTo>
                          <a:lnTo>
                            <a:pt x="490831" y="601591"/>
                          </a:lnTo>
                          <a:cubicBezTo>
                            <a:pt x="438570" y="595838"/>
                            <a:pt x="405827" y="563148"/>
                            <a:pt x="383998" y="517500"/>
                          </a:cubicBezTo>
                          <a:cubicBezTo>
                            <a:pt x="357473" y="462191"/>
                            <a:pt x="323708" y="392833"/>
                            <a:pt x="282702" y="309426"/>
                          </a:cubicBezTo>
                          <a:cubicBezTo>
                            <a:pt x="281907" y="307764"/>
                            <a:pt x="282630" y="305764"/>
                            <a:pt x="284317" y="304958"/>
                          </a:cubicBezTo>
                          <a:cubicBezTo>
                            <a:pt x="284352" y="304942"/>
                            <a:pt x="284387" y="304925"/>
                            <a:pt x="284423" y="304909"/>
                          </a:cubicBezTo>
                          <a:lnTo>
                            <a:pt x="313672" y="292543"/>
                          </a:lnTo>
                          <a:cubicBezTo>
                            <a:pt x="314950" y="291995"/>
                            <a:pt x="316433" y="292538"/>
                            <a:pt x="317059" y="293780"/>
                          </a:cubicBezTo>
                          <a:cubicBezTo>
                            <a:pt x="337239" y="334857"/>
                            <a:pt x="372223" y="406597"/>
                            <a:pt x="422010" y="509005"/>
                          </a:cubicBezTo>
                          <a:cubicBezTo>
                            <a:pt x="439323" y="544599"/>
                            <a:pt x="465507" y="564008"/>
                            <a:pt x="506800" y="563954"/>
                          </a:cubicBezTo>
                          <a:cubicBezTo>
                            <a:pt x="535797" y="563954"/>
                            <a:pt x="629424" y="563971"/>
                            <a:pt x="787674" y="564008"/>
                          </a:cubicBezTo>
                          <a:cubicBezTo>
                            <a:pt x="821224" y="564008"/>
                            <a:pt x="854129" y="554868"/>
                            <a:pt x="859236" y="515887"/>
                          </a:cubicBezTo>
                          <a:cubicBezTo>
                            <a:pt x="861817" y="496494"/>
                            <a:pt x="858000" y="479343"/>
                            <a:pt x="847784" y="464433"/>
                          </a:cubicBezTo>
                          <a:cubicBezTo>
                            <a:pt x="843053" y="457497"/>
                            <a:pt x="835203" y="456745"/>
                            <a:pt x="827945" y="452013"/>
                          </a:cubicBezTo>
                          <a:cubicBezTo>
                            <a:pt x="824541" y="449755"/>
                            <a:pt x="818912" y="448212"/>
                            <a:pt x="811062" y="447389"/>
                          </a:cubicBezTo>
                          <a:cubicBezTo>
                            <a:pt x="732456" y="439287"/>
                            <a:pt x="653904" y="431152"/>
                            <a:pt x="575405" y="422980"/>
                          </a:cubicBezTo>
                          <a:cubicBezTo>
                            <a:pt x="567190" y="422152"/>
                            <a:pt x="560076" y="416893"/>
                            <a:pt x="556856" y="409269"/>
                          </a:cubicBezTo>
                          <a:cubicBezTo>
                            <a:pt x="541479" y="372638"/>
                            <a:pt x="507570" y="292473"/>
                            <a:pt x="455130" y="168773"/>
                          </a:cubicBezTo>
                          <a:cubicBezTo>
                            <a:pt x="422064" y="90866"/>
                            <a:pt x="360878" y="34466"/>
                            <a:pt x="272003" y="37530"/>
                          </a:cubicBezTo>
                          <a:cubicBezTo>
                            <a:pt x="210064" y="39681"/>
                            <a:pt x="162320" y="63698"/>
                            <a:pt x="128770" y="109577"/>
                          </a:cubicBezTo>
                          <a:cubicBezTo>
                            <a:pt x="105167" y="141837"/>
                            <a:pt x="90004" y="185925"/>
                            <a:pt x="84036" y="224636"/>
                          </a:cubicBezTo>
                          <a:cubicBezTo>
                            <a:pt x="77692" y="265676"/>
                            <a:pt x="63265" y="369068"/>
                            <a:pt x="40755" y="534813"/>
                          </a:cubicBezTo>
                          <a:cubicBezTo>
                            <a:pt x="40636" y="535668"/>
                            <a:pt x="41231" y="536453"/>
                            <a:pt x="42084" y="536571"/>
                          </a:cubicBezTo>
                          <a:cubicBezTo>
                            <a:pt x="42160" y="536582"/>
                            <a:pt x="42237" y="536587"/>
                            <a:pt x="42314" y="536587"/>
                          </a:cubicBezTo>
                          <a:lnTo>
                            <a:pt x="351093" y="536587"/>
                          </a:lnTo>
                          <a:cubicBezTo>
                            <a:pt x="352455" y="536587"/>
                            <a:pt x="353136" y="537286"/>
                            <a:pt x="353136" y="538684"/>
                          </a:cubicBezTo>
                          <a:lnTo>
                            <a:pt x="353136" y="572933"/>
                          </a:lnTo>
                          <a:cubicBezTo>
                            <a:pt x="353136" y="573794"/>
                            <a:pt x="352706" y="574224"/>
                            <a:pt x="351846" y="574224"/>
                          </a:cubicBezTo>
                          <a:cubicBezTo>
                            <a:pt x="236069" y="574261"/>
                            <a:pt x="127300" y="574261"/>
                            <a:pt x="25539" y="574224"/>
                          </a:cubicBezTo>
                          <a:cubicBezTo>
                            <a:pt x="12062" y="574224"/>
                            <a:pt x="3549" y="569455"/>
                            <a:pt x="0" y="559922"/>
                          </a:cubicBezTo>
                          <a:lnTo>
                            <a:pt x="0" y="549814"/>
                          </a:lnTo>
                          <a:cubicBezTo>
                            <a:pt x="15341" y="443395"/>
                            <a:pt x="30181" y="337008"/>
                            <a:pt x="44518" y="230658"/>
                          </a:cubicBezTo>
                          <a:cubicBezTo>
                            <a:pt x="47637" y="207539"/>
                            <a:pt x="53927" y="182629"/>
                            <a:pt x="63390" y="155923"/>
                          </a:cubicBezTo>
                          <a:cubicBezTo>
                            <a:pt x="72782" y="129363"/>
                            <a:pt x="84359" y="106657"/>
                            <a:pt x="98123" y="87802"/>
                          </a:cubicBezTo>
                          <a:cubicBezTo>
                            <a:pt x="139201" y="31634"/>
                            <a:pt x="197143" y="2403"/>
                            <a:pt x="271949" y="109"/>
                          </a:cubicBezTo>
                          <a:cubicBezTo>
                            <a:pt x="363459" y="-2687"/>
                            <a:pt x="436473" y="48445"/>
                            <a:pt x="476637" y="127212"/>
                          </a:cubicBezTo>
                          <a:cubicBezTo>
                            <a:pt x="486351" y="146245"/>
                            <a:pt x="497373" y="171085"/>
                            <a:pt x="509703" y="201732"/>
                          </a:cubicBezTo>
                          <a:cubicBezTo>
                            <a:pt x="510073" y="202673"/>
                            <a:pt x="511135" y="203135"/>
                            <a:pt x="512074" y="202764"/>
                          </a:cubicBezTo>
                          <a:cubicBezTo>
                            <a:pt x="512366" y="202646"/>
                            <a:pt x="512623" y="202458"/>
                            <a:pt x="512821" y="202216"/>
                          </a:cubicBezTo>
                          <a:lnTo>
                            <a:pt x="585191" y="114792"/>
                          </a:lnTo>
                          <a:cubicBezTo>
                            <a:pt x="590460" y="108443"/>
                            <a:pt x="598960" y="105770"/>
                            <a:pt x="606912" y="107964"/>
                          </a:cubicBezTo>
                          <a:lnTo>
                            <a:pt x="1002416" y="216249"/>
                          </a:lnTo>
                          <a:cubicBezTo>
                            <a:pt x="1012357" y="218953"/>
                            <a:pt x="1018228" y="229201"/>
                            <a:pt x="1015524" y="239148"/>
                          </a:cubicBezTo>
                          <a:cubicBezTo>
                            <a:pt x="1014868" y="241551"/>
                            <a:pt x="1013739" y="243804"/>
                            <a:pt x="1012201" y="245767"/>
                          </a:cubicBezTo>
                          <a:lnTo>
                            <a:pt x="970532" y="298887"/>
                          </a:lnTo>
                          <a:cubicBezTo>
                            <a:pt x="966183" y="304409"/>
                            <a:pt x="959037" y="306856"/>
                            <a:pt x="952306" y="305124"/>
                          </a:cubicBezTo>
                          <a:cubicBezTo>
                            <a:pt x="949010" y="304264"/>
                            <a:pt x="947144" y="303673"/>
                            <a:pt x="946714" y="303350"/>
                          </a:cubicBezTo>
                          <a:cubicBezTo>
                            <a:pt x="936106" y="294640"/>
                            <a:pt x="934547" y="285193"/>
                            <a:pt x="942036" y="275015"/>
                          </a:cubicBezTo>
                          <a:lnTo>
                            <a:pt x="962414" y="247326"/>
                          </a:lnTo>
                          <a:cubicBezTo>
                            <a:pt x="963666" y="245675"/>
                            <a:pt x="963290" y="244568"/>
                            <a:pt x="961285" y="243992"/>
                          </a:cubicBezTo>
                          <a:lnTo>
                            <a:pt x="791276" y="197485"/>
                          </a:lnTo>
                          <a:cubicBezTo>
                            <a:pt x="789604" y="197033"/>
                            <a:pt x="787824" y="197624"/>
                            <a:pt x="786760" y="198990"/>
                          </a:cubicBezTo>
                          <a:lnTo>
                            <a:pt x="700842" y="308565"/>
                          </a:lnTo>
                          <a:cubicBezTo>
                            <a:pt x="695524" y="315335"/>
                            <a:pt x="686513" y="318007"/>
                            <a:pt x="678367" y="315232"/>
                          </a:cubicBezTo>
                          <a:lnTo>
                            <a:pt x="620515" y="295608"/>
                          </a:lnTo>
                          <a:cubicBezTo>
                            <a:pt x="609799" y="291989"/>
                            <a:pt x="606036" y="284333"/>
                            <a:pt x="609224" y="272650"/>
                          </a:cubicBezTo>
                          <a:cubicBezTo>
                            <a:pt x="609439" y="271897"/>
                            <a:pt x="610138" y="270284"/>
                            <a:pt x="611321" y="267811"/>
                          </a:cubicBezTo>
                          <a:cubicBezTo>
                            <a:pt x="614171" y="261644"/>
                            <a:pt x="621719" y="258622"/>
                            <a:pt x="629171" y="260660"/>
                          </a:cubicBezTo>
                          <a:lnTo>
                            <a:pt x="678045" y="273994"/>
                          </a:lnTo>
                          <a:cubicBezTo>
                            <a:pt x="679050" y="274295"/>
                            <a:pt x="680158" y="273929"/>
                            <a:pt x="680840" y="273080"/>
                          </a:cubicBezTo>
                          <a:lnTo>
                            <a:pt x="747134" y="188506"/>
                          </a:lnTo>
                          <a:cubicBezTo>
                            <a:pt x="748462" y="186823"/>
                            <a:pt x="748064" y="185694"/>
                            <a:pt x="745951" y="185118"/>
                          </a:cubicBezTo>
                          <a:lnTo>
                            <a:pt x="609869" y="147858"/>
                          </a:lnTo>
                          <a:cubicBezTo>
                            <a:pt x="608149" y="147391"/>
                            <a:pt x="606713" y="147842"/>
                            <a:pt x="605568" y="149203"/>
                          </a:cubicBezTo>
                          <a:lnTo>
                            <a:pt x="529489" y="241089"/>
                          </a:lnTo>
                          <a:cubicBezTo>
                            <a:pt x="528337" y="242481"/>
                            <a:pt x="528047" y="244401"/>
                            <a:pt x="528736" y="246089"/>
                          </a:cubicBezTo>
                          <a:lnTo>
                            <a:pt x="586750" y="383300"/>
                          </a:lnTo>
                          <a:cubicBezTo>
                            <a:pt x="587578" y="385257"/>
                            <a:pt x="589406" y="386612"/>
                            <a:pt x="591535" y="386849"/>
                          </a:cubicBezTo>
                          <a:lnTo>
                            <a:pt x="828805" y="411474"/>
                          </a:lnTo>
                          <a:cubicBezTo>
                            <a:pt x="834929" y="412103"/>
                            <a:pt x="840881" y="409232"/>
                            <a:pt x="844182" y="404054"/>
                          </a:cubicBezTo>
                          <a:cubicBezTo>
                            <a:pt x="851317" y="392833"/>
                            <a:pt x="862124" y="378101"/>
                            <a:pt x="876603" y="359858"/>
                          </a:cubicBezTo>
                          <a:cubicBezTo>
                            <a:pt x="886657" y="347169"/>
                            <a:pt x="890475" y="331685"/>
                            <a:pt x="911820" y="332921"/>
                          </a:cubicBezTo>
                          <a:cubicBezTo>
                            <a:pt x="913648" y="333029"/>
                            <a:pt x="915191" y="333766"/>
                            <a:pt x="916444" y="335126"/>
                          </a:cubicBezTo>
                          <a:cubicBezTo>
                            <a:pt x="926552" y="345879"/>
                            <a:pt x="927396" y="356218"/>
                            <a:pt x="918971" y="366149"/>
                          </a:cubicBezTo>
                          <a:cubicBezTo>
                            <a:pt x="914562" y="371380"/>
                            <a:pt x="912250" y="374144"/>
                            <a:pt x="912035" y="374429"/>
                          </a:cubicBezTo>
                          <a:cubicBezTo>
                            <a:pt x="905728" y="383069"/>
                            <a:pt x="891926" y="401618"/>
                            <a:pt x="870635" y="430077"/>
                          </a:cubicBezTo>
                          <a:cubicBezTo>
                            <a:pt x="869560" y="431512"/>
                            <a:pt x="869629" y="432889"/>
                            <a:pt x="870850" y="434217"/>
                          </a:cubicBezTo>
                          <a:cubicBezTo>
                            <a:pt x="888415" y="453073"/>
                            <a:pt x="897249" y="475385"/>
                            <a:pt x="897357" y="501156"/>
                          </a:cubicBezTo>
                          <a:cubicBezTo>
                            <a:pt x="897642" y="562519"/>
                            <a:pt x="865081" y="595999"/>
                            <a:pt x="799664" y="601591"/>
                          </a:cubicBezTo>
                          <a:close/>
                        </a:path>
                      </a:pathLst>
                    </a:custGeom>
                    <a:grpFill/>
                    <a:ln w="5363" cap="flat">
                      <a:noFill/>
                      <a:prstDash val="solid"/>
                      <a:miter/>
                    </a:ln>
                  </p:spPr>
                  <p:txBody>
                    <a:bodyPr rtlCol="0" anchor="ctr"/>
                    <a:lstStyle/>
                    <a:p>
                      <a:endParaRPr lang="en-US"/>
                    </a:p>
                  </p:txBody>
                </p:sp>
                <p:sp>
                  <p:nvSpPr>
                    <p:cNvPr id="56" name="Forme libre : forme 3473">
                      <a:extLst>
                        <a:ext uri="{FF2B5EF4-FFF2-40B4-BE49-F238E27FC236}">
                          <a16:creationId xmlns:a16="http://schemas.microsoft.com/office/drawing/2014/main" id="{6B8D62B0-1AAC-6C5A-012B-41A63C30135F}"/>
                        </a:ext>
                      </a:extLst>
                    </p:cNvPr>
                    <p:cNvSpPr/>
                    <p:nvPr/>
                  </p:nvSpPr>
                  <p:spPr>
                    <a:xfrm>
                      <a:off x="6064299" y="3372412"/>
                      <a:ext cx="622822" cy="505405"/>
                    </a:xfrm>
                    <a:custGeom>
                      <a:avLst/>
                      <a:gdLst>
                        <a:gd name="connsiteX0" fmla="*/ 622823 w 622822"/>
                        <a:gd name="connsiteY0" fmla="*/ 172882 h 505405"/>
                        <a:gd name="connsiteX1" fmla="*/ 622823 w 622822"/>
                        <a:gd name="connsiteY1" fmla="*/ 181646 h 505405"/>
                        <a:gd name="connsiteX2" fmla="*/ 387865 w 622822"/>
                        <a:gd name="connsiteY2" fmla="*/ 497307 h 505405"/>
                        <a:gd name="connsiteX3" fmla="*/ 366627 w 622822"/>
                        <a:gd name="connsiteY3" fmla="*/ 505157 h 505405"/>
                        <a:gd name="connsiteX4" fmla="*/ 365874 w 622822"/>
                        <a:gd name="connsiteY4" fmla="*/ 504888 h 505405"/>
                        <a:gd name="connsiteX5" fmla="*/ 358024 w 622822"/>
                        <a:gd name="connsiteY5" fmla="*/ 474618 h 505405"/>
                        <a:gd name="connsiteX6" fmla="*/ 569970 w 622822"/>
                        <a:gd name="connsiteY6" fmla="*/ 190464 h 505405"/>
                        <a:gd name="connsiteX7" fmla="*/ 568841 w 622822"/>
                        <a:gd name="connsiteY7" fmla="*/ 187184 h 505405"/>
                        <a:gd name="connsiteX8" fmla="*/ 13975 w 622822"/>
                        <a:gd name="connsiteY8" fmla="*/ 37392 h 505405"/>
                        <a:gd name="connsiteX9" fmla="*/ 1394 w 622822"/>
                        <a:gd name="connsiteY9" fmla="*/ 14487 h 505405"/>
                        <a:gd name="connsiteX10" fmla="*/ 1555 w 622822"/>
                        <a:gd name="connsiteY10" fmla="*/ 13788 h 505405"/>
                        <a:gd name="connsiteX11" fmla="*/ 24513 w 622822"/>
                        <a:gd name="connsiteY11" fmla="*/ 1261 h 505405"/>
                        <a:gd name="connsiteX12" fmla="*/ 603305 w 622822"/>
                        <a:gd name="connsiteY12" fmla="*/ 156752 h 505405"/>
                        <a:gd name="connsiteX13" fmla="*/ 622823 w 622822"/>
                        <a:gd name="connsiteY13" fmla="*/ 172882 h 5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822" h="505405">
                          <a:moveTo>
                            <a:pt x="622823" y="172882"/>
                          </a:moveTo>
                          <a:lnTo>
                            <a:pt x="622823" y="181646"/>
                          </a:lnTo>
                          <a:lnTo>
                            <a:pt x="387865" y="497307"/>
                          </a:lnTo>
                          <a:cubicBezTo>
                            <a:pt x="383133" y="503651"/>
                            <a:pt x="376052" y="506270"/>
                            <a:pt x="366627" y="505157"/>
                          </a:cubicBezTo>
                          <a:cubicBezTo>
                            <a:pt x="366342" y="505119"/>
                            <a:pt x="366089" y="505033"/>
                            <a:pt x="365874" y="504888"/>
                          </a:cubicBezTo>
                          <a:cubicBezTo>
                            <a:pt x="352540" y="495640"/>
                            <a:pt x="349922" y="485548"/>
                            <a:pt x="358024" y="474618"/>
                          </a:cubicBezTo>
                          <a:lnTo>
                            <a:pt x="569970" y="190464"/>
                          </a:lnTo>
                          <a:cubicBezTo>
                            <a:pt x="571223" y="188781"/>
                            <a:pt x="570847" y="187684"/>
                            <a:pt x="568841" y="187184"/>
                          </a:cubicBezTo>
                          <a:cubicBezTo>
                            <a:pt x="378579" y="140660"/>
                            <a:pt x="193624" y="90728"/>
                            <a:pt x="13975" y="37392"/>
                          </a:cubicBezTo>
                          <a:cubicBezTo>
                            <a:pt x="1716" y="33736"/>
                            <a:pt x="-2478" y="26101"/>
                            <a:pt x="1394" y="14487"/>
                          </a:cubicBezTo>
                          <a:lnTo>
                            <a:pt x="1555" y="13788"/>
                          </a:lnTo>
                          <a:cubicBezTo>
                            <a:pt x="4496" y="1816"/>
                            <a:pt x="12147" y="-2359"/>
                            <a:pt x="24513" y="1261"/>
                          </a:cubicBezTo>
                          <a:cubicBezTo>
                            <a:pt x="242841" y="65280"/>
                            <a:pt x="435770" y="117111"/>
                            <a:pt x="603305" y="156752"/>
                          </a:cubicBezTo>
                          <a:cubicBezTo>
                            <a:pt x="613666" y="159226"/>
                            <a:pt x="620172" y="164602"/>
                            <a:pt x="622823" y="172882"/>
                          </a:cubicBezTo>
                          <a:close/>
                        </a:path>
                      </a:pathLst>
                    </a:custGeom>
                    <a:grpFill/>
                    <a:ln w="5363"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2789B2CC-0E6B-0DE4-0234-5AA5FD011365}"/>
                    </a:ext>
                  </a:extLst>
                </p:cNvPr>
                <p:cNvGrpSpPr/>
                <p:nvPr/>
              </p:nvGrpSpPr>
              <p:grpSpPr>
                <a:xfrm>
                  <a:off x="6469768" y="3198526"/>
                  <a:ext cx="1016000" cy="1016000"/>
                  <a:chOff x="755696" y="1914609"/>
                  <a:chExt cx="1016000" cy="1016000"/>
                </a:xfrm>
              </p:grpSpPr>
              <p:sp>
                <p:nvSpPr>
                  <p:cNvPr id="69" name="Ellipse 17">
                    <a:extLst>
                      <a:ext uri="{FF2B5EF4-FFF2-40B4-BE49-F238E27FC236}">
                        <a16:creationId xmlns:a16="http://schemas.microsoft.com/office/drawing/2014/main" id="{7383DC12-EDC9-86F4-C902-C5D4E7DE6030}"/>
                      </a:ext>
                    </a:extLst>
                  </p:cNvPr>
                  <p:cNvSpPr>
                    <a:spLocks noChangeAspect="1"/>
                  </p:cNvSpPr>
                  <p:nvPr>
                    <p:custDataLst>
                      <p:tags r:id="rId10"/>
                    </p:custDataLst>
                  </p:nvPr>
                </p:nvSpPr>
                <p:spPr>
                  <a:xfrm>
                    <a:off x="755696" y="1914609"/>
                    <a:ext cx="1016000" cy="1016000"/>
                  </a:xfrm>
                  <a:prstGeom prst="ellipse">
                    <a:avLst/>
                  </a:prstGeom>
                  <a:solidFill>
                    <a:schemeClr val="accent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70" name="Bar_chart12" descr="{&quot;Key&quot;:&quot;POWER_USER_SHAPE_ICON&quot;,&quot;Value&quot;:&quot;POWER_USER_SHAPE_ICON_STYLE_1&quot;}">
                    <a:extLst>
                      <a:ext uri="{FF2B5EF4-FFF2-40B4-BE49-F238E27FC236}">
                        <a16:creationId xmlns:a16="http://schemas.microsoft.com/office/drawing/2014/main" id="{033AFF0A-005F-B267-FDFD-E90F5FFB65B3}"/>
                      </a:ext>
                    </a:extLst>
                  </p:cNvPr>
                  <p:cNvGrpSpPr>
                    <a:grpSpLocks noChangeAspect="1"/>
                  </p:cNvGrpSpPr>
                  <p:nvPr/>
                </p:nvGrpSpPr>
                <p:grpSpPr>
                  <a:xfrm>
                    <a:off x="995457" y="2167564"/>
                    <a:ext cx="554045" cy="457200"/>
                    <a:chOff x="5867400" y="6072187"/>
                    <a:chExt cx="2343149" cy="1933575"/>
                  </a:xfrm>
                  <a:solidFill>
                    <a:schemeClr val="bg1"/>
                  </a:solidFill>
                </p:grpSpPr>
                <p:sp>
                  <p:nvSpPr>
                    <p:cNvPr id="71" name="Free-form: Shape 354">
                      <a:extLst>
                        <a:ext uri="{FF2B5EF4-FFF2-40B4-BE49-F238E27FC236}">
                          <a16:creationId xmlns:a16="http://schemas.microsoft.com/office/drawing/2014/main" id="{AAD5C5D9-8EE8-2BC7-7F2C-EB7F11FF2482}"/>
                        </a:ext>
                      </a:extLst>
                    </p:cNvPr>
                    <p:cNvSpPr/>
                    <p:nvPr/>
                  </p:nvSpPr>
                  <p:spPr>
                    <a:xfrm>
                      <a:off x="6686550" y="6072187"/>
                      <a:ext cx="695356" cy="1933575"/>
                    </a:xfrm>
                    <a:custGeom>
                      <a:avLst/>
                      <a:gdLst>
                        <a:gd name="connsiteX0" fmla="*/ 464915 w 695356"/>
                        <a:gd name="connsiteY0" fmla="*/ 0 h 1933575"/>
                        <a:gd name="connsiteX1" fmla="*/ 647319 w 695356"/>
                        <a:gd name="connsiteY1" fmla="*/ 97917 h 1933575"/>
                        <a:gd name="connsiteX2" fmla="*/ 695230 w 695356"/>
                        <a:gd name="connsiteY2" fmla="*/ 240506 h 1933575"/>
                        <a:gd name="connsiteX3" fmla="*/ 695325 w 695356"/>
                        <a:gd name="connsiteY3" fmla="*/ 1890713 h 1933575"/>
                        <a:gd name="connsiteX4" fmla="*/ 669322 w 695356"/>
                        <a:gd name="connsiteY4" fmla="*/ 1933575 h 1933575"/>
                        <a:gd name="connsiteX5" fmla="*/ 26765 w 695356"/>
                        <a:gd name="connsiteY5" fmla="*/ 1933575 h 1933575"/>
                        <a:gd name="connsiteX6" fmla="*/ 95 w 695356"/>
                        <a:gd name="connsiteY6" fmla="*/ 1902619 h 1933575"/>
                        <a:gd name="connsiteX7" fmla="*/ 95 w 695356"/>
                        <a:gd name="connsiteY7" fmla="*/ 240506 h 1933575"/>
                        <a:gd name="connsiteX8" fmla="*/ 43148 w 695356"/>
                        <a:gd name="connsiteY8" fmla="*/ 104775 h 1933575"/>
                        <a:gd name="connsiteX9" fmla="*/ 230981 w 695356"/>
                        <a:gd name="connsiteY9" fmla="*/ 0 h 1933575"/>
                        <a:gd name="connsiteX10" fmla="*/ 464915 w 695356"/>
                        <a:gd name="connsiteY10" fmla="*/ 0 h 1933575"/>
                        <a:gd name="connsiteX11" fmla="*/ 69723 w 695356"/>
                        <a:gd name="connsiteY11" fmla="*/ 1866900 h 1933575"/>
                        <a:gd name="connsiteX12" fmla="*/ 625602 w 695356"/>
                        <a:gd name="connsiteY12" fmla="*/ 1866900 h 1933575"/>
                        <a:gd name="connsiteX13" fmla="*/ 628936 w 695356"/>
                        <a:gd name="connsiteY13" fmla="*/ 1863566 h 1933575"/>
                        <a:gd name="connsiteX14" fmla="*/ 628936 w 695356"/>
                        <a:gd name="connsiteY14" fmla="*/ 259366 h 1933575"/>
                        <a:gd name="connsiteX15" fmla="*/ 448151 w 695356"/>
                        <a:gd name="connsiteY15" fmla="*/ 65341 h 1933575"/>
                        <a:gd name="connsiteX16" fmla="*/ 247174 w 695356"/>
                        <a:gd name="connsiteY16" fmla="*/ 65342 h 1933575"/>
                        <a:gd name="connsiteX17" fmla="*/ 66389 w 695356"/>
                        <a:gd name="connsiteY17" fmla="*/ 259366 h 1933575"/>
                        <a:gd name="connsiteX18" fmla="*/ 66389 w 695356"/>
                        <a:gd name="connsiteY18" fmla="*/ 1863566 h 1933575"/>
                        <a:gd name="connsiteX19" fmla="*/ 69723 w 695356"/>
                        <a:gd name="connsiteY19" fmla="*/ 1866900 h 19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5356" h="1933575">
                          <a:moveTo>
                            <a:pt x="464915" y="0"/>
                          </a:moveTo>
                          <a:cubicBezTo>
                            <a:pt x="545306" y="7112"/>
                            <a:pt x="606108" y="39751"/>
                            <a:pt x="647319" y="97917"/>
                          </a:cubicBezTo>
                          <a:cubicBezTo>
                            <a:pt x="679260" y="143002"/>
                            <a:pt x="695230" y="190532"/>
                            <a:pt x="695230" y="240506"/>
                          </a:cubicBezTo>
                          <a:cubicBezTo>
                            <a:pt x="695357" y="790607"/>
                            <a:pt x="695389" y="1340675"/>
                            <a:pt x="695325" y="1890713"/>
                          </a:cubicBezTo>
                          <a:cubicBezTo>
                            <a:pt x="695325" y="1912874"/>
                            <a:pt x="686657" y="1927162"/>
                            <a:pt x="669322" y="1933575"/>
                          </a:cubicBezTo>
                          <a:lnTo>
                            <a:pt x="26765" y="1933575"/>
                          </a:lnTo>
                          <a:cubicBezTo>
                            <a:pt x="8985" y="1927860"/>
                            <a:pt x="95" y="1917541"/>
                            <a:pt x="95" y="1902619"/>
                          </a:cubicBezTo>
                          <a:cubicBezTo>
                            <a:pt x="-32" y="1348581"/>
                            <a:pt x="-32" y="794544"/>
                            <a:pt x="95" y="240506"/>
                          </a:cubicBezTo>
                          <a:cubicBezTo>
                            <a:pt x="95" y="193707"/>
                            <a:pt x="14446" y="148463"/>
                            <a:pt x="43148" y="104775"/>
                          </a:cubicBezTo>
                          <a:cubicBezTo>
                            <a:pt x="84169" y="42291"/>
                            <a:pt x="146780" y="7366"/>
                            <a:pt x="230981" y="0"/>
                          </a:cubicBezTo>
                          <a:lnTo>
                            <a:pt x="464915" y="0"/>
                          </a:lnTo>
                          <a:close/>
                          <a:moveTo>
                            <a:pt x="69723" y="1866900"/>
                          </a:moveTo>
                          <a:lnTo>
                            <a:pt x="625602" y="1866900"/>
                          </a:lnTo>
                          <a:cubicBezTo>
                            <a:pt x="627443" y="1866900"/>
                            <a:pt x="628936" y="1865407"/>
                            <a:pt x="628936" y="1863566"/>
                          </a:cubicBezTo>
                          <a:lnTo>
                            <a:pt x="628936" y="259366"/>
                          </a:lnTo>
                          <a:cubicBezTo>
                            <a:pt x="628936" y="152209"/>
                            <a:pt x="547996" y="65341"/>
                            <a:pt x="448151" y="65341"/>
                          </a:cubicBezTo>
                          <a:lnTo>
                            <a:pt x="247174" y="65342"/>
                          </a:lnTo>
                          <a:cubicBezTo>
                            <a:pt x="147329" y="65342"/>
                            <a:pt x="66389" y="152209"/>
                            <a:pt x="66389" y="259366"/>
                          </a:cubicBezTo>
                          <a:lnTo>
                            <a:pt x="66389" y="1863566"/>
                          </a:lnTo>
                          <a:cubicBezTo>
                            <a:pt x="66389" y="1865407"/>
                            <a:pt x="67882" y="1866900"/>
                            <a:pt x="69723" y="1866900"/>
                          </a:cubicBezTo>
                          <a:close/>
                        </a:path>
                      </a:pathLst>
                    </a:custGeom>
                    <a:grpFill/>
                    <a:ln w="9525" cap="flat">
                      <a:noFill/>
                      <a:prstDash val="solid"/>
                      <a:miter/>
                    </a:ln>
                  </p:spPr>
                  <p:txBody>
                    <a:bodyPr rtlCol="0" anchor="ctr"/>
                    <a:lstStyle/>
                    <a:p>
                      <a:endParaRPr lang="en-US"/>
                    </a:p>
                  </p:txBody>
                </p:sp>
                <p:sp>
                  <p:nvSpPr>
                    <p:cNvPr id="72" name="Free-form: Shape 355">
                      <a:extLst>
                        <a:ext uri="{FF2B5EF4-FFF2-40B4-BE49-F238E27FC236}">
                          <a16:creationId xmlns:a16="http://schemas.microsoft.com/office/drawing/2014/main" id="{7D1EB091-58B1-D783-C92B-020723B5C671}"/>
                        </a:ext>
                      </a:extLst>
                    </p:cNvPr>
                    <p:cNvSpPr/>
                    <p:nvPr/>
                  </p:nvSpPr>
                  <p:spPr>
                    <a:xfrm>
                      <a:off x="5867400" y="6843644"/>
                      <a:ext cx="685949" cy="1162117"/>
                    </a:xfrm>
                    <a:custGeom>
                      <a:avLst/>
                      <a:gdLst>
                        <a:gd name="connsiteX0" fmla="*/ 660368 w 685949"/>
                        <a:gd name="connsiteY0" fmla="*/ 1162117 h 1162117"/>
                        <a:gd name="connsiteX1" fmla="*/ 226981 w 685949"/>
                        <a:gd name="connsiteY1" fmla="*/ 1162117 h 1162117"/>
                        <a:gd name="connsiteX2" fmla="*/ 18764 w 685949"/>
                        <a:gd name="connsiteY2" fmla="*/ 1014575 h 1162117"/>
                        <a:gd name="connsiteX3" fmla="*/ 0 w 685949"/>
                        <a:gd name="connsiteY3" fmla="*/ 935422 h 1162117"/>
                        <a:gd name="connsiteX4" fmla="*/ 0 w 685949"/>
                        <a:gd name="connsiteY4" fmla="*/ 232001 h 1162117"/>
                        <a:gd name="connsiteX5" fmla="*/ 68580 w 685949"/>
                        <a:gd name="connsiteY5" fmla="*/ 73410 h 1162117"/>
                        <a:gd name="connsiteX6" fmla="*/ 245555 w 685949"/>
                        <a:gd name="connsiteY6" fmla="*/ 353 h 1162117"/>
                        <a:gd name="connsiteX7" fmla="*/ 450818 w 685949"/>
                        <a:gd name="connsiteY7" fmla="*/ 1020 h 1162117"/>
                        <a:gd name="connsiteX8" fmla="*/ 614077 w 685949"/>
                        <a:gd name="connsiteY8" fmla="*/ 71314 h 1162117"/>
                        <a:gd name="connsiteX9" fmla="*/ 685514 w 685949"/>
                        <a:gd name="connsiteY9" fmla="*/ 243812 h 1162117"/>
                        <a:gd name="connsiteX10" fmla="*/ 685705 w 685949"/>
                        <a:gd name="connsiteY10" fmla="*/ 1133256 h 1162117"/>
                        <a:gd name="connsiteX11" fmla="*/ 660368 w 685949"/>
                        <a:gd name="connsiteY11" fmla="*/ 1162117 h 1162117"/>
                        <a:gd name="connsiteX12" fmla="*/ 155924 w 685949"/>
                        <a:gd name="connsiteY12" fmla="*/ 89316 h 1162117"/>
                        <a:gd name="connsiteX13" fmla="*/ 76486 w 685949"/>
                        <a:gd name="connsiteY13" fmla="*/ 184757 h 1162117"/>
                        <a:gd name="connsiteX14" fmla="*/ 66770 w 685949"/>
                        <a:gd name="connsiteY14" fmla="*/ 302010 h 1162117"/>
                        <a:gd name="connsiteX15" fmla="*/ 66770 w 685949"/>
                        <a:gd name="connsiteY15" fmla="*/ 854079 h 1162117"/>
                        <a:gd name="connsiteX16" fmla="*/ 71533 w 685949"/>
                        <a:gd name="connsiteY16" fmla="*/ 960092 h 1162117"/>
                        <a:gd name="connsiteX17" fmla="*/ 130112 w 685949"/>
                        <a:gd name="connsiteY17" fmla="*/ 1054104 h 1162117"/>
                        <a:gd name="connsiteX18" fmla="*/ 250412 w 685949"/>
                        <a:gd name="connsiteY18" fmla="*/ 1095633 h 1162117"/>
                        <a:gd name="connsiteX19" fmla="*/ 616268 w 685949"/>
                        <a:gd name="connsiteY19" fmla="*/ 1095442 h 1162117"/>
                        <a:gd name="connsiteX20" fmla="*/ 619125 w 685949"/>
                        <a:gd name="connsiteY20" fmla="*/ 1092489 h 1162117"/>
                        <a:gd name="connsiteX21" fmla="*/ 619220 w 685949"/>
                        <a:gd name="connsiteY21" fmla="*/ 254861 h 1162117"/>
                        <a:gd name="connsiteX22" fmla="*/ 532257 w 685949"/>
                        <a:gd name="connsiteY22" fmla="*/ 91888 h 1162117"/>
                        <a:gd name="connsiteX23" fmla="*/ 438626 w 685949"/>
                        <a:gd name="connsiteY23" fmla="*/ 66837 h 1162117"/>
                        <a:gd name="connsiteX24" fmla="*/ 243459 w 685949"/>
                        <a:gd name="connsiteY24" fmla="*/ 66933 h 1162117"/>
                        <a:gd name="connsiteX25" fmla="*/ 155924 w 685949"/>
                        <a:gd name="connsiteY25" fmla="*/ 89316 h 116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949" h="1162117">
                          <a:moveTo>
                            <a:pt x="660368" y="1162117"/>
                          </a:moveTo>
                          <a:lnTo>
                            <a:pt x="226981" y="1162117"/>
                          </a:lnTo>
                          <a:cubicBezTo>
                            <a:pt x="129381" y="1151894"/>
                            <a:pt x="59976" y="1102713"/>
                            <a:pt x="18764" y="1014575"/>
                          </a:cubicBezTo>
                          <a:cubicBezTo>
                            <a:pt x="10255" y="996350"/>
                            <a:pt x="4000" y="969966"/>
                            <a:pt x="0" y="935422"/>
                          </a:cubicBezTo>
                          <a:lnTo>
                            <a:pt x="0" y="232001"/>
                          </a:lnTo>
                          <a:cubicBezTo>
                            <a:pt x="4890" y="168818"/>
                            <a:pt x="27750" y="115955"/>
                            <a:pt x="68580" y="73410"/>
                          </a:cubicBezTo>
                          <a:cubicBezTo>
                            <a:pt x="114808" y="25213"/>
                            <a:pt x="173800" y="861"/>
                            <a:pt x="245555" y="353"/>
                          </a:cubicBezTo>
                          <a:cubicBezTo>
                            <a:pt x="336804" y="-282"/>
                            <a:pt x="405225" y="-60"/>
                            <a:pt x="450818" y="1020"/>
                          </a:cubicBezTo>
                          <a:cubicBezTo>
                            <a:pt x="512794" y="2417"/>
                            <a:pt x="567214" y="25848"/>
                            <a:pt x="614077" y="71314"/>
                          </a:cubicBezTo>
                          <a:cubicBezTo>
                            <a:pt x="659543" y="115447"/>
                            <a:pt x="683355" y="172946"/>
                            <a:pt x="685514" y="243812"/>
                          </a:cubicBezTo>
                          <a:cubicBezTo>
                            <a:pt x="686022" y="261084"/>
                            <a:pt x="686086" y="557565"/>
                            <a:pt x="685705" y="1133256"/>
                          </a:cubicBezTo>
                          <a:cubicBezTo>
                            <a:pt x="685705" y="1145893"/>
                            <a:pt x="677259" y="1155513"/>
                            <a:pt x="660368" y="1162117"/>
                          </a:cubicBezTo>
                          <a:close/>
                          <a:moveTo>
                            <a:pt x="155924" y="89316"/>
                          </a:moveTo>
                          <a:cubicBezTo>
                            <a:pt x="116808" y="113192"/>
                            <a:pt x="90329" y="145006"/>
                            <a:pt x="76486" y="184757"/>
                          </a:cubicBezTo>
                          <a:cubicBezTo>
                            <a:pt x="70009" y="203362"/>
                            <a:pt x="66770" y="242447"/>
                            <a:pt x="66770" y="302010"/>
                          </a:cubicBezTo>
                          <a:cubicBezTo>
                            <a:pt x="66643" y="486033"/>
                            <a:pt x="66643" y="670056"/>
                            <a:pt x="66770" y="854079"/>
                          </a:cubicBezTo>
                          <a:cubicBezTo>
                            <a:pt x="66834" y="911419"/>
                            <a:pt x="68421" y="946757"/>
                            <a:pt x="71533" y="960092"/>
                          </a:cubicBezTo>
                          <a:cubicBezTo>
                            <a:pt x="79978" y="996414"/>
                            <a:pt x="99505" y="1027751"/>
                            <a:pt x="130112" y="1054104"/>
                          </a:cubicBezTo>
                          <a:cubicBezTo>
                            <a:pt x="162052" y="1081663"/>
                            <a:pt x="202152" y="1095506"/>
                            <a:pt x="250412" y="1095633"/>
                          </a:cubicBezTo>
                          <a:cubicBezTo>
                            <a:pt x="300196" y="1095696"/>
                            <a:pt x="422148" y="1095633"/>
                            <a:pt x="616268" y="1095442"/>
                          </a:cubicBezTo>
                          <a:cubicBezTo>
                            <a:pt x="617846" y="1095442"/>
                            <a:pt x="619125" y="1094120"/>
                            <a:pt x="619125" y="1092489"/>
                          </a:cubicBezTo>
                          <a:cubicBezTo>
                            <a:pt x="619125" y="538071"/>
                            <a:pt x="619157" y="258861"/>
                            <a:pt x="619220" y="254861"/>
                          </a:cubicBezTo>
                          <a:cubicBezTo>
                            <a:pt x="620363" y="183614"/>
                            <a:pt x="591376" y="129290"/>
                            <a:pt x="532257" y="91888"/>
                          </a:cubicBezTo>
                          <a:cubicBezTo>
                            <a:pt x="505714" y="75124"/>
                            <a:pt x="474504" y="66774"/>
                            <a:pt x="438626" y="66837"/>
                          </a:cubicBezTo>
                          <a:cubicBezTo>
                            <a:pt x="324199" y="66901"/>
                            <a:pt x="259144" y="66933"/>
                            <a:pt x="243459" y="66933"/>
                          </a:cubicBezTo>
                          <a:cubicBezTo>
                            <a:pt x="209741" y="66806"/>
                            <a:pt x="180562" y="74267"/>
                            <a:pt x="155924" y="89316"/>
                          </a:cubicBezTo>
                          <a:close/>
                        </a:path>
                      </a:pathLst>
                    </a:custGeom>
                    <a:grpFill/>
                    <a:ln w="9525" cap="flat">
                      <a:noFill/>
                      <a:prstDash val="solid"/>
                      <a:miter/>
                    </a:ln>
                  </p:spPr>
                  <p:txBody>
                    <a:bodyPr rtlCol="0" anchor="ctr"/>
                    <a:lstStyle/>
                    <a:p>
                      <a:endParaRPr lang="en-US"/>
                    </a:p>
                  </p:txBody>
                </p:sp>
                <p:sp>
                  <p:nvSpPr>
                    <p:cNvPr id="73" name="Free-form: Shape 356">
                      <a:extLst>
                        <a:ext uri="{FF2B5EF4-FFF2-40B4-BE49-F238E27FC236}">
                          <a16:creationId xmlns:a16="http://schemas.microsoft.com/office/drawing/2014/main" id="{FA132197-63C3-5727-B0C1-2415D40E004F}"/>
                        </a:ext>
                      </a:extLst>
                    </p:cNvPr>
                    <p:cNvSpPr/>
                    <p:nvPr/>
                  </p:nvSpPr>
                  <p:spPr>
                    <a:xfrm>
                      <a:off x="7524607" y="7110266"/>
                      <a:ext cx="685942" cy="895495"/>
                    </a:xfrm>
                    <a:custGeom>
                      <a:avLst/>
                      <a:gdLst>
                        <a:gd name="connsiteX0" fmla="*/ 685943 w 685942"/>
                        <a:gd name="connsiteY0" fmla="*/ 226269 h 895495"/>
                        <a:gd name="connsiteX1" fmla="*/ 685943 w 685942"/>
                        <a:gd name="connsiteY1" fmla="*/ 667657 h 895495"/>
                        <a:gd name="connsiteX2" fmla="*/ 581358 w 685942"/>
                        <a:gd name="connsiteY2" fmla="*/ 852919 h 895495"/>
                        <a:gd name="connsiteX3" fmla="*/ 458581 w 685942"/>
                        <a:gd name="connsiteY3" fmla="*/ 895495 h 895495"/>
                        <a:gd name="connsiteX4" fmla="*/ 27289 w 685942"/>
                        <a:gd name="connsiteY4" fmla="*/ 895495 h 895495"/>
                        <a:gd name="connsiteX5" fmla="*/ 238 w 685942"/>
                        <a:gd name="connsiteY5" fmla="*/ 862158 h 895495"/>
                        <a:gd name="connsiteX6" fmla="*/ 238 w 685942"/>
                        <a:gd name="connsiteY6" fmla="*/ 243033 h 895495"/>
                        <a:gd name="connsiteX7" fmla="*/ 69771 w 685942"/>
                        <a:gd name="connsiteY7" fmla="*/ 72154 h 895495"/>
                        <a:gd name="connsiteX8" fmla="*/ 243126 w 685942"/>
                        <a:gd name="connsiteY8" fmla="*/ 1003 h 895495"/>
                        <a:gd name="connsiteX9" fmla="*/ 452580 w 685942"/>
                        <a:gd name="connsiteY9" fmla="*/ 812 h 895495"/>
                        <a:gd name="connsiteX10" fmla="*/ 583168 w 685942"/>
                        <a:gd name="connsiteY10" fmla="*/ 46246 h 895495"/>
                        <a:gd name="connsiteX11" fmla="*/ 685943 w 685942"/>
                        <a:gd name="connsiteY11" fmla="*/ 226269 h 895495"/>
                        <a:gd name="connsiteX12" fmla="*/ 613839 w 685942"/>
                        <a:gd name="connsiteY12" fmla="*/ 203314 h 895495"/>
                        <a:gd name="connsiteX13" fmla="*/ 585740 w 685942"/>
                        <a:gd name="connsiteY13" fmla="*/ 138544 h 895495"/>
                        <a:gd name="connsiteX14" fmla="*/ 443055 w 685942"/>
                        <a:gd name="connsiteY14" fmla="*/ 67011 h 895495"/>
                        <a:gd name="connsiteX15" fmla="*/ 308467 w 685942"/>
                        <a:gd name="connsiteY15" fmla="*/ 66820 h 895495"/>
                        <a:gd name="connsiteX16" fmla="*/ 201787 w 685942"/>
                        <a:gd name="connsiteY16" fmla="*/ 71869 h 895495"/>
                        <a:gd name="connsiteX17" fmla="*/ 107585 w 685942"/>
                        <a:gd name="connsiteY17" fmla="*/ 131400 h 895495"/>
                        <a:gd name="connsiteX18" fmla="*/ 67199 w 685942"/>
                        <a:gd name="connsiteY18" fmla="*/ 231508 h 895495"/>
                        <a:gd name="connsiteX19" fmla="*/ 67199 w 685942"/>
                        <a:gd name="connsiteY19" fmla="*/ 823486 h 895495"/>
                        <a:gd name="connsiteX20" fmla="*/ 72247 w 685942"/>
                        <a:gd name="connsiteY20" fmla="*/ 828439 h 895495"/>
                        <a:gd name="connsiteX21" fmla="*/ 374571 w 685942"/>
                        <a:gd name="connsiteY21" fmla="*/ 828916 h 895495"/>
                        <a:gd name="connsiteX22" fmla="*/ 482679 w 685942"/>
                        <a:gd name="connsiteY22" fmla="*/ 824153 h 895495"/>
                        <a:gd name="connsiteX23" fmla="*/ 578406 w 685942"/>
                        <a:gd name="connsiteY23" fmla="*/ 764146 h 895495"/>
                        <a:gd name="connsiteX24" fmla="*/ 618887 w 685942"/>
                        <a:gd name="connsiteY24" fmla="*/ 659752 h 895495"/>
                        <a:gd name="connsiteX25" fmla="*/ 618792 w 685942"/>
                        <a:gd name="connsiteY25" fmla="*/ 236080 h 895495"/>
                        <a:gd name="connsiteX26" fmla="*/ 613839 w 685942"/>
                        <a:gd name="connsiteY26" fmla="*/ 203314 h 89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5942" h="895495">
                          <a:moveTo>
                            <a:pt x="685943" y="226269"/>
                          </a:moveTo>
                          <a:lnTo>
                            <a:pt x="685943" y="667657"/>
                          </a:lnTo>
                          <a:cubicBezTo>
                            <a:pt x="678704" y="747604"/>
                            <a:pt x="643842" y="809358"/>
                            <a:pt x="581358" y="852919"/>
                          </a:cubicBezTo>
                          <a:cubicBezTo>
                            <a:pt x="546878" y="876922"/>
                            <a:pt x="505952" y="891114"/>
                            <a:pt x="458581" y="895495"/>
                          </a:cubicBezTo>
                          <a:lnTo>
                            <a:pt x="27289" y="895495"/>
                          </a:lnTo>
                          <a:cubicBezTo>
                            <a:pt x="9255" y="890034"/>
                            <a:pt x="238" y="878922"/>
                            <a:pt x="238" y="862158"/>
                          </a:cubicBezTo>
                          <a:cubicBezTo>
                            <a:pt x="-79" y="542943"/>
                            <a:pt x="-79" y="336568"/>
                            <a:pt x="238" y="243033"/>
                          </a:cubicBezTo>
                          <a:cubicBezTo>
                            <a:pt x="556" y="177247"/>
                            <a:pt x="23733" y="120287"/>
                            <a:pt x="69771" y="72154"/>
                          </a:cubicBezTo>
                          <a:cubicBezTo>
                            <a:pt x="114411" y="25609"/>
                            <a:pt x="172196" y="1892"/>
                            <a:pt x="243126" y="1003"/>
                          </a:cubicBezTo>
                          <a:cubicBezTo>
                            <a:pt x="345234" y="-267"/>
                            <a:pt x="415052" y="-331"/>
                            <a:pt x="452580" y="812"/>
                          </a:cubicBezTo>
                          <a:cubicBezTo>
                            <a:pt x="499443" y="2273"/>
                            <a:pt x="542973" y="17417"/>
                            <a:pt x="583168" y="46246"/>
                          </a:cubicBezTo>
                          <a:cubicBezTo>
                            <a:pt x="644319" y="90125"/>
                            <a:pt x="678577" y="150132"/>
                            <a:pt x="685943" y="226269"/>
                          </a:cubicBezTo>
                          <a:close/>
                          <a:moveTo>
                            <a:pt x="613839" y="203314"/>
                          </a:moveTo>
                          <a:cubicBezTo>
                            <a:pt x="608949" y="178168"/>
                            <a:pt x="599583" y="156578"/>
                            <a:pt x="585740" y="138544"/>
                          </a:cubicBezTo>
                          <a:cubicBezTo>
                            <a:pt x="549989" y="92125"/>
                            <a:pt x="502428" y="68281"/>
                            <a:pt x="443055" y="67011"/>
                          </a:cubicBezTo>
                          <a:cubicBezTo>
                            <a:pt x="421338" y="66566"/>
                            <a:pt x="376476" y="66503"/>
                            <a:pt x="308467" y="66820"/>
                          </a:cubicBezTo>
                          <a:cubicBezTo>
                            <a:pt x="250492" y="67074"/>
                            <a:pt x="214932" y="68757"/>
                            <a:pt x="201787" y="71869"/>
                          </a:cubicBezTo>
                          <a:cubicBezTo>
                            <a:pt x="165148" y="80441"/>
                            <a:pt x="133747" y="100285"/>
                            <a:pt x="107585" y="131400"/>
                          </a:cubicBezTo>
                          <a:cubicBezTo>
                            <a:pt x="81232" y="162705"/>
                            <a:pt x="67770" y="196075"/>
                            <a:pt x="67199" y="231508"/>
                          </a:cubicBezTo>
                          <a:cubicBezTo>
                            <a:pt x="66437" y="287070"/>
                            <a:pt x="66437" y="484396"/>
                            <a:pt x="67199" y="823486"/>
                          </a:cubicBezTo>
                          <a:cubicBezTo>
                            <a:pt x="67262" y="826788"/>
                            <a:pt x="68945" y="828439"/>
                            <a:pt x="72247" y="828439"/>
                          </a:cubicBezTo>
                          <a:cubicBezTo>
                            <a:pt x="174673" y="829074"/>
                            <a:pt x="275447" y="829233"/>
                            <a:pt x="374571" y="828916"/>
                          </a:cubicBezTo>
                          <a:cubicBezTo>
                            <a:pt x="433689" y="828662"/>
                            <a:pt x="469725" y="827074"/>
                            <a:pt x="482679" y="824153"/>
                          </a:cubicBezTo>
                          <a:cubicBezTo>
                            <a:pt x="519890" y="815708"/>
                            <a:pt x="551799" y="795705"/>
                            <a:pt x="578406" y="764146"/>
                          </a:cubicBezTo>
                          <a:cubicBezTo>
                            <a:pt x="604949" y="732713"/>
                            <a:pt x="618442" y="697915"/>
                            <a:pt x="618887" y="659752"/>
                          </a:cubicBezTo>
                          <a:cubicBezTo>
                            <a:pt x="619839" y="582091"/>
                            <a:pt x="619808" y="440867"/>
                            <a:pt x="618792" y="236080"/>
                          </a:cubicBezTo>
                          <a:cubicBezTo>
                            <a:pt x="618728" y="231190"/>
                            <a:pt x="617077" y="220268"/>
                            <a:pt x="613839" y="203314"/>
                          </a:cubicBezTo>
                          <a:close/>
                        </a:path>
                      </a:pathLst>
                    </a:custGeom>
                    <a:grpFill/>
                    <a:ln w="9525" cap="flat">
                      <a:noFill/>
                      <a:prstDash val="solid"/>
                      <a:miter/>
                    </a:ln>
                  </p:spPr>
                  <p:txBody>
                    <a:bodyPr rtlCol="0" anchor="ctr"/>
                    <a:lstStyle/>
                    <a:p>
                      <a:endParaRPr lang="en-US"/>
                    </a:p>
                  </p:txBody>
                </p:sp>
              </p:grpSp>
            </p:grpSp>
            <p:grpSp>
              <p:nvGrpSpPr>
                <p:cNvPr id="74" name="Group 73">
                  <a:extLst>
                    <a:ext uri="{FF2B5EF4-FFF2-40B4-BE49-F238E27FC236}">
                      <a16:creationId xmlns:a16="http://schemas.microsoft.com/office/drawing/2014/main" id="{CD25A8DD-962A-6299-631D-BAAFE09B2F7A}"/>
                    </a:ext>
                  </a:extLst>
                </p:cNvPr>
                <p:cNvGrpSpPr/>
                <p:nvPr/>
              </p:nvGrpSpPr>
              <p:grpSpPr>
                <a:xfrm>
                  <a:off x="8368916" y="3198526"/>
                  <a:ext cx="1016000" cy="1016000"/>
                  <a:chOff x="3449773" y="1914609"/>
                  <a:chExt cx="1016000" cy="1016000"/>
                </a:xfrm>
              </p:grpSpPr>
              <p:sp>
                <p:nvSpPr>
                  <p:cNvPr id="75" name="Ellipse 11">
                    <a:extLst>
                      <a:ext uri="{FF2B5EF4-FFF2-40B4-BE49-F238E27FC236}">
                        <a16:creationId xmlns:a16="http://schemas.microsoft.com/office/drawing/2014/main" id="{0398D287-C7D7-D533-D8FD-7DF7A682F7C8}"/>
                      </a:ext>
                    </a:extLst>
                  </p:cNvPr>
                  <p:cNvSpPr>
                    <a:spLocks noChangeAspect="1"/>
                  </p:cNvSpPr>
                  <p:nvPr>
                    <p:custDataLst>
                      <p:tags r:id="rId1"/>
                    </p:custDataLst>
                  </p:nvPr>
                </p:nvSpPr>
                <p:spPr>
                  <a:xfrm>
                    <a:off x="3449773" y="1914609"/>
                    <a:ext cx="1016000" cy="1016000"/>
                  </a:xfrm>
                  <a:prstGeom prst="ellipse">
                    <a:avLst/>
                  </a:prstGeom>
                  <a:solidFill>
                    <a:schemeClr val="accent2"/>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76" name="Date_and_Time" descr="{&quot;Key&quot;:&quot;POWER_USER_SHAPE_ICON&quot;,&quot;Value&quot;:&quot;POWER_USER_SHAPE_ICON_STYLE_1&quot;}">
                    <a:extLst>
                      <a:ext uri="{FF2B5EF4-FFF2-40B4-BE49-F238E27FC236}">
                        <a16:creationId xmlns:a16="http://schemas.microsoft.com/office/drawing/2014/main" id="{CCC2605E-75A2-86BD-030C-0B7DF92E2DAA}"/>
                      </a:ext>
                    </a:extLst>
                  </p:cNvPr>
                  <p:cNvGrpSpPr>
                    <a:grpSpLocks noChangeAspect="1"/>
                  </p:cNvGrpSpPr>
                  <p:nvPr>
                    <p:custDataLst>
                      <p:tags r:id="rId2"/>
                    </p:custDataLst>
                  </p:nvPr>
                </p:nvGrpSpPr>
                <p:grpSpPr bwMode="auto">
                  <a:xfrm>
                    <a:off x="3714719" y="2160936"/>
                    <a:ext cx="546223" cy="548640"/>
                    <a:chOff x="8" y="10"/>
                    <a:chExt cx="452" cy="454"/>
                  </a:xfrm>
                  <a:solidFill>
                    <a:schemeClr val="bg1"/>
                  </a:solidFill>
                </p:grpSpPr>
                <p:sp>
                  <p:nvSpPr>
                    <p:cNvPr id="77" name="Date_and_Time">
                      <a:extLst>
                        <a:ext uri="{FF2B5EF4-FFF2-40B4-BE49-F238E27FC236}">
                          <a16:creationId xmlns:a16="http://schemas.microsoft.com/office/drawing/2014/main" id="{AE1484E3-28A9-64BA-A27F-36B5B63F3407}"/>
                        </a:ext>
                      </a:extLst>
                    </p:cNvPr>
                    <p:cNvSpPr>
                      <a:spLocks noEditPoints="1"/>
                    </p:cNvSpPr>
                    <p:nvPr>
                      <p:custDataLst>
                        <p:tags r:id="rId3"/>
                      </p:custDataLst>
                    </p:nvPr>
                  </p:nvSpPr>
                  <p:spPr bwMode="auto">
                    <a:xfrm>
                      <a:off x="233" y="237"/>
                      <a:ext cx="227" cy="227"/>
                    </a:xfrm>
                    <a:custGeom>
                      <a:avLst/>
                      <a:gdLst>
                        <a:gd name="T0" fmla="*/ 157 w 313"/>
                        <a:gd name="T1" fmla="*/ 25 h 313"/>
                        <a:gd name="T2" fmla="*/ 288 w 313"/>
                        <a:gd name="T3" fmla="*/ 156 h 313"/>
                        <a:gd name="T4" fmla="*/ 157 w 313"/>
                        <a:gd name="T5" fmla="*/ 288 h 313"/>
                        <a:gd name="T6" fmla="*/ 25 w 313"/>
                        <a:gd name="T7" fmla="*/ 156 h 313"/>
                        <a:gd name="T8" fmla="*/ 157 w 313"/>
                        <a:gd name="T9" fmla="*/ 25 h 313"/>
                        <a:gd name="T10" fmla="*/ 157 w 313"/>
                        <a:gd name="T11" fmla="*/ 0 h 313"/>
                        <a:gd name="T12" fmla="*/ 0 w 313"/>
                        <a:gd name="T13" fmla="*/ 156 h 313"/>
                        <a:gd name="T14" fmla="*/ 157 w 313"/>
                        <a:gd name="T15" fmla="*/ 313 h 313"/>
                        <a:gd name="T16" fmla="*/ 313 w 313"/>
                        <a:gd name="T17" fmla="*/ 156 h 313"/>
                        <a:gd name="T18" fmla="*/ 157 w 313"/>
                        <a:gd name="T1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13">
                          <a:moveTo>
                            <a:pt x="157" y="25"/>
                          </a:moveTo>
                          <a:cubicBezTo>
                            <a:pt x="229" y="25"/>
                            <a:pt x="288" y="84"/>
                            <a:pt x="288" y="156"/>
                          </a:cubicBezTo>
                          <a:cubicBezTo>
                            <a:pt x="288" y="229"/>
                            <a:pt x="229" y="288"/>
                            <a:pt x="157" y="288"/>
                          </a:cubicBezTo>
                          <a:cubicBezTo>
                            <a:pt x="84" y="288"/>
                            <a:pt x="25" y="229"/>
                            <a:pt x="25" y="156"/>
                          </a:cubicBezTo>
                          <a:cubicBezTo>
                            <a:pt x="25" y="84"/>
                            <a:pt x="84" y="25"/>
                            <a:pt x="157" y="25"/>
                          </a:cubicBezTo>
                          <a:close/>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Date_and_Time">
                      <a:extLst>
                        <a:ext uri="{FF2B5EF4-FFF2-40B4-BE49-F238E27FC236}">
                          <a16:creationId xmlns:a16="http://schemas.microsoft.com/office/drawing/2014/main" id="{0FC829AE-8BC9-079B-E833-95B1B28F3A3D}"/>
                        </a:ext>
                      </a:extLst>
                    </p:cNvPr>
                    <p:cNvSpPr>
                      <a:spLocks noChangeArrowheads="1"/>
                    </p:cNvSpPr>
                    <p:nvPr>
                      <p:custDataLst>
                        <p:tags r:id="rId4"/>
                      </p:custDataLst>
                    </p:nvPr>
                  </p:nvSpPr>
                  <p:spPr bwMode="auto">
                    <a:xfrm>
                      <a:off x="17" y="142"/>
                      <a:ext cx="385" cy="1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Date_and_Time">
                      <a:extLst>
                        <a:ext uri="{FF2B5EF4-FFF2-40B4-BE49-F238E27FC236}">
                          <a16:creationId xmlns:a16="http://schemas.microsoft.com/office/drawing/2014/main" id="{5295FB7D-5D9B-2F6A-3FC4-63381247125F}"/>
                        </a:ext>
                      </a:extLst>
                    </p:cNvPr>
                    <p:cNvSpPr>
                      <a:spLocks noChangeArrowheads="1"/>
                    </p:cNvSpPr>
                    <p:nvPr>
                      <p:custDataLst>
                        <p:tags r:id="rId5"/>
                      </p:custDataLst>
                    </p:nvPr>
                  </p:nvSpPr>
                  <p:spPr bwMode="auto">
                    <a:xfrm>
                      <a:off x="88"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Date_and_Time">
                      <a:extLst>
                        <a:ext uri="{FF2B5EF4-FFF2-40B4-BE49-F238E27FC236}">
                          <a16:creationId xmlns:a16="http://schemas.microsoft.com/office/drawing/2014/main" id="{FC263381-E0C6-E139-0D05-E99F64F93716}"/>
                        </a:ext>
                      </a:extLst>
                    </p:cNvPr>
                    <p:cNvSpPr>
                      <a:spLocks noChangeArrowheads="1"/>
                    </p:cNvSpPr>
                    <p:nvPr>
                      <p:custDataLst>
                        <p:tags r:id="rId6"/>
                      </p:custDataLst>
                    </p:nvPr>
                  </p:nvSpPr>
                  <p:spPr bwMode="auto">
                    <a:xfrm>
                      <a:off x="196"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Date_and_Time">
                      <a:extLst>
                        <a:ext uri="{FF2B5EF4-FFF2-40B4-BE49-F238E27FC236}">
                          <a16:creationId xmlns:a16="http://schemas.microsoft.com/office/drawing/2014/main" id="{F195DD06-5573-3938-5ABD-64A3A6AB7AB9}"/>
                        </a:ext>
                      </a:extLst>
                    </p:cNvPr>
                    <p:cNvSpPr>
                      <a:spLocks noChangeArrowheads="1"/>
                    </p:cNvSpPr>
                    <p:nvPr>
                      <p:custDataLst>
                        <p:tags r:id="rId7"/>
                      </p:custDataLst>
                    </p:nvPr>
                  </p:nvSpPr>
                  <p:spPr bwMode="auto">
                    <a:xfrm>
                      <a:off x="307" y="10"/>
                      <a:ext cx="18"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 name="Date_and_Time">
                      <a:extLst>
                        <a:ext uri="{FF2B5EF4-FFF2-40B4-BE49-F238E27FC236}">
                          <a16:creationId xmlns:a16="http://schemas.microsoft.com/office/drawing/2014/main" id="{F06B7B45-4FD6-877E-DF15-6E52609AFBE2}"/>
                        </a:ext>
                      </a:extLst>
                    </p:cNvPr>
                    <p:cNvSpPr>
                      <a:spLocks/>
                    </p:cNvSpPr>
                    <p:nvPr>
                      <p:custDataLst>
                        <p:tags r:id="rId8"/>
                      </p:custDataLst>
                    </p:nvPr>
                  </p:nvSpPr>
                  <p:spPr bwMode="auto">
                    <a:xfrm>
                      <a:off x="8" y="38"/>
                      <a:ext cx="402" cy="398"/>
                    </a:xfrm>
                    <a:custGeom>
                      <a:avLst/>
                      <a:gdLst>
                        <a:gd name="T0" fmla="*/ 373 w 555"/>
                        <a:gd name="T1" fmla="*/ 549 h 549"/>
                        <a:gd name="T2" fmla="*/ 0 w 555"/>
                        <a:gd name="T3" fmla="*/ 549 h 549"/>
                        <a:gd name="T4" fmla="*/ 0 w 555"/>
                        <a:gd name="T5" fmla="*/ 0 h 549"/>
                        <a:gd name="T6" fmla="*/ 555 w 555"/>
                        <a:gd name="T7" fmla="*/ 0 h 549"/>
                        <a:gd name="T8" fmla="*/ 555 w 555"/>
                        <a:gd name="T9" fmla="*/ 305 h 549"/>
                        <a:gd name="T10" fmla="*/ 530 w 555"/>
                        <a:gd name="T11" fmla="*/ 305 h 549"/>
                        <a:gd name="T12" fmla="*/ 530 w 555"/>
                        <a:gd name="T13" fmla="*/ 25 h 549"/>
                        <a:gd name="T14" fmla="*/ 25 w 555"/>
                        <a:gd name="T15" fmla="*/ 25 h 549"/>
                        <a:gd name="T16" fmla="*/ 25 w 555"/>
                        <a:gd name="T17" fmla="*/ 524 h 549"/>
                        <a:gd name="T18" fmla="*/ 373 w 555"/>
                        <a:gd name="T19" fmla="*/ 524 h 549"/>
                        <a:gd name="T20" fmla="*/ 373 w 555"/>
                        <a:gd name="T21"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549">
                          <a:moveTo>
                            <a:pt x="373" y="549"/>
                          </a:moveTo>
                          <a:lnTo>
                            <a:pt x="0" y="549"/>
                          </a:lnTo>
                          <a:lnTo>
                            <a:pt x="0" y="0"/>
                          </a:lnTo>
                          <a:lnTo>
                            <a:pt x="555" y="0"/>
                          </a:lnTo>
                          <a:lnTo>
                            <a:pt x="555" y="305"/>
                          </a:lnTo>
                          <a:lnTo>
                            <a:pt x="530" y="305"/>
                          </a:lnTo>
                          <a:lnTo>
                            <a:pt x="530" y="25"/>
                          </a:lnTo>
                          <a:lnTo>
                            <a:pt x="25" y="25"/>
                          </a:lnTo>
                          <a:lnTo>
                            <a:pt x="25" y="524"/>
                          </a:lnTo>
                          <a:lnTo>
                            <a:pt x="373" y="524"/>
                          </a:lnTo>
                          <a:lnTo>
                            <a:pt x="373" y="54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Date_and_Time">
                      <a:extLst>
                        <a:ext uri="{FF2B5EF4-FFF2-40B4-BE49-F238E27FC236}">
                          <a16:creationId xmlns:a16="http://schemas.microsoft.com/office/drawing/2014/main" id="{543A0AEA-2FC8-13FA-9D11-A490E16A1599}"/>
                        </a:ext>
                      </a:extLst>
                    </p:cNvPr>
                    <p:cNvSpPr>
                      <a:spLocks/>
                    </p:cNvSpPr>
                    <p:nvPr>
                      <p:custDataLst>
                        <p:tags r:id="rId9"/>
                      </p:custDataLst>
                    </p:nvPr>
                  </p:nvSpPr>
                  <p:spPr bwMode="auto">
                    <a:xfrm>
                      <a:off x="338" y="279"/>
                      <a:ext cx="79" cy="86"/>
                    </a:xfrm>
                    <a:custGeom>
                      <a:avLst/>
                      <a:gdLst>
                        <a:gd name="T0" fmla="*/ 109 w 109"/>
                        <a:gd name="T1" fmla="*/ 118 h 118"/>
                        <a:gd name="T2" fmla="*/ 0 w 109"/>
                        <a:gd name="T3" fmla="*/ 118 h 118"/>
                        <a:gd name="T4" fmla="*/ 0 w 109"/>
                        <a:gd name="T5" fmla="*/ 0 h 118"/>
                        <a:gd name="T6" fmla="*/ 25 w 109"/>
                        <a:gd name="T7" fmla="*/ 0 h 118"/>
                        <a:gd name="T8" fmla="*/ 25 w 109"/>
                        <a:gd name="T9" fmla="*/ 93 h 118"/>
                        <a:gd name="T10" fmla="*/ 109 w 109"/>
                        <a:gd name="T11" fmla="*/ 93 h 118"/>
                        <a:gd name="T12" fmla="*/ 109 w 10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09" h="118">
                          <a:moveTo>
                            <a:pt x="109" y="118"/>
                          </a:moveTo>
                          <a:lnTo>
                            <a:pt x="0" y="118"/>
                          </a:lnTo>
                          <a:lnTo>
                            <a:pt x="0" y="0"/>
                          </a:lnTo>
                          <a:lnTo>
                            <a:pt x="25" y="0"/>
                          </a:lnTo>
                          <a:lnTo>
                            <a:pt x="25" y="93"/>
                          </a:lnTo>
                          <a:lnTo>
                            <a:pt x="109" y="93"/>
                          </a:lnTo>
                          <a:lnTo>
                            <a:pt x="109" y="1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84" name="Plus Sign 83">
                  <a:extLst>
                    <a:ext uri="{FF2B5EF4-FFF2-40B4-BE49-F238E27FC236}">
                      <a16:creationId xmlns:a16="http://schemas.microsoft.com/office/drawing/2014/main" id="{220D13D5-6BFE-3ACC-0C37-6F88323DCD7C}"/>
                    </a:ext>
                  </a:extLst>
                </p:cNvPr>
                <p:cNvSpPr/>
                <p:nvPr/>
              </p:nvSpPr>
              <p:spPr>
                <a:xfrm>
                  <a:off x="7645579" y="3397587"/>
                  <a:ext cx="563526" cy="536557"/>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85" name="Plus Sign 84">
                  <a:extLst>
                    <a:ext uri="{FF2B5EF4-FFF2-40B4-BE49-F238E27FC236}">
                      <a16:creationId xmlns:a16="http://schemas.microsoft.com/office/drawing/2014/main" id="{FAB832F1-F08F-DE28-BA80-F5511B72B220}"/>
                    </a:ext>
                  </a:extLst>
                </p:cNvPr>
                <p:cNvSpPr/>
                <p:nvPr/>
              </p:nvSpPr>
              <p:spPr>
                <a:xfrm>
                  <a:off x="9544727" y="3423574"/>
                  <a:ext cx="563526" cy="536557"/>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86" name="Rectangle 85">
                  <a:extLst>
                    <a:ext uri="{FF2B5EF4-FFF2-40B4-BE49-F238E27FC236}">
                      <a16:creationId xmlns:a16="http://schemas.microsoft.com/office/drawing/2014/main" id="{C57DDCF6-EEEF-483C-5A38-384282C769E3}"/>
                    </a:ext>
                  </a:extLst>
                </p:cNvPr>
                <p:cNvSpPr/>
                <p:nvPr/>
              </p:nvSpPr>
              <p:spPr>
                <a:xfrm>
                  <a:off x="6379535" y="4492644"/>
                  <a:ext cx="5056769" cy="116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sp>
            <p:nvSpPr>
              <p:cNvPr id="87" name="Rectangle 86">
                <a:extLst>
                  <a:ext uri="{FF2B5EF4-FFF2-40B4-BE49-F238E27FC236}">
                    <a16:creationId xmlns:a16="http://schemas.microsoft.com/office/drawing/2014/main" id="{31EF539C-CFD0-491D-D4ED-43712328E6DF}"/>
                  </a:ext>
                </a:extLst>
              </p:cNvPr>
              <p:cNvSpPr/>
              <p:nvPr/>
            </p:nvSpPr>
            <p:spPr>
              <a:xfrm>
                <a:off x="5469120" y="4194469"/>
                <a:ext cx="1133699" cy="632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solidFill>
                      <a:schemeClr val="tx1">
                        <a:lumMod val="75000"/>
                        <a:lumOff val="25000"/>
                      </a:schemeClr>
                    </a:solidFill>
                    <a:latin typeface="Avenir Next" panose="020B0503020202020204" pitchFamily="34" charset="0"/>
                  </a:rPr>
                  <a:t>WSJF Score</a:t>
                </a:r>
              </a:p>
            </p:txBody>
          </p:sp>
          <p:sp>
            <p:nvSpPr>
              <p:cNvPr id="88" name="Equals 87">
                <a:extLst>
                  <a:ext uri="{FF2B5EF4-FFF2-40B4-BE49-F238E27FC236}">
                    <a16:creationId xmlns:a16="http://schemas.microsoft.com/office/drawing/2014/main" id="{932427BC-17CC-C156-D08A-CA742C1CDDA3}"/>
                  </a:ext>
                </a:extLst>
              </p:cNvPr>
              <p:cNvSpPr/>
              <p:nvPr/>
            </p:nvSpPr>
            <p:spPr>
              <a:xfrm>
                <a:off x="6602819" y="4324255"/>
                <a:ext cx="544152" cy="433221"/>
              </a:xfrm>
              <a:prstGeom prst="mathEqual">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tx1"/>
                  </a:solidFill>
                  <a:latin typeface="Avenir Next" panose="020B0503020202020204" pitchFamily="34" charset="0"/>
                </a:endParaRPr>
              </a:p>
            </p:txBody>
          </p:sp>
        </p:grpSp>
      </p:grpSp>
    </p:spTree>
    <p:extLst>
      <p:ext uri="{BB962C8B-B14F-4D97-AF65-F5344CB8AC3E}">
        <p14:creationId xmlns:p14="http://schemas.microsoft.com/office/powerpoint/2010/main" val="293609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875AF-3478-D76F-C84A-7A065604867C}"/>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25C58DE7-CE8F-BBBE-2A76-26AE954E83AA}"/>
              </a:ext>
            </a:extLst>
          </p:cNvPr>
          <p:cNvGraphicFramePr>
            <a:graphicFrameLocks noGrp="1"/>
          </p:cNvGraphicFramePr>
          <p:nvPr>
            <p:custDataLst>
              <p:tags r:id="rId1"/>
            </p:custDataLst>
            <p:extLst>
              <p:ext uri="{D42A27DB-BD31-4B8C-83A1-F6EECF244321}">
                <p14:modId xmlns:p14="http://schemas.microsoft.com/office/powerpoint/2010/main" val="2501064951"/>
              </p:ext>
            </p:extLst>
          </p:nvPr>
        </p:nvGraphicFramePr>
        <p:xfrm>
          <a:off x="4835437" y="2078029"/>
          <a:ext cx="7080291" cy="3437802"/>
        </p:xfrm>
        <a:graphic>
          <a:graphicData uri="http://schemas.openxmlformats.org/drawingml/2006/table">
            <a:tbl>
              <a:tblPr/>
              <a:tblGrid>
                <a:gridCol w="384685">
                  <a:extLst>
                    <a:ext uri="{9D8B030D-6E8A-4147-A177-3AD203B41FA5}">
                      <a16:colId xmlns:a16="http://schemas.microsoft.com/office/drawing/2014/main" val="61633131"/>
                    </a:ext>
                  </a:extLst>
                </a:gridCol>
                <a:gridCol w="1393185">
                  <a:extLst>
                    <a:ext uri="{9D8B030D-6E8A-4147-A177-3AD203B41FA5}">
                      <a16:colId xmlns:a16="http://schemas.microsoft.com/office/drawing/2014/main" val="516325300"/>
                    </a:ext>
                  </a:extLst>
                </a:gridCol>
                <a:gridCol w="717386">
                  <a:extLst>
                    <a:ext uri="{9D8B030D-6E8A-4147-A177-3AD203B41FA5}">
                      <a16:colId xmlns:a16="http://schemas.microsoft.com/office/drawing/2014/main" val="1948264813"/>
                    </a:ext>
                  </a:extLst>
                </a:gridCol>
                <a:gridCol w="717386">
                  <a:extLst>
                    <a:ext uri="{9D8B030D-6E8A-4147-A177-3AD203B41FA5}">
                      <a16:colId xmlns:a16="http://schemas.microsoft.com/office/drawing/2014/main" val="1980337187"/>
                    </a:ext>
                  </a:extLst>
                </a:gridCol>
                <a:gridCol w="758974">
                  <a:extLst>
                    <a:ext uri="{9D8B030D-6E8A-4147-A177-3AD203B41FA5}">
                      <a16:colId xmlns:a16="http://schemas.microsoft.com/office/drawing/2014/main" val="359316520"/>
                    </a:ext>
                  </a:extLst>
                </a:gridCol>
                <a:gridCol w="405479">
                  <a:extLst>
                    <a:ext uri="{9D8B030D-6E8A-4147-A177-3AD203B41FA5}">
                      <a16:colId xmlns:a16="http://schemas.microsoft.com/office/drawing/2014/main" val="73900656"/>
                    </a:ext>
                  </a:extLst>
                </a:gridCol>
                <a:gridCol w="644608">
                  <a:extLst>
                    <a:ext uri="{9D8B030D-6E8A-4147-A177-3AD203B41FA5}">
                      <a16:colId xmlns:a16="http://schemas.microsoft.com/office/drawing/2014/main" val="3920271496"/>
                    </a:ext>
                  </a:extLst>
                </a:gridCol>
                <a:gridCol w="686196">
                  <a:extLst>
                    <a:ext uri="{9D8B030D-6E8A-4147-A177-3AD203B41FA5}">
                      <a16:colId xmlns:a16="http://schemas.microsoft.com/office/drawing/2014/main" val="2881301056"/>
                    </a:ext>
                  </a:extLst>
                </a:gridCol>
                <a:gridCol w="686196">
                  <a:extLst>
                    <a:ext uri="{9D8B030D-6E8A-4147-A177-3AD203B41FA5}">
                      <a16:colId xmlns:a16="http://schemas.microsoft.com/office/drawing/2014/main" val="524187122"/>
                    </a:ext>
                  </a:extLst>
                </a:gridCol>
                <a:gridCol w="686196">
                  <a:extLst>
                    <a:ext uri="{9D8B030D-6E8A-4147-A177-3AD203B41FA5}">
                      <a16:colId xmlns:a16="http://schemas.microsoft.com/office/drawing/2014/main" val="1122551180"/>
                    </a:ext>
                  </a:extLst>
                </a:gridCol>
              </a:tblGrid>
              <a:tr h="201284">
                <a:tc>
                  <a:txBody>
                    <a:bodyPr/>
                    <a:lstStyle/>
                    <a:p>
                      <a:pPr algn="ctr" fontAlgn="ctr">
                        <a:buNone/>
                      </a:pPr>
                      <a:r>
                        <a:rPr lang="en-US" sz="1000" b="1" i="0" u="none" strike="noStrike">
                          <a:solidFill>
                            <a:srgbClr val="FFFFFF"/>
                          </a:solidFill>
                          <a:effectLst/>
                          <a:latin typeface="Avenir Next LT Pro" panose="020B0504020202020204" pitchFamily="34" charset="0"/>
                        </a:rPr>
                        <a:t> </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2E75B5"/>
                    </a:solidFill>
                  </a:tcPr>
                </a:tc>
                <a:tc>
                  <a:txBody>
                    <a:bodyPr/>
                    <a:lstStyle/>
                    <a:p>
                      <a:pPr algn="ctr" fontAlgn="ctr">
                        <a:buNone/>
                      </a:pPr>
                      <a:r>
                        <a:rPr lang="en-US" sz="1000" b="1" i="0" u="none" strike="noStrike">
                          <a:solidFill>
                            <a:srgbClr val="FFFFFF"/>
                          </a:solidFill>
                          <a:effectLst/>
                          <a:latin typeface="Avenir Next LT Pro" panose="020B0504020202020204" pitchFamily="34" charset="0"/>
                        </a:rPr>
                        <a:t> </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2E75B5"/>
                    </a:solidFill>
                  </a:tcPr>
                </a:tc>
                <a:tc gridSpan="4">
                  <a:txBody>
                    <a:bodyPr/>
                    <a:lstStyle/>
                    <a:p>
                      <a:pPr algn="ctr" fontAlgn="ctr">
                        <a:buNone/>
                      </a:pPr>
                      <a:r>
                        <a:rPr lang="en-US" sz="1000" b="1" i="0" u="none" strike="noStrike">
                          <a:solidFill>
                            <a:srgbClr val="FFFFFF"/>
                          </a:solidFill>
                          <a:effectLst/>
                          <a:latin typeface="Avenir Next LT Pro" panose="020B0504020202020204" pitchFamily="34" charset="0"/>
                        </a:rPr>
                        <a:t>SCORING INPUTS (1–10)</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2E75B5"/>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ctr">
                        <a:buNone/>
                      </a:pPr>
                      <a:r>
                        <a:rPr lang="en-US" sz="1000" b="1" i="0" u="none" strike="noStrike">
                          <a:solidFill>
                            <a:srgbClr val="FFFFFF"/>
                          </a:solidFill>
                          <a:effectLst/>
                          <a:latin typeface="Avenir Next LT Pro" panose="020B0504020202020204" pitchFamily="34" charset="0"/>
                        </a:rPr>
                        <a:t>CALCULATED OUTPUTS</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2E75B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90506343"/>
                  </a:ext>
                </a:extLst>
              </a:tr>
              <a:tr h="744750">
                <a:tc>
                  <a:txBody>
                    <a:bodyPr/>
                    <a:lstStyle/>
                    <a:p>
                      <a:pPr algn="ctr" fontAlgn="ctr">
                        <a:buNone/>
                      </a:pPr>
                      <a:r>
                        <a:rPr lang="en-US" sz="800" b="1" i="0" u="none" strike="noStrike">
                          <a:solidFill>
                            <a:srgbClr val="FFFFFF"/>
                          </a:solidFill>
                          <a:effectLst/>
                          <a:latin typeface="Avenir Next LT Pro" panose="020B0504020202020204" pitchFamily="34" charset="0"/>
                        </a:rPr>
                        <a:t>ID</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tc>
                  <a:txBody>
                    <a:bodyPr/>
                    <a:lstStyle/>
                    <a:p>
                      <a:pPr algn="ctr" fontAlgn="ctr">
                        <a:buNone/>
                      </a:pPr>
                      <a:r>
                        <a:rPr lang="en-US" sz="800" b="1" i="0" u="none" strike="noStrike">
                          <a:solidFill>
                            <a:srgbClr val="FFFFFF"/>
                          </a:solidFill>
                          <a:effectLst/>
                          <a:latin typeface="Avenir Next LT Pro" panose="020B0504020202020204" pitchFamily="34" charset="0"/>
                        </a:rPr>
                        <a:t>Opportunity Name</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tc>
                  <a:txBody>
                    <a:bodyPr/>
                    <a:lstStyle/>
                    <a:p>
                      <a:pPr algn="ctr" fontAlgn="ctr">
                        <a:buNone/>
                      </a:pPr>
                      <a:r>
                        <a:rPr lang="en-US" sz="800" b="1" i="0" u="none" strike="noStrike">
                          <a:solidFill>
                            <a:srgbClr val="FFFFFF"/>
                          </a:solidFill>
                          <a:effectLst/>
                          <a:latin typeface="Avenir Next LT Pro" panose="020B0504020202020204" pitchFamily="34" charset="0"/>
                        </a:rPr>
                        <a:t>Business Value</a:t>
                      </a:r>
                      <a:br>
                        <a:rPr lang="en-US" sz="800" b="1" i="0" u="none" strike="noStrike">
                          <a:solidFill>
                            <a:srgbClr val="FFFFFF"/>
                          </a:solidFill>
                          <a:effectLst/>
                          <a:latin typeface="Avenir Next LT Pro" panose="020B0504020202020204" pitchFamily="34" charset="0"/>
                        </a:rPr>
                      </a:br>
                      <a:r>
                        <a:rPr lang="en-US" sz="800" b="1" i="0" u="none" strike="noStrike">
                          <a:solidFill>
                            <a:srgbClr val="FFFFFF"/>
                          </a:solidFill>
                          <a:effectLst/>
                          <a:latin typeface="Avenir Next LT Pro" panose="020B0504020202020204" pitchFamily="34" charset="0"/>
                        </a:rPr>
                        <a:t>(1–10)</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tc>
                  <a:txBody>
                    <a:bodyPr/>
                    <a:lstStyle/>
                    <a:p>
                      <a:pPr algn="ctr" fontAlgn="ctr">
                        <a:buNone/>
                      </a:pPr>
                      <a:r>
                        <a:rPr lang="en-US" sz="800" b="1" i="0" u="none" strike="noStrike">
                          <a:solidFill>
                            <a:srgbClr val="FFFFFF"/>
                          </a:solidFill>
                          <a:effectLst/>
                          <a:latin typeface="Avenir Next LT Pro" panose="020B0504020202020204" pitchFamily="34" charset="0"/>
                        </a:rPr>
                        <a:t>Time Criticality</a:t>
                      </a:r>
                      <a:br>
                        <a:rPr lang="en-US" sz="800" b="1" i="0" u="none" strike="noStrike">
                          <a:solidFill>
                            <a:srgbClr val="FFFFFF"/>
                          </a:solidFill>
                          <a:effectLst/>
                          <a:latin typeface="Avenir Next LT Pro" panose="020B0504020202020204" pitchFamily="34" charset="0"/>
                        </a:rPr>
                      </a:br>
                      <a:r>
                        <a:rPr lang="en-US" sz="800" b="1" i="0" u="none" strike="noStrike">
                          <a:solidFill>
                            <a:srgbClr val="FFFFFF"/>
                          </a:solidFill>
                          <a:effectLst/>
                          <a:latin typeface="Avenir Next LT Pro" panose="020B0504020202020204" pitchFamily="34" charset="0"/>
                        </a:rPr>
                        <a:t>(1–10)</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tc>
                  <a:txBody>
                    <a:bodyPr/>
                    <a:lstStyle/>
                    <a:p>
                      <a:pPr algn="ctr" fontAlgn="ctr">
                        <a:buNone/>
                      </a:pPr>
                      <a:r>
                        <a:rPr lang="en-US" sz="800" b="1" i="0" u="none" strike="noStrike">
                          <a:solidFill>
                            <a:srgbClr val="FFFFFF"/>
                          </a:solidFill>
                          <a:effectLst/>
                          <a:latin typeface="Avenir Next LT Pro" panose="020B0504020202020204" pitchFamily="34" charset="0"/>
                        </a:rPr>
                        <a:t>Risk Reduction/</a:t>
                      </a:r>
                      <a:br>
                        <a:rPr lang="en-US" sz="800" b="1" i="0" u="none" strike="noStrike">
                          <a:solidFill>
                            <a:srgbClr val="FFFFFF"/>
                          </a:solidFill>
                          <a:effectLst/>
                          <a:latin typeface="Avenir Next LT Pro" panose="020B0504020202020204" pitchFamily="34" charset="0"/>
                        </a:rPr>
                      </a:br>
                      <a:r>
                        <a:rPr lang="en-US" sz="800" b="1" i="0" u="none" strike="noStrike">
                          <a:solidFill>
                            <a:srgbClr val="FFFFFF"/>
                          </a:solidFill>
                          <a:effectLst/>
                          <a:latin typeface="Avenir Next LT Pro" panose="020B0504020202020204" pitchFamily="34" charset="0"/>
                        </a:rPr>
                        <a:t>Opportunity</a:t>
                      </a:r>
                      <a:br>
                        <a:rPr lang="en-US" sz="800" b="1" i="0" u="none" strike="noStrike">
                          <a:solidFill>
                            <a:srgbClr val="FFFFFF"/>
                          </a:solidFill>
                          <a:effectLst/>
                          <a:latin typeface="Avenir Next LT Pro" panose="020B0504020202020204" pitchFamily="34" charset="0"/>
                        </a:rPr>
                      </a:br>
                      <a:r>
                        <a:rPr lang="en-US" sz="800" b="1" i="0" u="none" strike="noStrike">
                          <a:solidFill>
                            <a:srgbClr val="FFFFFF"/>
                          </a:solidFill>
                          <a:effectLst/>
                          <a:latin typeface="Avenir Next LT Pro" panose="020B0504020202020204" pitchFamily="34" charset="0"/>
                        </a:rPr>
                        <a:t>(1–10)</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tc>
                  <a:txBody>
                    <a:bodyPr/>
                    <a:lstStyle/>
                    <a:p>
                      <a:pPr algn="ctr" fontAlgn="ctr">
                        <a:buNone/>
                      </a:pPr>
                      <a:r>
                        <a:rPr lang="en-US" sz="800" b="1" i="0" u="none" strike="noStrike">
                          <a:solidFill>
                            <a:srgbClr val="FFFFFF"/>
                          </a:solidFill>
                          <a:effectLst/>
                          <a:latin typeface="Avenir Next LT Pro" panose="020B0504020202020204" pitchFamily="34" charset="0"/>
                        </a:rPr>
                        <a:t>Job Size</a:t>
                      </a:r>
                      <a:br>
                        <a:rPr lang="en-US" sz="800" b="1" i="0" u="none" strike="noStrike">
                          <a:solidFill>
                            <a:srgbClr val="FFFFFF"/>
                          </a:solidFill>
                          <a:effectLst/>
                          <a:latin typeface="Avenir Next LT Pro" panose="020B0504020202020204" pitchFamily="34" charset="0"/>
                        </a:rPr>
                      </a:br>
                      <a:r>
                        <a:rPr lang="en-US" sz="800" b="1" i="0" u="none" strike="noStrike">
                          <a:solidFill>
                            <a:srgbClr val="FFFFFF"/>
                          </a:solidFill>
                          <a:effectLst/>
                          <a:latin typeface="Avenir Next LT Pro" panose="020B0504020202020204" pitchFamily="34" charset="0"/>
                        </a:rPr>
                        <a:t>(1–10)</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tc>
                  <a:txBody>
                    <a:bodyPr/>
                    <a:lstStyle/>
                    <a:p>
                      <a:pPr algn="ctr" fontAlgn="ctr">
                        <a:buNone/>
                      </a:pPr>
                      <a:r>
                        <a:rPr lang="en-US" sz="800" b="1" i="0" u="none" strike="noStrike">
                          <a:solidFill>
                            <a:srgbClr val="FFFFFF"/>
                          </a:solidFill>
                          <a:effectLst/>
                          <a:latin typeface="Avenir Next LT Pro" panose="020B0504020202020204" pitchFamily="34" charset="0"/>
                        </a:rPr>
                        <a:t>Cost of Delay</a:t>
                      </a:r>
                      <a:br>
                        <a:rPr lang="en-US" sz="800" b="1" i="0" u="none" strike="noStrike">
                          <a:solidFill>
                            <a:srgbClr val="FFFFFF"/>
                          </a:solidFill>
                          <a:effectLst/>
                          <a:latin typeface="Avenir Next LT Pro" panose="020B0504020202020204" pitchFamily="34" charset="0"/>
                        </a:rPr>
                      </a:br>
                      <a:r>
                        <a:rPr lang="en-US" sz="800" b="1" i="0" u="none" strike="noStrike">
                          <a:solidFill>
                            <a:srgbClr val="FFFFFF"/>
                          </a:solidFill>
                          <a:effectLst/>
                          <a:latin typeface="Avenir Next LT Pro" panose="020B0504020202020204" pitchFamily="34" charset="0"/>
                        </a:rPr>
                        <a:t>(CoD)</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tc>
                  <a:txBody>
                    <a:bodyPr/>
                    <a:lstStyle/>
                    <a:p>
                      <a:pPr algn="ctr" fontAlgn="ctr">
                        <a:buNone/>
                      </a:pPr>
                      <a:r>
                        <a:rPr lang="en-US" sz="800" b="1" i="0" u="none" strike="noStrike">
                          <a:solidFill>
                            <a:srgbClr val="FFFFFF"/>
                          </a:solidFill>
                          <a:effectLst/>
                          <a:latin typeface="Avenir Next LT Pro" panose="020B0504020202020204" pitchFamily="34" charset="0"/>
                        </a:rPr>
                        <a:t>WSJF Score</a:t>
                      </a:r>
                      <a:br>
                        <a:rPr lang="en-US" sz="800" b="1" i="0" u="none" strike="noStrike">
                          <a:solidFill>
                            <a:srgbClr val="FFFFFF"/>
                          </a:solidFill>
                          <a:effectLst/>
                          <a:latin typeface="Avenir Next LT Pro" panose="020B0504020202020204" pitchFamily="34" charset="0"/>
                        </a:rPr>
                      </a:br>
                      <a:r>
                        <a:rPr lang="en-US" sz="800" b="1" i="0" u="none" strike="noStrike">
                          <a:solidFill>
                            <a:srgbClr val="FFFFFF"/>
                          </a:solidFill>
                          <a:effectLst/>
                          <a:latin typeface="Avenir Next LT Pro" panose="020B0504020202020204" pitchFamily="34" charset="0"/>
                        </a:rPr>
                        <a:t>(CoD ÷ Size)</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tc>
                  <a:txBody>
                    <a:bodyPr/>
                    <a:lstStyle/>
                    <a:p>
                      <a:pPr algn="ctr" fontAlgn="ctr">
                        <a:buNone/>
                      </a:pPr>
                      <a:r>
                        <a:rPr lang="en-US" sz="800" b="1" i="0" u="none" strike="noStrike">
                          <a:solidFill>
                            <a:srgbClr val="FFFFFF"/>
                          </a:solidFill>
                          <a:effectLst/>
                          <a:latin typeface="Avenir Next LT Pro" panose="020B0504020202020204" pitchFamily="34" charset="0"/>
                        </a:rPr>
                        <a:t>Priority</a:t>
                      </a:r>
                      <a:br>
                        <a:rPr lang="en-US" sz="800" b="1" i="0" u="none" strike="noStrike">
                          <a:solidFill>
                            <a:srgbClr val="FFFFFF"/>
                          </a:solidFill>
                          <a:effectLst/>
                          <a:latin typeface="Avenir Next LT Pro" panose="020B0504020202020204" pitchFamily="34" charset="0"/>
                        </a:rPr>
                      </a:br>
                      <a:r>
                        <a:rPr lang="en-US" sz="800" b="1" i="0" u="none" strike="noStrike">
                          <a:solidFill>
                            <a:srgbClr val="FFFFFF"/>
                          </a:solidFill>
                          <a:effectLst/>
                          <a:latin typeface="Avenir Next LT Pro" panose="020B0504020202020204" pitchFamily="34" charset="0"/>
                        </a:rPr>
                        <a:t>Ranking</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tc>
                  <a:txBody>
                    <a:bodyPr/>
                    <a:lstStyle/>
                    <a:p>
                      <a:pPr algn="ctr" fontAlgn="ctr">
                        <a:buNone/>
                      </a:pPr>
                      <a:r>
                        <a:rPr lang="en-US" sz="800" b="1" i="0" u="none" strike="noStrike">
                          <a:solidFill>
                            <a:srgbClr val="FFFFFF"/>
                          </a:solidFill>
                          <a:effectLst/>
                          <a:latin typeface="Avenir Next LT Pro" panose="020B0504020202020204" pitchFamily="34" charset="0"/>
                        </a:rPr>
                        <a:t>Priority</a:t>
                      </a:r>
                      <a:br>
                        <a:rPr lang="en-US" sz="800" b="1" i="0" u="none" strike="noStrike">
                          <a:solidFill>
                            <a:srgbClr val="FFFFFF"/>
                          </a:solidFill>
                          <a:effectLst/>
                          <a:latin typeface="Avenir Next LT Pro" panose="020B0504020202020204" pitchFamily="34" charset="0"/>
                        </a:rPr>
                      </a:br>
                      <a:r>
                        <a:rPr lang="en-US" sz="800" b="1" i="0" u="none" strike="noStrike">
                          <a:solidFill>
                            <a:srgbClr val="FFFFFF"/>
                          </a:solidFill>
                          <a:effectLst/>
                          <a:latin typeface="Avenir Next LT Pro" panose="020B0504020202020204" pitchFamily="34" charset="0"/>
                        </a:rPr>
                        <a:t>Band</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4472C4"/>
                    </a:solidFill>
                  </a:tcPr>
                </a:tc>
                <a:extLst>
                  <a:ext uri="{0D108BD9-81ED-4DB2-BD59-A6C34878D82A}">
                    <a16:rowId xmlns:a16="http://schemas.microsoft.com/office/drawing/2014/main" val="3846184600"/>
                  </a:ext>
                </a:extLst>
              </a:tr>
              <a:tr h="348892">
                <a:tc>
                  <a:txBody>
                    <a:bodyPr/>
                    <a:lstStyle/>
                    <a:p>
                      <a:pPr algn="ctr" fontAlgn="ctr">
                        <a:buNone/>
                      </a:pPr>
                      <a:r>
                        <a:rPr lang="en-US" sz="8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algn="ctr" fontAlgn="ctr">
                        <a:buNone/>
                      </a:pPr>
                      <a:r>
                        <a:rPr lang="en-US" sz="800" b="0" i="0" u="none" strike="noStrike">
                          <a:solidFill>
                            <a:srgbClr val="000000"/>
                          </a:solidFill>
                          <a:effectLst/>
                          <a:latin typeface="Avenir Next LT Pro" panose="020B0504020202020204" pitchFamily="34" charset="0"/>
                        </a:rPr>
                        <a:t>AI–Based Installation Appointment Optimization</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9</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9</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8</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26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1" i="0" u="none" strike="noStrike">
                          <a:solidFill>
                            <a:srgbClr val="000000"/>
                          </a:solidFill>
                          <a:effectLst/>
                          <a:latin typeface="Avenir Next LT Pro" panose="020B0504020202020204" pitchFamily="34" charset="0"/>
                        </a:rPr>
                        <a:t>4.33</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3</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Medium</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extLst>
                  <a:ext uri="{0D108BD9-81ED-4DB2-BD59-A6C34878D82A}">
                    <a16:rowId xmlns:a16="http://schemas.microsoft.com/office/drawing/2014/main" val="2655004191"/>
                  </a:ext>
                </a:extLst>
              </a:tr>
              <a:tr h="342182">
                <a:tc>
                  <a:txBody>
                    <a:bodyPr/>
                    <a:lstStyle/>
                    <a:p>
                      <a:pPr algn="ctr" fontAlgn="ctr">
                        <a:buNone/>
                      </a:pPr>
                      <a:r>
                        <a:rPr lang="en-US" sz="800" b="0" i="0" u="none" strike="noStrike">
                          <a:solidFill>
                            <a:srgbClr val="000000"/>
                          </a:solidFill>
                          <a:effectLst/>
                          <a:latin typeface="Calibri" panose="020F0502020204030204" pitchFamily="34" charset="0"/>
                        </a:rPr>
                        <a:t>2</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rPr>
                        <a:t>Real–Time Technician ETA Visibility for Customers</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8</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9</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4</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23</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1" i="0" u="none" strike="noStrike">
                          <a:solidFill>
                            <a:srgbClr val="000000"/>
                          </a:solidFill>
                          <a:effectLst/>
                          <a:latin typeface="Avenir Next LT Pro" panose="020B0504020202020204" pitchFamily="34" charset="0"/>
                        </a:rPr>
                        <a:t>5.75</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2</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High</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extLst>
                  <a:ext uri="{0D108BD9-81ED-4DB2-BD59-A6C34878D82A}">
                    <a16:rowId xmlns:a16="http://schemas.microsoft.com/office/drawing/2014/main" val="113759093"/>
                  </a:ext>
                </a:extLst>
              </a:tr>
              <a:tr h="342182">
                <a:tc>
                  <a:txBody>
                    <a:bodyPr/>
                    <a:lstStyle/>
                    <a:p>
                      <a:pPr algn="ctr" fontAlgn="ctr">
                        <a:buNone/>
                      </a:pPr>
                      <a:r>
                        <a:rPr lang="en-US" sz="8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a:t>Predictive First–Visit Resolution Support for Technicians</a:t>
                      </a:r>
                      <a:endParaRPr kumimoji="0" lang="en-US" sz="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9</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8</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9</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7</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26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1" i="0" u="none" strike="noStrike">
                          <a:solidFill>
                            <a:srgbClr val="000000"/>
                          </a:solidFill>
                          <a:effectLst/>
                          <a:latin typeface="Avenir Next LT Pro" panose="020B0504020202020204" pitchFamily="34" charset="0"/>
                        </a:rPr>
                        <a:t>3.71</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7</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Low</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extLst>
                  <a:ext uri="{0D108BD9-81ED-4DB2-BD59-A6C34878D82A}">
                    <a16:rowId xmlns:a16="http://schemas.microsoft.com/office/drawing/2014/main" val="2661686185"/>
                  </a:ext>
                </a:extLst>
              </a:tr>
              <a:tr h="342182">
                <a:tc>
                  <a:txBody>
                    <a:bodyPr/>
                    <a:lstStyle/>
                    <a:p>
                      <a:pPr algn="ctr" fontAlgn="ctr">
                        <a:buNone/>
                      </a:pPr>
                      <a:r>
                        <a:rPr lang="en-US" sz="800" b="0" i="0" u="none" strike="noStrike">
                          <a:solidFill>
                            <a:srgbClr val="000000"/>
                          </a:solidFill>
                          <a:effectLst/>
                          <a:latin typeface="Calibri" panose="020F0502020204030204" pitchFamily="34" charset="0"/>
                        </a:rPr>
                        <a:t>4</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a:t>Technician Skill–Based Routing &amp; Dispatch</a:t>
                      </a:r>
                      <a:endParaRPr kumimoji="0" lang="en-US" sz="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8</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7</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8</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23</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1" i="0" u="none" strike="noStrike">
                          <a:solidFill>
                            <a:srgbClr val="000000"/>
                          </a:solidFill>
                          <a:effectLst/>
                          <a:latin typeface="Avenir Next LT Pro" panose="020B0504020202020204" pitchFamily="34" charset="0"/>
                        </a:rPr>
                        <a:t>3.83</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Low</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extLst>
                  <a:ext uri="{0D108BD9-81ED-4DB2-BD59-A6C34878D82A}">
                    <a16:rowId xmlns:a16="http://schemas.microsoft.com/office/drawing/2014/main" val="3461807602"/>
                  </a:ext>
                </a:extLst>
              </a:tr>
              <a:tr h="342182">
                <a:tc>
                  <a:txBody>
                    <a:bodyPr/>
                    <a:lstStyle/>
                    <a:p>
                      <a:pPr algn="ctr" fontAlgn="ctr">
                        <a:buNone/>
                      </a:pPr>
                      <a:r>
                        <a:rPr lang="en-US" sz="800" b="0" i="0" u="none" strike="noStrike">
                          <a:solidFill>
                            <a:srgbClr val="000000"/>
                          </a:solidFill>
                          <a:effectLst/>
                          <a:latin typeface="Calibri" panose="020F0502020204030204" pitchFamily="34" charset="0"/>
                        </a:rPr>
                        <a:t>5</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a:t>AI–Assisted Pre–Installation Diagnostics</a:t>
                      </a:r>
                      <a:endParaRPr kumimoji="0" lang="en-US" sz="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7</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8</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5</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21</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1" i="0" u="none" strike="noStrike">
                          <a:solidFill>
                            <a:srgbClr val="000000"/>
                          </a:solidFill>
                          <a:effectLst/>
                          <a:latin typeface="Avenir Next LT Pro" panose="020B0504020202020204" pitchFamily="34" charset="0"/>
                        </a:rPr>
                        <a:t>4.20</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4</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Medium</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extLst>
                  <a:ext uri="{0D108BD9-81ED-4DB2-BD59-A6C34878D82A}">
                    <a16:rowId xmlns:a16="http://schemas.microsoft.com/office/drawing/2014/main" val="1473631412"/>
                  </a:ext>
                </a:extLst>
              </a:tr>
              <a:tr h="342182">
                <a:tc>
                  <a:txBody>
                    <a:bodyPr/>
                    <a:lstStyle/>
                    <a:p>
                      <a:pPr algn="ctr" fontAlgn="ctr">
                        <a:buNone/>
                      </a:pPr>
                      <a:r>
                        <a:rPr lang="en-US" sz="800" b="0" i="0" u="none" strike="noStrike">
                          <a:solidFill>
                            <a:srgbClr val="000000"/>
                          </a:solidFill>
                          <a:effectLst/>
                          <a:latin typeface="Calibri" panose="020F0502020204030204" pitchFamily="34" charset="0"/>
                        </a:rPr>
                        <a:t>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a:t>Proactive Appointment Confirmation &amp; Rescheduling Automation</a:t>
                      </a:r>
                      <a:endParaRPr kumimoji="0" lang="en-US" sz="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7</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8</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3</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21</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1" i="0" u="none" strike="noStrike">
                          <a:solidFill>
                            <a:srgbClr val="000000"/>
                          </a:solidFill>
                          <a:effectLst/>
                          <a:latin typeface="Avenir Next LT Pro" panose="020B0504020202020204" pitchFamily="34" charset="0"/>
                        </a:rPr>
                        <a:t>7.00</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1</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High</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extLst>
                  <a:ext uri="{0D108BD9-81ED-4DB2-BD59-A6C34878D82A}">
                    <a16:rowId xmlns:a16="http://schemas.microsoft.com/office/drawing/2014/main" val="3569936142"/>
                  </a:ext>
                </a:extLst>
              </a:tr>
              <a:tr h="342182">
                <a:tc>
                  <a:txBody>
                    <a:bodyPr/>
                    <a:lstStyle/>
                    <a:p>
                      <a:pPr algn="ctr" fontAlgn="ctr">
                        <a:buNone/>
                      </a:pPr>
                      <a:r>
                        <a:rPr lang="en-US" sz="800" b="0" i="0" u="none" strike="noStrike">
                          <a:solidFill>
                            <a:srgbClr val="000000"/>
                          </a:solidFill>
                          <a:effectLst/>
                          <a:latin typeface="Calibri" panose="020F0502020204030204" pitchFamily="34" charset="0"/>
                        </a:rPr>
                        <a:t>7</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a:t>Targeted Root–Cause Fixes for High–Frequency Service Failures</a:t>
                      </a:r>
                      <a:endParaRPr kumimoji="0" lang="en-US" sz="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7</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6</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7</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5</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20</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1" i="0" u="none" strike="noStrike">
                          <a:solidFill>
                            <a:srgbClr val="000000"/>
                          </a:solidFill>
                          <a:effectLst/>
                          <a:latin typeface="Avenir Next LT Pro" panose="020B0504020202020204" pitchFamily="34" charset="0"/>
                        </a:rPr>
                        <a:t>4.00</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5</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tc>
                  <a:txBody>
                    <a:bodyPr/>
                    <a:lstStyle/>
                    <a:p>
                      <a:pPr algn="ctr" fontAlgn="ctr">
                        <a:buNone/>
                      </a:pPr>
                      <a:r>
                        <a:rPr lang="en-US" sz="800" b="0" i="0" u="none" strike="noStrike">
                          <a:solidFill>
                            <a:srgbClr val="000000"/>
                          </a:solidFill>
                          <a:effectLst/>
                          <a:latin typeface="Avenir Next LT Pro" panose="020B0504020202020204" pitchFamily="34" charset="0"/>
                        </a:rPr>
                        <a:t>Medium</a:t>
                      </a:r>
                    </a:p>
                  </a:txBody>
                  <a:tcPr marL="6350" marR="6350" marT="6350" marB="0" anchor="ctr">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6E6"/>
                    </a:solidFill>
                  </a:tcPr>
                </a:tc>
                <a:extLst>
                  <a:ext uri="{0D108BD9-81ED-4DB2-BD59-A6C34878D82A}">
                    <a16:rowId xmlns:a16="http://schemas.microsoft.com/office/drawing/2014/main" val="2240351523"/>
                  </a:ext>
                </a:extLst>
              </a:tr>
            </a:tbl>
          </a:graphicData>
        </a:graphic>
      </p:graphicFrame>
      <p:sp>
        <p:nvSpPr>
          <p:cNvPr id="3" name="Title 2">
            <a:extLst>
              <a:ext uri="{FF2B5EF4-FFF2-40B4-BE49-F238E27FC236}">
                <a16:creationId xmlns:a16="http://schemas.microsoft.com/office/drawing/2014/main" id="{AE853706-A1EF-3B2D-BF2B-121E124E975B}"/>
              </a:ext>
            </a:extLst>
          </p:cNvPr>
          <p:cNvSpPr>
            <a:spLocks noGrp="1"/>
          </p:cNvSpPr>
          <p:nvPr>
            <p:ph type="title"/>
          </p:nvPr>
        </p:nvSpPr>
        <p:spPr/>
        <p:txBody>
          <a:bodyPr/>
          <a:lstStyle/>
          <a:p>
            <a:r>
              <a:rPr lang="en-US"/>
              <a:t>Phase 2: Prioritization | WSJF </a:t>
            </a:r>
            <a:r>
              <a:rPr lang="en-US" b="0" i="1"/>
              <a:t>– example</a:t>
            </a:r>
          </a:p>
        </p:txBody>
      </p:sp>
      <p:sp>
        <p:nvSpPr>
          <p:cNvPr id="12" name="Text Placeholder 11">
            <a:extLst>
              <a:ext uri="{FF2B5EF4-FFF2-40B4-BE49-F238E27FC236}">
                <a16:creationId xmlns:a16="http://schemas.microsoft.com/office/drawing/2014/main" id="{E5433D81-F9E5-092F-791E-4271C8174D3E}"/>
              </a:ext>
            </a:extLst>
          </p:cNvPr>
          <p:cNvSpPr>
            <a:spLocks noGrp="1"/>
          </p:cNvSpPr>
          <p:nvPr>
            <p:ph type="body" sz="quarter" idx="10"/>
          </p:nvPr>
        </p:nvSpPr>
        <p:spPr/>
        <p:txBody>
          <a:bodyPr anchor="t"/>
          <a:lstStyle/>
          <a:p>
            <a:r>
              <a:rPr lang="en-US">
                <a:solidFill>
                  <a:schemeClr val="tx1"/>
                </a:solidFill>
              </a:rPr>
              <a:t>Higher WSJF scores indicate higher priority. This ensures high–value, time–sensitive opportunities that enable future capabilities are delivered first, even if they require more effort than simpler initiatives.</a:t>
            </a:r>
          </a:p>
        </p:txBody>
      </p:sp>
      <p:sp>
        <p:nvSpPr>
          <p:cNvPr id="4" name="Footer Placeholder 3">
            <a:extLst>
              <a:ext uri="{FF2B5EF4-FFF2-40B4-BE49-F238E27FC236}">
                <a16:creationId xmlns:a16="http://schemas.microsoft.com/office/drawing/2014/main" id="{0484D14D-8E95-D5D9-DAAE-C1F76D9789B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9987F542-6F11-49EE-D8AE-4DE3EEEEFAC3}"/>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EB3893DF-CF56-FE0F-95FC-B306AC9311CA}"/>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46" name="Rectangle 45">
            <a:extLst>
              <a:ext uri="{FF2B5EF4-FFF2-40B4-BE49-F238E27FC236}">
                <a16:creationId xmlns:a16="http://schemas.microsoft.com/office/drawing/2014/main" id="{CE352EAC-1540-ECF5-840E-E89CB461FD8C}"/>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2</a:t>
            </a:r>
          </a:p>
        </p:txBody>
      </p:sp>
      <p:sp>
        <p:nvSpPr>
          <p:cNvPr id="138" name="TextBox 137">
            <a:extLst>
              <a:ext uri="{FF2B5EF4-FFF2-40B4-BE49-F238E27FC236}">
                <a16:creationId xmlns:a16="http://schemas.microsoft.com/office/drawing/2014/main" id="{B75260C8-5265-4544-53B1-8D46EFDB84CE}"/>
              </a:ext>
            </a:extLst>
          </p:cNvPr>
          <p:cNvSpPr txBox="1"/>
          <p:nvPr/>
        </p:nvSpPr>
        <p:spPr>
          <a:xfrm>
            <a:off x="515233" y="2050635"/>
            <a:ext cx="3822293" cy="1384995"/>
          </a:xfrm>
          <a:prstGeom prst="rect">
            <a:avLst/>
          </a:prstGeom>
          <a:noFill/>
        </p:spPr>
        <p:txBody>
          <a:bodyPr wrap="square">
            <a:spAutoFit/>
          </a:bodyPr>
          <a:lstStyle/>
          <a:p>
            <a:r>
              <a:rPr lang="en-US" sz="1200" b="1">
                <a:solidFill>
                  <a:schemeClr val="tx1">
                    <a:lumMod val="75000"/>
                    <a:lumOff val="25000"/>
                  </a:schemeClr>
                </a:solidFill>
              </a:rPr>
              <a:t>Cost of Delay (</a:t>
            </a:r>
            <a:r>
              <a:rPr lang="en-US" sz="1200" b="1" err="1">
                <a:solidFill>
                  <a:schemeClr val="tx1">
                    <a:lumMod val="75000"/>
                    <a:lumOff val="25000"/>
                  </a:schemeClr>
                </a:solidFill>
              </a:rPr>
              <a:t>CoD</a:t>
            </a:r>
            <a:r>
              <a:rPr lang="en-US" sz="1200" b="1">
                <a:solidFill>
                  <a:schemeClr val="tx1">
                    <a:lumMod val="75000"/>
                    <a:lumOff val="25000"/>
                  </a:schemeClr>
                </a:solidFill>
              </a:rPr>
              <a:t>) </a:t>
            </a:r>
            <a:r>
              <a:rPr lang="en-US" sz="1200">
                <a:solidFill>
                  <a:schemeClr val="tx1">
                    <a:lumMod val="75000"/>
                    <a:lumOff val="25000"/>
                  </a:schemeClr>
                </a:solidFill>
              </a:rPr>
              <a:t>= Business Value + Time Criticality + Risk Reduction &amp; Opportunity Enablement</a:t>
            </a:r>
          </a:p>
          <a:p>
            <a:endParaRPr lang="en-US" sz="1200">
              <a:solidFill>
                <a:schemeClr val="tx1">
                  <a:lumMod val="75000"/>
                  <a:lumOff val="25000"/>
                </a:schemeClr>
              </a:solidFill>
            </a:endParaRPr>
          </a:p>
          <a:p>
            <a:endParaRPr lang="en-US" sz="1200">
              <a:solidFill>
                <a:schemeClr val="tx1">
                  <a:lumMod val="75000"/>
                  <a:lumOff val="25000"/>
                </a:schemeClr>
              </a:solidFill>
            </a:endParaRPr>
          </a:p>
          <a:p>
            <a:r>
              <a:rPr lang="en-US" sz="1200" b="1">
                <a:solidFill>
                  <a:schemeClr val="tx1">
                    <a:lumMod val="75000"/>
                    <a:lumOff val="25000"/>
                  </a:schemeClr>
                </a:solidFill>
              </a:rPr>
              <a:t>WSJF Score </a:t>
            </a:r>
            <a:r>
              <a:rPr lang="en-US" sz="1200">
                <a:solidFill>
                  <a:schemeClr val="tx1">
                    <a:lumMod val="75000"/>
                    <a:lumOff val="25000"/>
                  </a:schemeClr>
                </a:solidFill>
              </a:rPr>
              <a:t>= Cost of Delay (</a:t>
            </a:r>
            <a:r>
              <a:rPr lang="en-US" sz="1200" err="1">
                <a:solidFill>
                  <a:schemeClr val="tx1">
                    <a:lumMod val="75000"/>
                    <a:lumOff val="25000"/>
                  </a:schemeClr>
                </a:solidFill>
              </a:rPr>
              <a:t>CoD</a:t>
            </a:r>
            <a:r>
              <a:rPr lang="en-US" sz="1200">
                <a:solidFill>
                  <a:schemeClr val="tx1">
                    <a:lumMod val="75000"/>
                    <a:lumOff val="25000"/>
                  </a:schemeClr>
                </a:solidFill>
              </a:rPr>
              <a:t>) ÷ Job Size</a:t>
            </a:r>
          </a:p>
          <a:p>
            <a:endParaRPr lang="en-US" sz="1200"/>
          </a:p>
        </p:txBody>
      </p:sp>
      <p:sp>
        <p:nvSpPr>
          <p:cNvPr id="95" name="Rectangle 94">
            <a:extLst>
              <a:ext uri="{FF2B5EF4-FFF2-40B4-BE49-F238E27FC236}">
                <a16:creationId xmlns:a16="http://schemas.microsoft.com/office/drawing/2014/main" id="{7C688BAF-B86F-A583-0DF9-BA9FA7252EAB}"/>
              </a:ext>
            </a:extLst>
          </p:cNvPr>
          <p:cNvSpPr/>
          <p:nvPr/>
        </p:nvSpPr>
        <p:spPr>
          <a:xfrm>
            <a:off x="431662" y="3702043"/>
            <a:ext cx="3954050" cy="1793760"/>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nvGrpSpPr>
          <p:cNvPr id="89" name="Group 88">
            <a:extLst>
              <a:ext uri="{FF2B5EF4-FFF2-40B4-BE49-F238E27FC236}">
                <a16:creationId xmlns:a16="http://schemas.microsoft.com/office/drawing/2014/main" id="{B069FA81-A295-0E13-8A90-02A695EAC28B}"/>
              </a:ext>
            </a:extLst>
          </p:cNvPr>
          <p:cNvGrpSpPr/>
          <p:nvPr/>
        </p:nvGrpSpPr>
        <p:grpSpPr>
          <a:xfrm>
            <a:off x="1592874" y="3910490"/>
            <a:ext cx="2625308" cy="1403972"/>
            <a:chOff x="6379535" y="3198526"/>
            <a:chExt cx="5056769" cy="2704278"/>
          </a:xfrm>
        </p:grpSpPr>
        <p:grpSp>
          <p:nvGrpSpPr>
            <p:cNvPr id="13" name="Group 12">
              <a:extLst>
                <a:ext uri="{FF2B5EF4-FFF2-40B4-BE49-F238E27FC236}">
                  <a16:creationId xmlns:a16="http://schemas.microsoft.com/office/drawing/2014/main" id="{6E2F6D3D-F82F-8FAC-B633-CE5C5EB0F049}"/>
                </a:ext>
              </a:extLst>
            </p:cNvPr>
            <p:cNvGrpSpPr/>
            <p:nvPr/>
          </p:nvGrpSpPr>
          <p:grpSpPr>
            <a:xfrm>
              <a:off x="10268064" y="3198526"/>
              <a:ext cx="1016000" cy="1016000"/>
              <a:chOff x="755696" y="4608685"/>
              <a:chExt cx="1016000" cy="1016000"/>
            </a:xfrm>
          </p:grpSpPr>
          <p:sp>
            <p:nvSpPr>
              <p:cNvPr id="14" name="Ellipse 15">
                <a:extLst>
                  <a:ext uri="{FF2B5EF4-FFF2-40B4-BE49-F238E27FC236}">
                    <a16:creationId xmlns:a16="http://schemas.microsoft.com/office/drawing/2014/main" id="{0AE44F50-3653-D885-A8E1-5126A9F4B305}"/>
                  </a:ext>
                </a:extLst>
              </p:cNvPr>
              <p:cNvSpPr>
                <a:spLocks noChangeAspect="1"/>
              </p:cNvSpPr>
              <p:nvPr>
                <p:custDataLst>
                  <p:tags r:id="rId25"/>
                </p:custDataLst>
              </p:nvPr>
            </p:nvSpPr>
            <p:spPr>
              <a:xfrm>
                <a:off x="755696" y="4608685"/>
                <a:ext cx="1016000" cy="1016000"/>
              </a:xfrm>
              <a:prstGeom prst="ellipse">
                <a:avLst/>
              </a:prstGeom>
              <a:solidFill>
                <a:schemeClr val="accent4"/>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16" name="Checklist6" descr="{&quot;Key&quot;:&quot;POWER_USER_SHAPE_ICON&quot;,&quot;Value&quot;:&quot;POWER_USER_SHAPE_ICON_STYLE_1&quot;}">
                <a:extLst>
                  <a:ext uri="{FF2B5EF4-FFF2-40B4-BE49-F238E27FC236}">
                    <a16:creationId xmlns:a16="http://schemas.microsoft.com/office/drawing/2014/main" id="{97D1A3B0-C92B-1F15-EBE6-AC993CD255A0}"/>
                  </a:ext>
                </a:extLst>
              </p:cNvPr>
              <p:cNvGrpSpPr>
                <a:grpSpLocks noChangeAspect="1"/>
              </p:cNvGrpSpPr>
              <p:nvPr/>
            </p:nvGrpSpPr>
            <p:grpSpPr>
              <a:xfrm>
                <a:off x="1083268" y="4828078"/>
                <a:ext cx="360855" cy="542925"/>
                <a:chOff x="7976414" y="4946023"/>
                <a:chExt cx="1220753" cy="1836686"/>
              </a:xfrm>
              <a:solidFill>
                <a:srgbClr val="FFFFFF"/>
              </a:solidFill>
            </p:grpSpPr>
            <p:sp>
              <p:nvSpPr>
                <p:cNvPr id="17" name="Freeform: Shape 1985">
                  <a:extLst>
                    <a:ext uri="{FF2B5EF4-FFF2-40B4-BE49-F238E27FC236}">
                      <a16:creationId xmlns:a16="http://schemas.microsoft.com/office/drawing/2014/main" id="{24C70F5D-4AD4-5FA7-B6E7-30BA7E0F2B40}"/>
                    </a:ext>
                  </a:extLst>
                </p:cNvPr>
                <p:cNvSpPr>
                  <a:spLocks/>
                </p:cNvSpPr>
                <p:nvPr/>
              </p:nvSpPr>
              <p:spPr bwMode="auto">
                <a:xfrm>
                  <a:off x="7976414" y="5245663"/>
                  <a:ext cx="1220753" cy="1537046"/>
                </a:xfrm>
                <a:custGeom>
                  <a:avLst/>
                  <a:gdLst>
                    <a:gd name="connsiteX0" fmla="*/ 169336 w 1220753"/>
                    <a:gd name="connsiteY0" fmla="*/ 99880 h 1537046"/>
                    <a:gd name="connsiteX1" fmla="*/ 94329 w 1220753"/>
                    <a:gd name="connsiteY1" fmla="*/ 175236 h 1537046"/>
                    <a:gd name="connsiteX2" fmla="*/ 94329 w 1220753"/>
                    <a:gd name="connsiteY2" fmla="*/ 1365851 h 1537046"/>
                    <a:gd name="connsiteX3" fmla="*/ 169336 w 1220753"/>
                    <a:gd name="connsiteY3" fmla="*/ 1442713 h 1537046"/>
                    <a:gd name="connsiteX4" fmla="*/ 1049913 w 1220753"/>
                    <a:gd name="connsiteY4" fmla="*/ 1442713 h 1537046"/>
                    <a:gd name="connsiteX5" fmla="*/ 1126420 w 1220753"/>
                    <a:gd name="connsiteY5" fmla="*/ 1365851 h 1537046"/>
                    <a:gd name="connsiteX6" fmla="*/ 1126420 w 1220753"/>
                    <a:gd name="connsiteY6" fmla="*/ 175236 h 1537046"/>
                    <a:gd name="connsiteX7" fmla="*/ 1049913 w 1220753"/>
                    <a:gd name="connsiteY7" fmla="*/ 99880 h 1537046"/>
                    <a:gd name="connsiteX8" fmla="*/ 134132 w 1220753"/>
                    <a:gd name="connsiteY8" fmla="*/ 0 h 1537046"/>
                    <a:gd name="connsiteX9" fmla="*/ 1086621 w 1220753"/>
                    <a:gd name="connsiteY9" fmla="*/ 0 h 1537046"/>
                    <a:gd name="connsiteX10" fmla="*/ 1220753 w 1220753"/>
                    <a:gd name="connsiteY10" fmla="*/ 132219 h 1537046"/>
                    <a:gd name="connsiteX11" fmla="*/ 1220753 w 1220753"/>
                    <a:gd name="connsiteY11" fmla="*/ 1403325 h 1537046"/>
                    <a:gd name="connsiteX12" fmla="*/ 1086621 w 1220753"/>
                    <a:gd name="connsiteY12" fmla="*/ 1537046 h 1537046"/>
                    <a:gd name="connsiteX13" fmla="*/ 134132 w 1220753"/>
                    <a:gd name="connsiteY13" fmla="*/ 1537046 h 1537046"/>
                    <a:gd name="connsiteX14" fmla="*/ 0 w 1220753"/>
                    <a:gd name="connsiteY14" fmla="*/ 1403325 h 1537046"/>
                    <a:gd name="connsiteX15" fmla="*/ 0 w 1220753"/>
                    <a:gd name="connsiteY15" fmla="*/ 132219 h 1537046"/>
                    <a:gd name="connsiteX16" fmla="*/ 134132 w 1220753"/>
                    <a:gd name="connsiteY16" fmla="*/ 0 h 15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753" h="1537046">
                      <a:moveTo>
                        <a:pt x="169336" y="99880"/>
                      </a:moveTo>
                      <a:cubicBezTo>
                        <a:pt x="127332" y="99880"/>
                        <a:pt x="94329" y="133037"/>
                        <a:pt x="94329" y="175236"/>
                      </a:cubicBezTo>
                      <a:lnTo>
                        <a:pt x="94329" y="1365851"/>
                      </a:lnTo>
                      <a:cubicBezTo>
                        <a:pt x="94329" y="1408050"/>
                        <a:pt x="127332" y="1442713"/>
                        <a:pt x="169336" y="1442713"/>
                      </a:cubicBezTo>
                      <a:lnTo>
                        <a:pt x="1049913" y="1442713"/>
                      </a:lnTo>
                      <a:cubicBezTo>
                        <a:pt x="1091917" y="1442713"/>
                        <a:pt x="1126420" y="1408050"/>
                        <a:pt x="1126420" y="1365851"/>
                      </a:cubicBezTo>
                      <a:lnTo>
                        <a:pt x="1126420" y="175236"/>
                      </a:lnTo>
                      <a:cubicBezTo>
                        <a:pt x="1126420" y="133037"/>
                        <a:pt x="1091917" y="99880"/>
                        <a:pt x="1049913" y="99880"/>
                      </a:cubicBezTo>
                      <a:close/>
                      <a:moveTo>
                        <a:pt x="134132" y="0"/>
                      </a:moveTo>
                      <a:lnTo>
                        <a:pt x="1086621" y="0"/>
                      </a:lnTo>
                      <a:cubicBezTo>
                        <a:pt x="1158962" y="0"/>
                        <a:pt x="1220753" y="60100"/>
                        <a:pt x="1220753" y="132219"/>
                      </a:cubicBezTo>
                      <a:lnTo>
                        <a:pt x="1220753" y="1403325"/>
                      </a:lnTo>
                      <a:cubicBezTo>
                        <a:pt x="1220753" y="1476947"/>
                        <a:pt x="1158962" y="1537046"/>
                        <a:pt x="1086621" y="1537046"/>
                      </a:cubicBezTo>
                      <a:lnTo>
                        <a:pt x="134132" y="1537046"/>
                      </a:lnTo>
                      <a:cubicBezTo>
                        <a:pt x="60284" y="1537046"/>
                        <a:pt x="0" y="1476947"/>
                        <a:pt x="0" y="1403325"/>
                      </a:cubicBezTo>
                      <a:lnTo>
                        <a:pt x="0" y="132219"/>
                      </a:lnTo>
                      <a:cubicBezTo>
                        <a:pt x="0" y="60100"/>
                        <a:pt x="60284" y="0"/>
                        <a:pt x="134132"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18" name="Freeform 2233">
                  <a:extLst>
                    <a:ext uri="{FF2B5EF4-FFF2-40B4-BE49-F238E27FC236}">
                      <a16:creationId xmlns:a16="http://schemas.microsoft.com/office/drawing/2014/main" id="{7C823F87-3BAB-92FD-C6BE-44CFE4402E95}"/>
                    </a:ext>
                  </a:extLst>
                </p:cNvPr>
                <p:cNvSpPr>
                  <a:spLocks/>
                </p:cNvSpPr>
                <p:nvPr/>
              </p:nvSpPr>
              <p:spPr bwMode="auto">
                <a:xfrm>
                  <a:off x="8215014" y="5051454"/>
                  <a:ext cx="743550" cy="227506"/>
                </a:xfrm>
                <a:custGeom>
                  <a:avLst/>
                  <a:gdLst>
                    <a:gd name="T0" fmla="*/ 283 w 494"/>
                    <a:gd name="T1" fmla="*/ 0 h 149"/>
                    <a:gd name="T2" fmla="*/ 247 w 494"/>
                    <a:gd name="T3" fmla="*/ 40 h 149"/>
                    <a:gd name="T4" fmla="*/ 210 w 494"/>
                    <a:gd name="T5" fmla="*/ 0 h 149"/>
                    <a:gd name="T6" fmla="*/ 0 w 494"/>
                    <a:gd name="T7" fmla="*/ 0 h 149"/>
                    <a:gd name="T8" fmla="*/ 0 w 494"/>
                    <a:gd name="T9" fmla="*/ 149 h 149"/>
                    <a:gd name="T10" fmla="*/ 494 w 494"/>
                    <a:gd name="T11" fmla="*/ 149 h 149"/>
                    <a:gd name="T12" fmla="*/ 494 w 494"/>
                    <a:gd name="T13" fmla="*/ 0 h 149"/>
                    <a:gd name="T14" fmla="*/ 283 w 49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49">
                      <a:moveTo>
                        <a:pt x="283" y="0"/>
                      </a:moveTo>
                      <a:cubicBezTo>
                        <a:pt x="282" y="22"/>
                        <a:pt x="266" y="40"/>
                        <a:pt x="247" y="40"/>
                      </a:cubicBezTo>
                      <a:cubicBezTo>
                        <a:pt x="228" y="40"/>
                        <a:pt x="212" y="22"/>
                        <a:pt x="210" y="0"/>
                      </a:cubicBezTo>
                      <a:lnTo>
                        <a:pt x="0" y="0"/>
                      </a:lnTo>
                      <a:lnTo>
                        <a:pt x="0" y="149"/>
                      </a:lnTo>
                      <a:lnTo>
                        <a:pt x="494" y="149"/>
                      </a:lnTo>
                      <a:lnTo>
                        <a:pt x="494" y="0"/>
                      </a:lnTo>
                      <a:lnTo>
                        <a:pt x="28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Rectangle 2234">
                  <a:extLst>
                    <a:ext uri="{FF2B5EF4-FFF2-40B4-BE49-F238E27FC236}">
                      <a16:creationId xmlns:a16="http://schemas.microsoft.com/office/drawing/2014/main" id="{2045B69E-FFD9-8A11-EBBF-D0602C46A108}"/>
                    </a:ext>
                  </a:extLst>
                </p:cNvPr>
                <p:cNvSpPr>
                  <a:spLocks noChangeArrowheads="1"/>
                </p:cNvSpPr>
                <p:nvPr/>
              </p:nvSpPr>
              <p:spPr bwMode="auto">
                <a:xfrm>
                  <a:off x="8215014" y="5217921"/>
                  <a:ext cx="743550" cy="6104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2235">
                  <a:extLst>
                    <a:ext uri="{FF2B5EF4-FFF2-40B4-BE49-F238E27FC236}">
                      <a16:creationId xmlns:a16="http://schemas.microsoft.com/office/drawing/2014/main" id="{74FF90AE-D453-A2F7-953E-14D8240503DC}"/>
                    </a:ext>
                  </a:extLst>
                </p:cNvPr>
                <p:cNvSpPr>
                  <a:spLocks noEditPoints="1"/>
                </p:cNvSpPr>
                <p:nvPr/>
              </p:nvSpPr>
              <p:spPr bwMode="auto">
                <a:xfrm>
                  <a:off x="8486907" y="4946023"/>
                  <a:ext cx="199760" cy="194213"/>
                </a:xfrm>
                <a:custGeom>
                  <a:avLst/>
                  <a:gdLst>
                    <a:gd name="T0" fmla="*/ 66 w 132"/>
                    <a:gd name="T1" fmla="*/ 93 h 132"/>
                    <a:gd name="T2" fmla="*/ 39 w 132"/>
                    <a:gd name="T3" fmla="*/ 66 h 132"/>
                    <a:gd name="T4" fmla="*/ 66 w 132"/>
                    <a:gd name="T5" fmla="*/ 39 h 132"/>
                    <a:gd name="T6" fmla="*/ 93 w 132"/>
                    <a:gd name="T7" fmla="*/ 66 h 132"/>
                    <a:gd name="T8" fmla="*/ 66 w 132"/>
                    <a:gd name="T9" fmla="*/ 93 h 132"/>
                    <a:gd name="T10" fmla="*/ 66 w 132"/>
                    <a:gd name="T11" fmla="*/ 0 h 132"/>
                    <a:gd name="T12" fmla="*/ 0 w 132"/>
                    <a:gd name="T13" fmla="*/ 66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93"/>
                      </a:moveTo>
                      <a:cubicBezTo>
                        <a:pt x="51" y="93"/>
                        <a:pt x="39" y="81"/>
                        <a:pt x="39" y="66"/>
                      </a:cubicBezTo>
                      <a:cubicBezTo>
                        <a:pt x="39" y="51"/>
                        <a:pt x="51" y="39"/>
                        <a:pt x="66" y="39"/>
                      </a:cubicBezTo>
                      <a:cubicBezTo>
                        <a:pt x="81" y="39"/>
                        <a:pt x="93" y="51"/>
                        <a:pt x="93" y="66"/>
                      </a:cubicBezTo>
                      <a:cubicBezTo>
                        <a:pt x="93" y="81"/>
                        <a:pt x="81" y="93"/>
                        <a:pt x="66" y="93"/>
                      </a:cubicBezTo>
                      <a:close/>
                      <a:moveTo>
                        <a:pt x="66" y="0"/>
                      </a:moveTo>
                      <a:cubicBezTo>
                        <a:pt x="30" y="0"/>
                        <a:pt x="0" y="30"/>
                        <a:pt x="0" y="66"/>
                      </a:cubicBezTo>
                      <a:cubicBezTo>
                        <a:pt x="0" y="102"/>
                        <a:pt x="30" y="132"/>
                        <a:pt x="66" y="132"/>
                      </a:cubicBezTo>
                      <a:cubicBezTo>
                        <a:pt x="102" y="132"/>
                        <a:pt x="132" y="102"/>
                        <a:pt x="132" y="66"/>
                      </a:cubicBezTo>
                      <a:cubicBezTo>
                        <a:pt x="132" y="30"/>
                        <a:pt x="102" y="0"/>
                        <a:pt x="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236">
                  <a:extLst>
                    <a:ext uri="{FF2B5EF4-FFF2-40B4-BE49-F238E27FC236}">
                      <a16:creationId xmlns:a16="http://schemas.microsoft.com/office/drawing/2014/main" id="{61482FD9-6652-666E-6171-49EEC4B125D5}"/>
                    </a:ext>
                  </a:extLst>
                </p:cNvPr>
                <p:cNvSpPr>
                  <a:spLocks noChangeArrowheads="1"/>
                </p:cNvSpPr>
                <p:nvPr/>
              </p:nvSpPr>
              <p:spPr bwMode="auto">
                <a:xfrm>
                  <a:off x="8215014" y="5201272"/>
                  <a:ext cx="743550" cy="166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237">
                  <a:extLst>
                    <a:ext uri="{FF2B5EF4-FFF2-40B4-BE49-F238E27FC236}">
                      <a16:creationId xmlns:a16="http://schemas.microsoft.com/office/drawing/2014/main" id="{9567E46C-604C-4FB6-B8B0-D208A68C9932}"/>
                    </a:ext>
                  </a:extLst>
                </p:cNvPr>
                <p:cNvSpPr>
                  <a:spLocks noChangeArrowheads="1"/>
                </p:cNvSpPr>
                <p:nvPr/>
              </p:nvSpPr>
              <p:spPr bwMode="auto">
                <a:xfrm>
                  <a:off x="8281601" y="5040356"/>
                  <a:ext cx="127626"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238">
                  <a:extLst>
                    <a:ext uri="{FF2B5EF4-FFF2-40B4-BE49-F238E27FC236}">
                      <a16:creationId xmlns:a16="http://schemas.microsoft.com/office/drawing/2014/main" id="{94D954FD-7B63-8ABA-5A47-E179EB63FCEC}"/>
                    </a:ext>
                  </a:extLst>
                </p:cNvPr>
                <p:cNvSpPr>
                  <a:spLocks noChangeArrowheads="1"/>
                </p:cNvSpPr>
                <p:nvPr/>
              </p:nvSpPr>
              <p:spPr bwMode="auto">
                <a:xfrm>
                  <a:off x="8764351" y="5040356"/>
                  <a:ext cx="127626" cy="277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239">
                  <a:extLst>
                    <a:ext uri="{FF2B5EF4-FFF2-40B4-BE49-F238E27FC236}">
                      <a16:creationId xmlns:a16="http://schemas.microsoft.com/office/drawing/2014/main" id="{A57FFBDE-63AB-2DDC-468E-C7456CBDADE7}"/>
                    </a:ext>
                  </a:extLst>
                </p:cNvPr>
                <p:cNvSpPr>
                  <a:spLocks noEditPoints="1"/>
                </p:cNvSpPr>
                <p:nvPr/>
              </p:nvSpPr>
              <p:spPr bwMode="auto">
                <a:xfrm>
                  <a:off x="8159525" y="5517561"/>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Rectangle 2240">
                  <a:extLst>
                    <a:ext uri="{FF2B5EF4-FFF2-40B4-BE49-F238E27FC236}">
                      <a16:creationId xmlns:a16="http://schemas.microsoft.com/office/drawing/2014/main" id="{1564EAFD-32DF-C9FC-9345-94E45CF76D81}"/>
                    </a:ext>
                  </a:extLst>
                </p:cNvPr>
                <p:cNvSpPr>
                  <a:spLocks noChangeArrowheads="1"/>
                </p:cNvSpPr>
                <p:nvPr/>
              </p:nvSpPr>
              <p:spPr bwMode="auto">
                <a:xfrm>
                  <a:off x="8520200" y="5545304"/>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Rectangle 2241">
                  <a:extLst>
                    <a:ext uri="{FF2B5EF4-FFF2-40B4-BE49-F238E27FC236}">
                      <a16:creationId xmlns:a16="http://schemas.microsoft.com/office/drawing/2014/main" id="{1E86B468-9C25-C010-2ED8-DA40EF6B5182}"/>
                    </a:ext>
                  </a:extLst>
                </p:cNvPr>
                <p:cNvSpPr>
                  <a:spLocks noChangeArrowheads="1"/>
                </p:cNvSpPr>
                <p:nvPr/>
              </p:nvSpPr>
              <p:spPr bwMode="auto">
                <a:xfrm>
                  <a:off x="8520200" y="5617441"/>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Rectangle 2242">
                  <a:extLst>
                    <a:ext uri="{FF2B5EF4-FFF2-40B4-BE49-F238E27FC236}">
                      <a16:creationId xmlns:a16="http://schemas.microsoft.com/office/drawing/2014/main" id="{321571D5-4F0F-512D-F674-0C96BC8E0F13}"/>
                    </a:ext>
                  </a:extLst>
                </p:cNvPr>
                <p:cNvSpPr>
                  <a:spLocks noChangeArrowheads="1"/>
                </p:cNvSpPr>
                <p:nvPr/>
              </p:nvSpPr>
              <p:spPr bwMode="auto">
                <a:xfrm>
                  <a:off x="8520200" y="568957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Rectangle 2243">
                  <a:extLst>
                    <a:ext uri="{FF2B5EF4-FFF2-40B4-BE49-F238E27FC236}">
                      <a16:creationId xmlns:a16="http://schemas.microsoft.com/office/drawing/2014/main" id="{1CE2A226-79E2-9084-B22C-E835F6806372}"/>
                    </a:ext>
                  </a:extLst>
                </p:cNvPr>
                <p:cNvSpPr>
                  <a:spLocks noChangeArrowheads="1"/>
                </p:cNvSpPr>
                <p:nvPr/>
              </p:nvSpPr>
              <p:spPr bwMode="auto">
                <a:xfrm>
                  <a:off x="8520200" y="5761712"/>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2244">
                  <a:extLst>
                    <a:ext uri="{FF2B5EF4-FFF2-40B4-BE49-F238E27FC236}">
                      <a16:creationId xmlns:a16="http://schemas.microsoft.com/office/drawing/2014/main" id="{5755BCDC-D455-CBA6-965D-4F8DA813BEEF}"/>
                    </a:ext>
                  </a:extLst>
                </p:cNvPr>
                <p:cNvSpPr>
                  <a:spLocks/>
                </p:cNvSpPr>
                <p:nvPr/>
              </p:nvSpPr>
              <p:spPr bwMode="auto">
                <a:xfrm>
                  <a:off x="8215014" y="5595245"/>
                  <a:ext cx="199760" cy="133173"/>
                </a:xfrm>
                <a:custGeom>
                  <a:avLst/>
                  <a:gdLst>
                    <a:gd name="T0" fmla="*/ 132 w 132"/>
                    <a:gd name="T1" fmla="*/ 16 h 92"/>
                    <a:gd name="T2" fmla="*/ 131 w 132"/>
                    <a:gd name="T3" fmla="*/ 13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3"/>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245">
                  <a:extLst>
                    <a:ext uri="{FF2B5EF4-FFF2-40B4-BE49-F238E27FC236}">
                      <a16:creationId xmlns:a16="http://schemas.microsoft.com/office/drawing/2014/main" id="{FC8030DA-D1DE-F1E7-5C9A-B0D4EFCB7EF1}"/>
                    </a:ext>
                  </a:extLst>
                </p:cNvPr>
                <p:cNvSpPr>
                  <a:spLocks noEditPoints="1"/>
                </p:cNvSpPr>
                <p:nvPr/>
              </p:nvSpPr>
              <p:spPr bwMode="auto">
                <a:xfrm>
                  <a:off x="8159525" y="5872690"/>
                  <a:ext cx="305190" cy="299640"/>
                </a:xfrm>
                <a:custGeom>
                  <a:avLst/>
                  <a:gdLst>
                    <a:gd name="T0" fmla="*/ 33 w 205"/>
                    <a:gd name="T1" fmla="*/ 18 h 199"/>
                    <a:gd name="T2" fmla="*/ 18 w 205"/>
                    <a:gd name="T3" fmla="*/ 33 h 199"/>
                    <a:gd name="T4" fmla="*/ 18 w 205"/>
                    <a:gd name="T5" fmla="*/ 167 h 199"/>
                    <a:gd name="T6" fmla="*/ 33 w 205"/>
                    <a:gd name="T7" fmla="*/ 182 h 199"/>
                    <a:gd name="T8" fmla="*/ 172 w 205"/>
                    <a:gd name="T9" fmla="*/ 182 h 199"/>
                    <a:gd name="T10" fmla="*/ 187 w 205"/>
                    <a:gd name="T11" fmla="*/ 167 h 199"/>
                    <a:gd name="T12" fmla="*/ 187 w 205"/>
                    <a:gd name="T13" fmla="*/ 33 h 199"/>
                    <a:gd name="T14" fmla="*/ 172 w 205"/>
                    <a:gd name="T15" fmla="*/ 18 h 199"/>
                    <a:gd name="T16" fmla="*/ 33 w 205"/>
                    <a:gd name="T17" fmla="*/ 18 h 199"/>
                    <a:gd name="T18" fmla="*/ 172 w 205"/>
                    <a:gd name="T19" fmla="*/ 199 h 199"/>
                    <a:gd name="T20" fmla="*/ 33 w 205"/>
                    <a:gd name="T21" fmla="*/ 199 h 199"/>
                    <a:gd name="T22" fmla="*/ 0 w 205"/>
                    <a:gd name="T23" fmla="*/ 167 h 199"/>
                    <a:gd name="T24" fmla="*/ 0 w 205"/>
                    <a:gd name="T25" fmla="*/ 33 h 199"/>
                    <a:gd name="T26" fmla="*/ 33 w 205"/>
                    <a:gd name="T27" fmla="*/ 0 h 199"/>
                    <a:gd name="T28" fmla="*/ 172 w 205"/>
                    <a:gd name="T29" fmla="*/ 0 h 199"/>
                    <a:gd name="T30" fmla="*/ 205 w 205"/>
                    <a:gd name="T31" fmla="*/ 33 h 199"/>
                    <a:gd name="T32" fmla="*/ 205 w 205"/>
                    <a:gd name="T33" fmla="*/ 167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5"/>
                        <a:pt x="18" y="33"/>
                      </a:cubicBezTo>
                      <a:lnTo>
                        <a:pt x="18" y="167"/>
                      </a:lnTo>
                      <a:cubicBezTo>
                        <a:pt x="18" y="175"/>
                        <a:pt x="25" y="182"/>
                        <a:pt x="33" y="182"/>
                      </a:cubicBezTo>
                      <a:lnTo>
                        <a:pt x="172" y="182"/>
                      </a:lnTo>
                      <a:cubicBezTo>
                        <a:pt x="180" y="182"/>
                        <a:pt x="187" y="175"/>
                        <a:pt x="187" y="167"/>
                      </a:cubicBezTo>
                      <a:lnTo>
                        <a:pt x="187" y="33"/>
                      </a:lnTo>
                      <a:cubicBezTo>
                        <a:pt x="187" y="25"/>
                        <a:pt x="180" y="18"/>
                        <a:pt x="172" y="18"/>
                      </a:cubicBezTo>
                      <a:lnTo>
                        <a:pt x="33" y="18"/>
                      </a:lnTo>
                      <a:close/>
                      <a:moveTo>
                        <a:pt x="172" y="199"/>
                      </a:moveTo>
                      <a:lnTo>
                        <a:pt x="33" y="199"/>
                      </a:lnTo>
                      <a:cubicBezTo>
                        <a:pt x="15" y="199"/>
                        <a:pt x="0" y="185"/>
                        <a:pt x="0" y="167"/>
                      </a:cubicBezTo>
                      <a:lnTo>
                        <a:pt x="0" y="33"/>
                      </a:lnTo>
                      <a:cubicBezTo>
                        <a:pt x="0" y="15"/>
                        <a:pt x="15" y="0"/>
                        <a:pt x="33" y="0"/>
                      </a:cubicBezTo>
                      <a:lnTo>
                        <a:pt x="172" y="0"/>
                      </a:lnTo>
                      <a:cubicBezTo>
                        <a:pt x="190" y="0"/>
                        <a:pt x="205" y="15"/>
                        <a:pt x="205" y="33"/>
                      </a:cubicBezTo>
                      <a:lnTo>
                        <a:pt x="205" y="167"/>
                      </a:lnTo>
                      <a:cubicBezTo>
                        <a:pt x="205" y="185"/>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Rectangle 2246">
                  <a:extLst>
                    <a:ext uri="{FF2B5EF4-FFF2-40B4-BE49-F238E27FC236}">
                      <a16:creationId xmlns:a16="http://schemas.microsoft.com/office/drawing/2014/main" id="{623AB878-7A75-2FD3-8DD0-6A6C38F61607}"/>
                    </a:ext>
                  </a:extLst>
                </p:cNvPr>
                <p:cNvSpPr>
                  <a:spLocks noChangeArrowheads="1"/>
                </p:cNvSpPr>
                <p:nvPr/>
              </p:nvSpPr>
              <p:spPr bwMode="auto">
                <a:xfrm>
                  <a:off x="8520200" y="5905984"/>
                  <a:ext cx="183115"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2247">
                  <a:extLst>
                    <a:ext uri="{FF2B5EF4-FFF2-40B4-BE49-F238E27FC236}">
                      <a16:creationId xmlns:a16="http://schemas.microsoft.com/office/drawing/2014/main" id="{CAAEE25B-0246-F67D-D67D-1EC689E76EE0}"/>
                    </a:ext>
                  </a:extLst>
                </p:cNvPr>
                <p:cNvSpPr>
                  <a:spLocks noChangeArrowheads="1"/>
                </p:cNvSpPr>
                <p:nvPr/>
              </p:nvSpPr>
              <p:spPr bwMode="auto">
                <a:xfrm>
                  <a:off x="8520200" y="5978117"/>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Rectangle 2248">
                  <a:extLst>
                    <a:ext uri="{FF2B5EF4-FFF2-40B4-BE49-F238E27FC236}">
                      <a16:creationId xmlns:a16="http://schemas.microsoft.com/office/drawing/2014/main" id="{235EE344-3B81-1706-01B9-74801AE3EB13}"/>
                    </a:ext>
                  </a:extLst>
                </p:cNvPr>
                <p:cNvSpPr>
                  <a:spLocks noChangeArrowheads="1"/>
                </p:cNvSpPr>
                <p:nvPr/>
              </p:nvSpPr>
              <p:spPr bwMode="auto">
                <a:xfrm>
                  <a:off x="8520200" y="605025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Rectangle 2249">
                  <a:extLst>
                    <a:ext uri="{FF2B5EF4-FFF2-40B4-BE49-F238E27FC236}">
                      <a16:creationId xmlns:a16="http://schemas.microsoft.com/office/drawing/2014/main" id="{855FF346-5CEC-EA01-1595-0F695C83ECAE}"/>
                    </a:ext>
                  </a:extLst>
                </p:cNvPr>
                <p:cNvSpPr>
                  <a:spLocks noChangeArrowheads="1"/>
                </p:cNvSpPr>
                <p:nvPr/>
              </p:nvSpPr>
              <p:spPr bwMode="auto">
                <a:xfrm>
                  <a:off x="8520200" y="6116842"/>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250">
                  <a:extLst>
                    <a:ext uri="{FF2B5EF4-FFF2-40B4-BE49-F238E27FC236}">
                      <a16:creationId xmlns:a16="http://schemas.microsoft.com/office/drawing/2014/main" id="{8F7054DC-BEC4-7990-D924-58CD3D460E8D}"/>
                    </a:ext>
                  </a:extLst>
                </p:cNvPr>
                <p:cNvSpPr>
                  <a:spLocks/>
                </p:cNvSpPr>
                <p:nvPr/>
              </p:nvSpPr>
              <p:spPr bwMode="auto">
                <a:xfrm>
                  <a:off x="8215014" y="5950375"/>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7 h 92"/>
                    <a:gd name="T14" fmla="*/ 13 w 132"/>
                    <a:gd name="T15" fmla="*/ 19 h 92"/>
                    <a:gd name="T16" fmla="*/ 2 w 132"/>
                    <a:gd name="T17" fmla="*/ 30 h 92"/>
                    <a:gd name="T18" fmla="*/ 2 w 132"/>
                    <a:gd name="T19" fmla="*/ 38 h 92"/>
                    <a:gd name="T20" fmla="*/ 54 w 132"/>
                    <a:gd name="T21" fmla="*/ 89 h 92"/>
                    <a:gd name="T22" fmla="*/ 61 w 132"/>
                    <a:gd name="T23" fmla="*/ 89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7"/>
                      </a:lnTo>
                      <a:lnTo>
                        <a:pt x="13" y="19"/>
                      </a:lnTo>
                      <a:lnTo>
                        <a:pt x="2" y="30"/>
                      </a:lnTo>
                      <a:cubicBezTo>
                        <a:pt x="0" y="32"/>
                        <a:pt x="0" y="36"/>
                        <a:pt x="2" y="38"/>
                      </a:cubicBezTo>
                      <a:lnTo>
                        <a:pt x="54" y="89"/>
                      </a:lnTo>
                      <a:cubicBezTo>
                        <a:pt x="56" y="92"/>
                        <a:pt x="59" y="92"/>
                        <a:pt x="61" y="89"/>
                      </a:cubicBezTo>
                      <a:lnTo>
                        <a:pt x="131" y="20"/>
                      </a:lnTo>
                      <a:lnTo>
                        <a:pt x="132" y="1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251">
                  <a:extLst>
                    <a:ext uri="{FF2B5EF4-FFF2-40B4-BE49-F238E27FC236}">
                      <a16:creationId xmlns:a16="http://schemas.microsoft.com/office/drawing/2014/main" id="{F935D306-D68B-0C00-4332-9CFEDFFAD2F9}"/>
                    </a:ext>
                  </a:extLst>
                </p:cNvPr>
                <p:cNvSpPr>
                  <a:spLocks noEditPoints="1"/>
                </p:cNvSpPr>
                <p:nvPr/>
              </p:nvSpPr>
              <p:spPr bwMode="auto">
                <a:xfrm>
                  <a:off x="8159525" y="6227819"/>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Rectangle 2252">
                  <a:extLst>
                    <a:ext uri="{FF2B5EF4-FFF2-40B4-BE49-F238E27FC236}">
                      <a16:creationId xmlns:a16="http://schemas.microsoft.com/office/drawing/2014/main" id="{2B484716-E532-8223-44BD-769A3C66EF20}"/>
                    </a:ext>
                  </a:extLst>
                </p:cNvPr>
                <p:cNvSpPr>
                  <a:spLocks noChangeArrowheads="1"/>
                </p:cNvSpPr>
                <p:nvPr/>
              </p:nvSpPr>
              <p:spPr bwMode="auto">
                <a:xfrm>
                  <a:off x="8520200" y="6255562"/>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Rectangle 2253">
                  <a:extLst>
                    <a:ext uri="{FF2B5EF4-FFF2-40B4-BE49-F238E27FC236}">
                      <a16:creationId xmlns:a16="http://schemas.microsoft.com/office/drawing/2014/main" id="{8CA4DA1D-AB74-7465-5847-20CE5D9D3105}"/>
                    </a:ext>
                  </a:extLst>
                </p:cNvPr>
                <p:cNvSpPr>
                  <a:spLocks noChangeArrowheads="1"/>
                </p:cNvSpPr>
                <p:nvPr/>
              </p:nvSpPr>
              <p:spPr bwMode="auto">
                <a:xfrm>
                  <a:off x="8520200" y="6327700"/>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Rectangle 2254">
                  <a:extLst>
                    <a:ext uri="{FF2B5EF4-FFF2-40B4-BE49-F238E27FC236}">
                      <a16:creationId xmlns:a16="http://schemas.microsoft.com/office/drawing/2014/main" id="{8FD6AC45-7C6E-D150-1ADE-BC7E7F02BD3B}"/>
                    </a:ext>
                  </a:extLst>
                </p:cNvPr>
                <p:cNvSpPr>
                  <a:spLocks noChangeArrowheads="1"/>
                </p:cNvSpPr>
                <p:nvPr/>
              </p:nvSpPr>
              <p:spPr bwMode="auto">
                <a:xfrm>
                  <a:off x="8520200" y="6399833"/>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Rectangle 2255">
                  <a:extLst>
                    <a:ext uri="{FF2B5EF4-FFF2-40B4-BE49-F238E27FC236}">
                      <a16:creationId xmlns:a16="http://schemas.microsoft.com/office/drawing/2014/main" id="{1DCA8A16-96C0-3A3B-45A6-9AD3DD3D6119}"/>
                    </a:ext>
                  </a:extLst>
                </p:cNvPr>
                <p:cNvSpPr>
                  <a:spLocks noChangeArrowheads="1"/>
                </p:cNvSpPr>
                <p:nvPr/>
              </p:nvSpPr>
              <p:spPr bwMode="auto">
                <a:xfrm>
                  <a:off x="8520200" y="6471971"/>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256">
                  <a:extLst>
                    <a:ext uri="{FF2B5EF4-FFF2-40B4-BE49-F238E27FC236}">
                      <a16:creationId xmlns:a16="http://schemas.microsoft.com/office/drawing/2014/main" id="{C4BC11F7-AE89-947E-A6C1-689BDC719BB0}"/>
                    </a:ext>
                  </a:extLst>
                </p:cNvPr>
                <p:cNvSpPr>
                  <a:spLocks/>
                </p:cNvSpPr>
                <p:nvPr/>
              </p:nvSpPr>
              <p:spPr bwMode="auto">
                <a:xfrm>
                  <a:off x="8215014" y="6299953"/>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42" name="Group 41">
              <a:extLst>
                <a:ext uri="{FF2B5EF4-FFF2-40B4-BE49-F238E27FC236}">
                  <a16:creationId xmlns:a16="http://schemas.microsoft.com/office/drawing/2014/main" id="{0FD6C62B-44D3-A633-3C6B-9CB59078A638}"/>
                </a:ext>
              </a:extLst>
            </p:cNvPr>
            <p:cNvGrpSpPr/>
            <p:nvPr/>
          </p:nvGrpSpPr>
          <p:grpSpPr>
            <a:xfrm>
              <a:off x="8368916" y="4886804"/>
              <a:ext cx="1016000" cy="1016000"/>
              <a:chOff x="3449773" y="4608685"/>
              <a:chExt cx="1016000" cy="1016000"/>
            </a:xfrm>
          </p:grpSpPr>
          <p:sp>
            <p:nvSpPr>
              <p:cNvPr id="43" name="Ellipse 13">
                <a:extLst>
                  <a:ext uri="{FF2B5EF4-FFF2-40B4-BE49-F238E27FC236}">
                    <a16:creationId xmlns:a16="http://schemas.microsoft.com/office/drawing/2014/main" id="{FD06BB28-1709-3A1F-E561-17E7DA27A12E}"/>
                  </a:ext>
                </a:extLst>
              </p:cNvPr>
              <p:cNvSpPr>
                <a:spLocks noChangeAspect="1"/>
              </p:cNvSpPr>
              <p:nvPr>
                <p:custDataLst>
                  <p:tags r:id="rId24"/>
                </p:custDataLst>
              </p:nvPr>
            </p:nvSpPr>
            <p:spPr>
              <a:xfrm>
                <a:off x="3449773" y="4608685"/>
                <a:ext cx="1016000" cy="1016000"/>
              </a:xfrm>
              <a:prstGeom prst="ellipse">
                <a:avLst/>
              </a:prstGeom>
              <a:solidFill>
                <a:schemeClr val="accent3"/>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44" name="Plan4" descr="{&quot;Key&quot;:&quot;POWER_USER_SHAPE_ICON&quot;,&quot;Value&quot;:&quot;POWER_USER_SHAPE_ICON_STYLE_1&quot;}">
                <a:extLst>
                  <a:ext uri="{FF2B5EF4-FFF2-40B4-BE49-F238E27FC236}">
                    <a16:creationId xmlns:a16="http://schemas.microsoft.com/office/drawing/2014/main" id="{E38AC7E6-D518-F364-179E-24327EB94F7A}"/>
                  </a:ext>
                </a:extLst>
              </p:cNvPr>
              <p:cNvGrpSpPr>
                <a:grpSpLocks noChangeAspect="1"/>
              </p:cNvGrpSpPr>
              <p:nvPr/>
            </p:nvGrpSpPr>
            <p:grpSpPr>
              <a:xfrm>
                <a:off x="3706088" y="4818612"/>
                <a:ext cx="620518" cy="566777"/>
                <a:chOff x="5493514" y="2884493"/>
                <a:chExt cx="1193607" cy="1090231"/>
              </a:xfrm>
              <a:solidFill>
                <a:srgbClr val="FFFFFF"/>
              </a:solidFill>
            </p:grpSpPr>
            <p:sp>
              <p:nvSpPr>
                <p:cNvPr id="45" name="Forme libre : forme 3471">
                  <a:extLst>
                    <a:ext uri="{FF2B5EF4-FFF2-40B4-BE49-F238E27FC236}">
                      <a16:creationId xmlns:a16="http://schemas.microsoft.com/office/drawing/2014/main" id="{9F9BA660-3665-4214-C2BB-CF366AE0E18E}"/>
                    </a:ext>
                  </a:extLst>
                </p:cNvPr>
                <p:cNvSpPr/>
                <p:nvPr/>
              </p:nvSpPr>
              <p:spPr>
                <a:xfrm>
                  <a:off x="5735507" y="2884493"/>
                  <a:ext cx="520942" cy="493124"/>
                </a:xfrm>
                <a:custGeom>
                  <a:avLst/>
                  <a:gdLst>
                    <a:gd name="connsiteX0" fmla="*/ 20492 w 520942"/>
                    <a:gd name="connsiteY0" fmla="*/ 194005 h 493124"/>
                    <a:gd name="connsiteX1" fmla="*/ 11728 w 520942"/>
                    <a:gd name="connsiteY1" fmla="*/ 190617 h 493124"/>
                    <a:gd name="connsiteX2" fmla="*/ 17374 w 520942"/>
                    <a:gd name="connsiteY2" fmla="*/ 155132 h 493124"/>
                    <a:gd name="connsiteX3" fmla="*/ 20923 w 520942"/>
                    <a:gd name="connsiteY3" fmla="*/ 152336 h 493124"/>
                    <a:gd name="connsiteX4" fmla="*/ 172005 w 520942"/>
                    <a:gd name="connsiteY4" fmla="*/ 10716 h 493124"/>
                    <a:gd name="connsiteX5" fmla="*/ 302496 w 520942"/>
                    <a:gd name="connsiteY5" fmla="*/ 10017 h 493124"/>
                    <a:gd name="connsiteX6" fmla="*/ 380618 w 520942"/>
                    <a:gd name="connsiteY6" fmla="*/ 52815 h 493124"/>
                    <a:gd name="connsiteX7" fmla="*/ 456482 w 520942"/>
                    <a:gd name="connsiteY7" fmla="*/ 287504 h 493124"/>
                    <a:gd name="connsiteX8" fmla="*/ 459063 w 520942"/>
                    <a:gd name="connsiteY8" fmla="*/ 291698 h 493124"/>
                    <a:gd name="connsiteX9" fmla="*/ 506162 w 520942"/>
                    <a:gd name="connsiteY9" fmla="*/ 304548 h 493124"/>
                    <a:gd name="connsiteX10" fmla="*/ 520786 w 520942"/>
                    <a:gd name="connsiteY10" fmla="*/ 322667 h 493124"/>
                    <a:gd name="connsiteX11" fmla="*/ 520625 w 520942"/>
                    <a:gd name="connsiteY11" fmla="*/ 330409 h 493124"/>
                    <a:gd name="connsiteX12" fmla="*/ 497774 w 520942"/>
                    <a:gd name="connsiteY12" fmla="*/ 342023 h 493124"/>
                    <a:gd name="connsiteX13" fmla="*/ 430190 w 520942"/>
                    <a:gd name="connsiteY13" fmla="*/ 321269 h 493124"/>
                    <a:gd name="connsiteX14" fmla="*/ 426911 w 520942"/>
                    <a:gd name="connsiteY14" fmla="*/ 323204 h 493124"/>
                    <a:gd name="connsiteX15" fmla="*/ 274215 w 520942"/>
                    <a:gd name="connsiteY15" fmla="*/ 485256 h 493124"/>
                    <a:gd name="connsiteX16" fmla="*/ 99905 w 520942"/>
                    <a:gd name="connsiteY16" fmla="*/ 456759 h 493124"/>
                    <a:gd name="connsiteX17" fmla="*/ 44741 w 520942"/>
                    <a:gd name="connsiteY17" fmla="*/ 400950 h 493124"/>
                    <a:gd name="connsiteX18" fmla="*/ 22105 w 520942"/>
                    <a:gd name="connsiteY18" fmla="*/ 197661 h 493124"/>
                    <a:gd name="connsiteX19" fmla="*/ 20492 w 520942"/>
                    <a:gd name="connsiteY19" fmla="*/ 194005 h 493124"/>
                    <a:gd name="connsiteX20" fmla="*/ 237976 w 520942"/>
                    <a:gd name="connsiteY20" fmla="*/ 222017 h 493124"/>
                    <a:gd name="connsiteX21" fmla="*/ 417878 w 520942"/>
                    <a:gd name="connsiteY21" fmla="*/ 277772 h 493124"/>
                    <a:gd name="connsiteX22" fmla="*/ 420028 w 520942"/>
                    <a:gd name="connsiteY22" fmla="*/ 276482 h 493124"/>
                    <a:gd name="connsiteX23" fmla="*/ 292818 w 520942"/>
                    <a:gd name="connsiteY23" fmla="*/ 45879 h 493124"/>
                    <a:gd name="connsiteX24" fmla="*/ 57161 w 520942"/>
                    <a:gd name="connsiteY24" fmla="*/ 163519 h 493124"/>
                    <a:gd name="connsiteX25" fmla="*/ 58236 w 520942"/>
                    <a:gd name="connsiteY25" fmla="*/ 165777 h 493124"/>
                    <a:gd name="connsiteX26" fmla="*/ 237976 w 520942"/>
                    <a:gd name="connsiteY26" fmla="*/ 222017 h 493124"/>
                    <a:gd name="connsiteX27" fmla="*/ 387070 w 520942"/>
                    <a:gd name="connsiteY27" fmla="*/ 307881 h 493124"/>
                    <a:gd name="connsiteX28" fmla="*/ 63882 w 520942"/>
                    <a:gd name="connsiteY28" fmla="*/ 207177 h 493124"/>
                    <a:gd name="connsiteX29" fmla="*/ 56144 w 520942"/>
                    <a:gd name="connsiteY29" fmla="*/ 211249 h 493124"/>
                    <a:gd name="connsiteX30" fmla="*/ 56139 w 520942"/>
                    <a:gd name="connsiteY30" fmla="*/ 211263 h 493124"/>
                    <a:gd name="connsiteX31" fmla="*/ 51623 w 520942"/>
                    <a:gd name="connsiteY31" fmla="*/ 225727 h 493124"/>
                    <a:gd name="connsiteX32" fmla="*/ 165585 w 520942"/>
                    <a:gd name="connsiteY32" fmla="*/ 447021 h 493124"/>
                    <a:gd name="connsiteX33" fmla="*/ 165607 w 520942"/>
                    <a:gd name="connsiteY33" fmla="*/ 447028 h 493124"/>
                    <a:gd name="connsiteX34" fmla="*/ 167166 w 520942"/>
                    <a:gd name="connsiteY34" fmla="*/ 447512 h 493124"/>
                    <a:gd name="connsiteX35" fmla="*/ 386640 w 520942"/>
                    <a:gd name="connsiteY35" fmla="*/ 330087 h 493124"/>
                    <a:gd name="connsiteX36" fmla="*/ 391156 w 520942"/>
                    <a:gd name="connsiteY36" fmla="*/ 315623 h 493124"/>
                    <a:gd name="connsiteX37" fmla="*/ 387086 w 520942"/>
                    <a:gd name="connsiteY37" fmla="*/ 307885 h 493124"/>
                    <a:gd name="connsiteX38" fmla="*/ 387070 w 520942"/>
                    <a:gd name="connsiteY38" fmla="*/ 307881 h 49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0942" h="493124">
                      <a:moveTo>
                        <a:pt x="20492" y="194005"/>
                      </a:moveTo>
                      <a:cubicBezTo>
                        <a:pt x="20313" y="194041"/>
                        <a:pt x="17392" y="192911"/>
                        <a:pt x="11728" y="190617"/>
                      </a:cubicBezTo>
                      <a:cubicBezTo>
                        <a:pt x="-6444" y="183251"/>
                        <a:pt x="-2681" y="157874"/>
                        <a:pt x="17374" y="155132"/>
                      </a:cubicBezTo>
                      <a:cubicBezTo>
                        <a:pt x="19094" y="154881"/>
                        <a:pt x="20277" y="153949"/>
                        <a:pt x="20923" y="152336"/>
                      </a:cubicBezTo>
                      <a:cubicBezTo>
                        <a:pt x="50279" y="81401"/>
                        <a:pt x="100640" y="34194"/>
                        <a:pt x="172005" y="10716"/>
                      </a:cubicBezTo>
                      <a:cubicBezTo>
                        <a:pt x="214803" y="-3335"/>
                        <a:pt x="258300" y="-3568"/>
                        <a:pt x="302496" y="10017"/>
                      </a:cubicBezTo>
                      <a:cubicBezTo>
                        <a:pt x="329916" y="18476"/>
                        <a:pt x="355955" y="32742"/>
                        <a:pt x="380618" y="52815"/>
                      </a:cubicBezTo>
                      <a:cubicBezTo>
                        <a:pt x="449492" y="108785"/>
                        <a:pt x="474870" y="201102"/>
                        <a:pt x="456482" y="287504"/>
                      </a:cubicBezTo>
                      <a:cubicBezTo>
                        <a:pt x="456014" y="289690"/>
                        <a:pt x="456874" y="291088"/>
                        <a:pt x="459063" y="291698"/>
                      </a:cubicBezTo>
                      <a:lnTo>
                        <a:pt x="506162" y="304548"/>
                      </a:lnTo>
                      <a:cubicBezTo>
                        <a:pt x="515372" y="307092"/>
                        <a:pt x="520249" y="313132"/>
                        <a:pt x="520786" y="322667"/>
                      </a:cubicBezTo>
                      <a:cubicBezTo>
                        <a:pt x="521039" y="327183"/>
                        <a:pt x="520985" y="329764"/>
                        <a:pt x="520625" y="330409"/>
                      </a:cubicBezTo>
                      <a:cubicBezTo>
                        <a:pt x="514926" y="341091"/>
                        <a:pt x="507307" y="344962"/>
                        <a:pt x="497774" y="342023"/>
                      </a:cubicBezTo>
                      <a:lnTo>
                        <a:pt x="430190" y="321269"/>
                      </a:lnTo>
                      <a:cubicBezTo>
                        <a:pt x="428400" y="320731"/>
                        <a:pt x="427303" y="321376"/>
                        <a:pt x="426911" y="323204"/>
                      </a:cubicBezTo>
                      <a:cubicBezTo>
                        <a:pt x="409275" y="402402"/>
                        <a:pt x="352229" y="463857"/>
                        <a:pt x="274215" y="485256"/>
                      </a:cubicBezTo>
                      <a:cubicBezTo>
                        <a:pt x="214140" y="501779"/>
                        <a:pt x="156037" y="492281"/>
                        <a:pt x="99905" y="456759"/>
                      </a:cubicBezTo>
                      <a:cubicBezTo>
                        <a:pt x="79940" y="444142"/>
                        <a:pt x="61552" y="425539"/>
                        <a:pt x="44741" y="400950"/>
                      </a:cubicBezTo>
                      <a:cubicBezTo>
                        <a:pt x="1154" y="337184"/>
                        <a:pt x="-6391" y="269421"/>
                        <a:pt x="22105" y="197661"/>
                      </a:cubicBezTo>
                      <a:cubicBezTo>
                        <a:pt x="23324" y="194578"/>
                        <a:pt x="22787" y="193359"/>
                        <a:pt x="20492" y="194005"/>
                      </a:cubicBezTo>
                      <a:close/>
                      <a:moveTo>
                        <a:pt x="237976" y="222017"/>
                      </a:moveTo>
                      <a:cubicBezTo>
                        <a:pt x="298049" y="240691"/>
                        <a:pt x="358020" y="259277"/>
                        <a:pt x="417878" y="277772"/>
                      </a:cubicBezTo>
                      <a:cubicBezTo>
                        <a:pt x="419061" y="278131"/>
                        <a:pt x="419776" y="277701"/>
                        <a:pt x="420028" y="276482"/>
                      </a:cubicBezTo>
                      <a:cubicBezTo>
                        <a:pt x="441320" y="179972"/>
                        <a:pt x="390134" y="76203"/>
                        <a:pt x="292818" y="45879"/>
                      </a:cubicBezTo>
                      <a:cubicBezTo>
                        <a:pt x="195501" y="15609"/>
                        <a:pt x="94421" y="71955"/>
                        <a:pt x="57161" y="163519"/>
                      </a:cubicBezTo>
                      <a:cubicBezTo>
                        <a:pt x="56695" y="164666"/>
                        <a:pt x="57053" y="165419"/>
                        <a:pt x="58236" y="165777"/>
                      </a:cubicBezTo>
                      <a:cubicBezTo>
                        <a:pt x="118024" y="184559"/>
                        <a:pt x="177937" y="203306"/>
                        <a:pt x="237976" y="222017"/>
                      </a:cubicBezTo>
                      <a:close/>
                      <a:moveTo>
                        <a:pt x="387070" y="307881"/>
                      </a:moveTo>
                      <a:lnTo>
                        <a:pt x="63882" y="207177"/>
                      </a:lnTo>
                      <a:cubicBezTo>
                        <a:pt x="60620" y="206165"/>
                        <a:pt x="57156" y="207988"/>
                        <a:pt x="56144" y="211249"/>
                      </a:cubicBezTo>
                      <a:cubicBezTo>
                        <a:pt x="56142" y="211254"/>
                        <a:pt x="56141" y="211259"/>
                        <a:pt x="56139" y="211263"/>
                      </a:cubicBezTo>
                      <a:lnTo>
                        <a:pt x="51623" y="225727"/>
                      </a:lnTo>
                      <a:cubicBezTo>
                        <a:pt x="22482" y="319253"/>
                        <a:pt x="73504" y="418330"/>
                        <a:pt x="165585" y="447021"/>
                      </a:cubicBezTo>
                      <a:cubicBezTo>
                        <a:pt x="165592" y="447023"/>
                        <a:pt x="165600" y="447026"/>
                        <a:pt x="165607" y="447028"/>
                      </a:cubicBezTo>
                      <a:lnTo>
                        <a:pt x="167166" y="447512"/>
                      </a:lnTo>
                      <a:cubicBezTo>
                        <a:pt x="259250" y="476188"/>
                        <a:pt x="357509" y="423616"/>
                        <a:pt x="386640" y="330087"/>
                      </a:cubicBezTo>
                      <a:lnTo>
                        <a:pt x="391156" y="315623"/>
                      </a:lnTo>
                      <a:cubicBezTo>
                        <a:pt x="392167" y="312362"/>
                        <a:pt x="390344" y="308898"/>
                        <a:pt x="387086" y="307885"/>
                      </a:cubicBezTo>
                      <a:cubicBezTo>
                        <a:pt x="387081" y="307884"/>
                        <a:pt x="387075" y="307883"/>
                        <a:pt x="387070" y="307881"/>
                      </a:cubicBezTo>
                      <a:close/>
                    </a:path>
                  </a:pathLst>
                </a:custGeom>
                <a:grpFill/>
                <a:ln w="5363" cap="flat">
                  <a:noFill/>
                  <a:prstDash val="solid"/>
                  <a:miter/>
                </a:ln>
              </p:spPr>
              <p:txBody>
                <a:bodyPr rtlCol="0" anchor="ctr"/>
                <a:lstStyle/>
                <a:p>
                  <a:endParaRPr lang="en-US"/>
                </a:p>
              </p:txBody>
            </p:sp>
            <p:sp>
              <p:nvSpPr>
                <p:cNvPr id="47" name="Forme libre : forme 3472">
                  <a:extLst>
                    <a:ext uri="{FF2B5EF4-FFF2-40B4-BE49-F238E27FC236}">
                      <a16:creationId xmlns:a16="http://schemas.microsoft.com/office/drawing/2014/main" id="{A6CD61B0-FA6C-6D85-E892-7A12451ABD1D}"/>
                    </a:ext>
                  </a:extLst>
                </p:cNvPr>
                <p:cNvSpPr/>
                <p:nvPr/>
              </p:nvSpPr>
              <p:spPr>
                <a:xfrm>
                  <a:off x="5493514" y="3373134"/>
                  <a:ext cx="1016182" cy="601590"/>
                </a:xfrm>
                <a:custGeom>
                  <a:avLst/>
                  <a:gdLst>
                    <a:gd name="connsiteX0" fmla="*/ 799664 w 1016182"/>
                    <a:gd name="connsiteY0" fmla="*/ 601591 h 601590"/>
                    <a:gd name="connsiteX1" fmla="*/ 490831 w 1016182"/>
                    <a:gd name="connsiteY1" fmla="*/ 601591 h 601590"/>
                    <a:gd name="connsiteX2" fmla="*/ 383998 w 1016182"/>
                    <a:gd name="connsiteY2" fmla="*/ 517500 h 601590"/>
                    <a:gd name="connsiteX3" fmla="*/ 282702 w 1016182"/>
                    <a:gd name="connsiteY3" fmla="*/ 309426 h 601590"/>
                    <a:gd name="connsiteX4" fmla="*/ 284317 w 1016182"/>
                    <a:gd name="connsiteY4" fmla="*/ 304958 h 601590"/>
                    <a:gd name="connsiteX5" fmla="*/ 284423 w 1016182"/>
                    <a:gd name="connsiteY5" fmla="*/ 304909 h 601590"/>
                    <a:gd name="connsiteX6" fmla="*/ 313672 w 1016182"/>
                    <a:gd name="connsiteY6" fmla="*/ 292543 h 601590"/>
                    <a:gd name="connsiteX7" fmla="*/ 317059 w 1016182"/>
                    <a:gd name="connsiteY7" fmla="*/ 293780 h 601590"/>
                    <a:gd name="connsiteX8" fmla="*/ 422010 w 1016182"/>
                    <a:gd name="connsiteY8" fmla="*/ 509005 h 601590"/>
                    <a:gd name="connsiteX9" fmla="*/ 506800 w 1016182"/>
                    <a:gd name="connsiteY9" fmla="*/ 563954 h 601590"/>
                    <a:gd name="connsiteX10" fmla="*/ 787674 w 1016182"/>
                    <a:gd name="connsiteY10" fmla="*/ 564008 h 601590"/>
                    <a:gd name="connsiteX11" fmla="*/ 859236 w 1016182"/>
                    <a:gd name="connsiteY11" fmla="*/ 515887 h 601590"/>
                    <a:gd name="connsiteX12" fmla="*/ 847784 w 1016182"/>
                    <a:gd name="connsiteY12" fmla="*/ 464433 h 601590"/>
                    <a:gd name="connsiteX13" fmla="*/ 827945 w 1016182"/>
                    <a:gd name="connsiteY13" fmla="*/ 452013 h 601590"/>
                    <a:gd name="connsiteX14" fmla="*/ 811062 w 1016182"/>
                    <a:gd name="connsiteY14" fmla="*/ 447389 h 601590"/>
                    <a:gd name="connsiteX15" fmla="*/ 575405 w 1016182"/>
                    <a:gd name="connsiteY15" fmla="*/ 422980 h 601590"/>
                    <a:gd name="connsiteX16" fmla="*/ 556856 w 1016182"/>
                    <a:gd name="connsiteY16" fmla="*/ 409269 h 601590"/>
                    <a:gd name="connsiteX17" fmla="*/ 455130 w 1016182"/>
                    <a:gd name="connsiteY17" fmla="*/ 168773 h 601590"/>
                    <a:gd name="connsiteX18" fmla="*/ 272003 w 1016182"/>
                    <a:gd name="connsiteY18" fmla="*/ 37530 h 601590"/>
                    <a:gd name="connsiteX19" fmla="*/ 128770 w 1016182"/>
                    <a:gd name="connsiteY19" fmla="*/ 109577 h 601590"/>
                    <a:gd name="connsiteX20" fmla="*/ 84036 w 1016182"/>
                    <a:gd name="connsiteY20" fmla="*/ 224636 h 601590"/>
                    <a:gd name="connsiteX21" fmla="*/ 40755 w 1016182"/>
                    <a:gd name="connsiteY21" fmla="*/ 534813 h 601590"/>
                    <a:gd name="connsiteX22" fmla="*/ 42084 w 1016182"/>
                    <a:gd name="connsiteY22" fmla="*/ 536571 h 601590"/>
                    <a:gd name="connsiteX23" fmla="*/ 42314 w 1016182"/>
                    <a:gd name="connsiteY23" fmla="*/ 536587 h 601590"/>
                    <a:gd name="connsiteX24" fmla="*/ 351093 w 1016182"/>
                    <a:gd name="connsiteY24" fmla="*/ 536587 h 601590"/>
                    <a:gd name="connsiteX25" fmla="*/ 353136 w 1016182"/>
                    <a:gd name="connsiteY25" fmla="*/ 538684 h 601590"/>
                    <a:gd name="connsiteX26" fmla="*/ 353136 w 1016182"/>
                    <a:gd name="connsiteY26" fmla="*/ 572933 h 601590"/>
                    <a:gd name="connsiteX27" fmla="*/ 351846 w 1016182"/>
                    <a:gd name="connsiteY27" fmla="*/ 574224 h 601590"/>
                    <a:gd name="connsiteX28" fmla="*/ 25539 w 1016182"/>
                    <a:gd name="connsiteY28" fmla="*/ 574224 h 601590"/>
                    <a:gd name="connsiteX29" fmla="*/ 0 w 1016182"/>
                    <a:gd name="connsiteY29" fmla="*/ 559922 h 601590"/>
                    <a:gd name="connsiteX30" fmla="*/ 0 w 1016182"/>
                    <a:gd name="connsiteY30" fmla="*/ 549814 h 601590"/>
                    <a:gd name="connsiteX31" fmla="*/ 44518 w 1016182"/>
                    <a:gd name="connsiteY31" fmla="*/ 230658 h 601590"/>
                    <a:gd name="connsiteX32" fmla="*/ 63390 w 1016182"/>
                    <a:gd name="connsiteY32" fmla="*/ 155923 h 601590"/>
                    <a:gd name="connsiteX33" fmla="*/ 98123 w 1016182"/>
                    <a:gd name="connsiteY33" fmla="*/ 87802 h 601590"/>
                    <a:gd name="connsiteX34" fmla="*/ 271949 w 1016182"/>
                    <a:gd name="connsiteY34" fmla="*/ 109 h 601590"/>
                    <a:gd name="connsiteX35" fmla="*/ 476637 w 1016182"/>
                    <a:gd name="connsiteY35" fmla="*/ 127212 h 601590"/>
                    <a:gd name="connsiteX36" fmla="*/ 509703 w 1016182"/>
                    <a:gd name="connsiteY36" fmla="*/ 201732 h 601590"/>
                    <a:gd name="connsiteX37" fmla="*/ 512074 w 1016182"/>
                    <a:gd name="connsiteY37" fmla="*/ 202764 h 601590"/>
                    <a:gd name="connsiteX38" fmla="*/ 512821 w 1016182"/>
                    <a:gd name="connsiteY38" fmla="*/ 202216 h 601590"/>
                    <a:gd name="connsiteX39" fmla="*/ 585191 w 1016182"/>
                    <a:gd name="connsiteY39" fmla="*/ 114792 h 601590"/>
                    <a:gd name="connsiteX40" fmla="*/ 606912 w 1016182"/>
                    <a:gd name="connsiteY40" fmla="*/ 107964 h 601590"/>
                    <a:gd name="connsiteX41" fmla="*/ 1002416 w 1016182"/>
                    <a:gd name="connsiteY41" fmla="*/ 216249 h 601590"/>
                    <a:gd name="connsiteX42" fmla="*/ 1015524 w 1016182"/>
                    <a:gd name="connsiteY42" fmla="*/ 239148 h 601590"/>
                    <a:gd name="connsiteX43" fmla="*/ 1012201 w 1016182"/>
                    <a:gd name="connsiteY43" fmla="*/ 245767 h 601590"/>
                    <a:gd name="connsiteX44" fmla="*/ 970532 w 1016182"/>
                    <a:gd name="connsiteY44" fmla="*/ 298887 h 601590"/>
                    <a:gd name="connsiteX45" fmla="*/ 952306 w 1016182"/>
                    <a:gd name="connsiteY45" fmla="*/ 305124 h 601590"/>
                    <a:gd name="connsiteX46" fmla="*/ 946714 w 1016182"/>
                    <a:gd name="connsiteY46" fmla="*/ 303350 h 601590"/>
                    <a:gd name="connsiteX47" fmla="*/ 942036 w 1016182"/>
                    <a:gd name="connsiteY47" fmla="*/ 275015 h 601590"/>
                    <a:gd name="connsiteX48" fmla="*/ 962414 w 1016182"/>
                    <a:gd name="connsiteY48" fmla="*/ 247326 h 601590"/>
                    <a:gd name="connsiteX49" fmla="*/ 961285 w 1016182"/>
                    <a:gd name="connsiteY49" fmla="*/ 243992 h 601590"/>
                    <a:gd name="connsiteX50" fmla="*/ 791276 w 1016182"/>
                    <a:gd name="connsiteY50" fmla="*/ 197485 h 601590"/>
                    <a:gd name="connsiteX51" fmla="*/ 786760 w 1016182"/>
                    <a:gd name="connsiteY51" fmla="*/ 198990 h 601590"/>
                    <a:gd name="connsiteX52" fmla="*/ 700842 w 1016182"/>
                    <a:gd name="connsiteY52" fmla="*/ 308565 h 601590"/>
                    <a:gd name="connsiteX53" fmla="*/ 678367 w 1016182"/>
                    <a:gd name="connsiteY53" fmla="*/ 315232 h 601590"/>
                    <a:gd name="connsiteX54" fmla="*/ 620515 w 1016182"/>
                    <a:gd name="connsiteY54" fmla="*/ 295608 h 601590"/>
                    <a:gd name="connsiteX55" fmla="*/ 609224 w 1016182"/>
                    <a:gd name="connsiteY55" fmla="*/ 272650 h 601590"/>
                    <a:gd name="connsiteX56" fmla="*/ 611321 w 1016182"/>
                    <a:gd name="connsiteY56" fmla="*/ 267811 h 601590"/>
                    <a:gd name="connsiteX57" fmla="*/ 629171 w 1016182"/>
                    <a:gd name="connsiteY57" fmla="*/ 260660 h 601590"/>
                    <a:gd name="connsiteX58" fmla="*/ 678045 w 1016182"/>
                    <a:gd name="connsiteY58" fmla="*/ 273994 h 601590"/>
                    <a:gd name="connsiteX59" fmla="*/ 680840 w 1016182"/>
                    <a:gd name="connsiteY59" fmla="*/ 273080 h 601590"/>
                    <a:gd name="connsiteX60" fmla="*/ 747134 w 1016182"/>
                    <a:gd name="connsiteY60" fmla="*/ 188506 h 601590"/>
                    <a:gd name="connsiteX61" fmla="*/ 745951 w 1016182"/>
                    <a:gd name="connsiteY61" fmla="*/ 185118 h 601590"/>
                    <a:gd name="connsiteX62" fmla="*/ 609869 w 1016182"/>
                    <a:gd name="connsiteY62" fmla="*/ 147858 h 601590"/>
                    <a:gd name="connsiteX63" fmla="*/ 605568 w 1016182"/>
                    <a:gd name="connsiteY63" fmla="*/ 149203 h 601590"/>
                    <a:gd name="connsiteX64" fmla="*/ 529489 w 1016182"/>
                    <a:gd name="connsiteY64" fmla="*/ 241089 h 601590"/>
                    <a:gd name="connsiteX65" fmla="*/ 528736 w 1016182"/>
                    <a:gd name="connsiteY65" fmla="*/ 246089 h 601590"/>
                    <a:gd name="connsiteX66" fmla="*/ 586750 w 1016182"/>
                    <a:gd name="connsiteY66" fmla="*/ 383300 h 601590"/>
                    <a:gd name="connsiteX67" fmla="*/ 591535 w 1016182"/>
                    <a:gd name="connsiteY67" fmla="*/ 386849 h 601590"/>
                    <a:gd name="connsiteX68" fmla="*/ 828805 w 1016182"/>
                    <a:gd name="connsiteY68" fmla="*/ 411474 h 601590"/>
                    <a:gd name="connsiteX69" fmla="*/ 844182 w 1016182"/>
                    <a:gd name="connsiteY69" fmla="*/ 404054 h 601590"/>
                    <a:gd name="connsiteX70" fmla="*/ 876603 w 1016182"/>
                    <a:gd name="connsiteY70" fmla="*/ 359858 h 601590"/>
                    <a:gd name="connsiteX71" fmla="*/ 911820 w 1016182"/>
                    <a:gd name="connsiteY71" fmla="*/ 332921 h 601590"/>
                    <a:gd name="connsiteX72" fmla="*/ 916444 w 1016182"/>
                    <a:gd name="connsiteY72" fmla="*/ 335126 h 601590"/>
                    <a:gd name="connsiteX73" fmla="*/ 918971 w 1016182"/>
                    <a:gd name="connsiteY73" fmla="*/ 366149 h 601590"/>
                    <a:gd name="connsiteX74" fmla="*/ 912035 w 1016182"/>
                    <a:gd name="connsiteY74" fmla="*/ 374429 h 601590"/>
                    <a:gd name="connsiteX75" fmla="*/ 870635 w 1016182"/>
                    <a:gd name="connsiteY75" fmla="*/ 430077 h 601590"/>
                    <a:gd name="connsiteX76" fmla="*/ 870850 w 1016182"/>
                    <a:gd name="connsiteY76" fmla="*/ 434217 h 601590"/>
                    <a:gd name="connsiteX77" fmla="*/ 897357 w 1016182"/>
                    <a:gd name="connsiteY77" fmla="*/ 501156 h 601590"/>
                    <a:gd name="connsiteX78" fmla="*/ 799664 w 1016182"/>
                    <a:gd name="connsiteY78" fmla="*/ 601591 h 60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16182" h="601590">
                      <a:moveTo>
                        <a:pt x="799664" y="601591"/>
                      </a:moveTo>
                      <a:lnTo>
                        <a:pt x="490831" y="601591"/>
                      </a:lnTo>
                      <a:cubicBezTo>
                        <a:pt x="438570" y="595838"/>
                        <a:pt x="405827" y="563148"/>
                        <a:pt x="383998" y="517500"/>
                      </a:cubicBezTo>
                      <a:cubicBezTo>
                        <a:pt x="357473" y="462191"/>
                        <a:pt x="323708" y="392833"/>
                        <a:pt x="282702" y="309426"/>
                      </a:cubicBezTo>
                      <a:cubicBezTo>
                        <a:pt x="281907" y="307764"/>
                        <a:pt x="282630" y="305764"/>
                        <a:pt x="284317" y="304958"/>
                      </a:cubicBezTo>
                      <a:cubicBezTo>
                        <a:pt x="284352" y="304942"/>
                        <a:pt x="284387" y="304925"/>
                        <a:pt x="284423" y="304909"/>
                      </a:cubicBezTo>
                      <a:lnTo>
                        <a:pt x="313672" y="292543"/>
                      </a:lnTo>
                      <a:cubicBezTo>
                        <a:pt x="314950" y="291995"/>
                        <a:pt x="316433" y="292538"/>
                        <a:pt x="317059" y="293780"/>
                      </a:cubicBezTo>
                      <a:cubicBezTo>
                        <a:pt x="337239" y="334857"/>
                        <a:pt x="372223" y="406597"/>
                        <a:pt x="422010" y="509005"/>
                      </a:cubicBezTo>
                      <a:cubicBezTo>
                        <a:pt x="439323" y="544599"/>
                        <a:pt x="465507" y="564008"/>
                        <a:pt x="506800" y="563954"/>
                      </a:cubicBezTo>
                      <a:cubicBezTo>
                        <a:pt x="535797" y="563954"/>
                        <a:pt x="629424" y="563971"/>
                        <a:pt x="787674" y="564008"/>
                      </a:cubicBezTo>
                      <a:cubicBezTo>
                        <a:pt x="821224" y="564008"/>
                        <a:pt x="854129" y="554868"/>
                        <a:pt x="859236" y="515887"/>
                      </a:cubicBezTo>
                      <a:cubicBezTo>
                        <a:pt x="861817" y="496494"/>
                        <a:pt x="858000" y="479343"/>
                        <a:pt x="847784" y="464433"/>
                      </a:cubicBezTo>
                      <a:cubicBezTo>
                        <a:pt x="843053" y="457497"/>
                        <a:pt x="835203" y="456745"/>
                        <a:pt x="827945" y="452013"/>
                      </a:cubicBezTo>
                      <a:cubicBezTo>
                        <a:pt x="824541" y="449755"/>
                        <a:pt x="818912" y="448212"/>
                        <a:pt x="811062" y="447389"/>
                      </a:cubicBezTo>
                      <a:cubicBezTo>
                        <a:pt x="732456" y="439287"/>
                        <a:pt x="653904" y="431152"/>
                        <a:pt x="575405" y="422980"/>
                      </a:cubicBezTo>
                      <a:cubicBezTo>
                        <a:pt x="567190" y="422152"/>
                        <a:pt x="560076" y="416893"/>
                        <a:pt x="556856" y="409269"/>
                      </a:cubicBezTo>
                      <a:cubicBezTo>
                        <a:pt x="541479" y="372638"/>
                        <a:pt x="507570" y="292473"/>
                        <a:pt x="455130" y="168773"/>
                      </a:cubicBezTo>
                      <a:cubicBezTo>
                        <a:pt x="422064" y="90866"/>
                        <a:pt x="360878" y="34466"/>
                        <a:pt x="272003" y="37530"/>
                      </a:cubicBezTo>
                      <a:cubicBezTo>
                        <a:pt x="210064" y="39681"/>
                        <a:pt x="162320" y="63698"/>
                        <a:pt x="128770" y="109577"/>
                      </a:cubicBezTo>
                      <a:cubicBezTo>
                        <a:pt x="105167" y="141837"/>
                        <a:pt x="90004" y="185925"/>
                        <a:pt x="84036" y="224636"/>
                      </a:cubicBezTo>
                      <a:cubicBezTo>
                        <a:pt x="77692" y="265676"/>
                        <a:pt x="63265" y="369068"/>
                        <a:pt x="40755" y="534813"/>
                      </a:cubicBezTo>
                      <a:cubicBezTo>
                        <a:pt x="40636" y="535668"/>
                        <a:pt x="41231" y="536453"/>
                        <a:pt x="42084" y="536571"/>
                      </a:cubicBezTo>
                      <a:cubicBezTo>
                        <a:pt x="42160" y="536582"/>
                        <a:pt x="42237" y="536587"/>
                        <a:pt x="42314" y="536587"/>
                      </a:cubicBezTo>
                      <a:lnTo>
                        <a:pt x="351093" y="536587"/>
                      </a:lnTo>
                      <a:cubicBezTo>
                        <a:pt x="352455" y="536587"/>
                        <a:pt x="353136" y="537286"/>
                        <a:pt x="353136" y="538684"/>
                      </a:cubicBezTo>
                      <a:lnTo>
                        <a:pt x="353136" y="572933"/>
                      </a:lnTo>
                      <a:cubicBezTo>
                        <a:pt x="353136" y="573794"/>
                        <a:pt x="352706" y="574224"/>
                        <a:pt x="351846" y="574224"/>
                      </a:cubicBezTo>
                      <a:cubicBezTo>
                        <a:pt x="236069" y="574261"/>
                        <a:pt x="127300" y="574261"/>
                        <a:pt x="25539" y="574224"/>
                      </a:cubicBezTo>
                      <a:cubicBezTo>
                        <a:pt x="12062" y="574224"/>
                        <a:pt x="3549" y="569455"/>
                        <a:pt x="0" y="559922"/>
                      </a:cubicBezTo>
                      <a:lnTo>
                        <a:pt x="0" y="549814"/>
                      </a:lnTo>
                      <a:cubicBezTo>
                        <a:pt x="15341" y="443395"/>
                        <a:pt x="30181" y="337008"/>
                        <a:pt x="44518" y="230658"/>
                      </a:cubicBezTo>
                      <a:cubicBezTo>
                        <a:pt x="47637" y="207539"/>
                        <a:pt x="53927" y="182629"/>
                        <a:pt x="63390" y="155923"/>
                      </a:cubicBezTo>
                      <a:cubicBezTo>
                        <a:pt x="72782" y="129363"/>
                        <a:pt x="84359" y="106657"/>
                        <a:pt x="98123" y="87802"/>
                      </a:cubicBezTo>
                      <a:cubicBezTo>
                        <a:pt x="139201" y="31634"/>
                        <a:pt x="197143" y="2403"/>
                        <a:pt x="271949" y="109"/>
                      </a:cubicBezTo>
                      <a:cubicBezTo>
                        <a:pt x="363459" y="-2687"/>
                        <a:pt x="436473" y="48445"/>
                        <a:pt x="476637" y="127212"/>
                      </a:cubicBezTo>
                      <a:cubicBezTo>
                        <a:pt x="486351" y="146245"/>
                        <a:pt x="497373" y="171085"/>
                        <a:pt x="509703" y="201732"/>
                      </a:cubicBezTo>
                      <a:cubicBezTo>
                        <a:pt x="510073" y="202673"/>
                        <a:pt x="511135" y="203135"/>
                        <a:pt x="512074" y="202764"/>
                      </a:cubicBezTo>
                      <a:cubicBezTo>
                        <a:pt x="512366" y="202646"/>
                        <a:pt x="512623" y="202458"/>
                        <a:pt x="512821" y="202216"/>
                      </a:cubicBezTo>
                      <a:lnTo>
                        <a:pt x="585191" y="114792"/>
                      </a:lnTo>
                      <a:cubicBezTo>
                        <a:pt x="590460" y="108443"/>
                        <a:pt x="598960" y="105770"/>
                        <a:pt x="606912" y="107964"/>
                      </a:cubicBezTo>
                      <a:lnTo>
                        <a:pt x="1002416" y="216249"/>
                      </a:lnTo>
                      <a:cubicBezTo>
                        <a:pt x="1012357" y="218953"/>
                        <a:pt x="1018228" y="229201"/>
                        <a:pt x="1015524" y="239148"/>
                      </a:cubicBezTo>
                      <a:cubicBezTo>
                        <a:pt x="1014868" y="241551"/>
                        <a:pt x="1013739" y="243804"/>
                        <a:pt x="1012201" y="245767"/>
                      </a:cubicBezTo>
                      <a:lnTo>
                        <a:pt x="970532" y="298887"/>
                      </a:lnTo>
                      <a:cubicBezTo>
                        <a:pt x="966183" y="304409"/>
                        <a:pt x="959037" y="306856"/>
                        <a:pt x="952306" y="305124"/>
                      </a:cubicBezTo>
                      <a:cubicBezTo>
                        <a:pt x="949010" y="304264"/>
                        <a:pt x="947144" y="303673"/>
                        <a:pt x="946714" y="303350"/>
                      </a:cubicBezTo>
                      <a:cubicBezTo>
                        <a:pt x="936106" y="294640"/>
                        <a:pt x="934547" y="285193"/>
                        <a:pt x="942036" y="275015"/>
                      </a:cubicBezTo>
                      <a:lnTo>
                        <a:pt x="962414" y="247326"/>
                      </a:lnTo>
                      <a:cubicBezTo>
                        <a:pt x="963666" y="245675"/>
                        <a:pt x="963290" y="244568"/>
                        <a:pt x="961285" y="243992"/>
                      </a:cubicBezTo>
                      <a:lnTo>
                        <a:pt x="791276" y="197485"/>
                      </a:lnTo>
                      <a:cubicBezTo>
                        <a:pt x="789604" y="197033"/>
                        <a:pt x="787824" y="197624"/>
                        <a:pt x="786760" y="198990"/>
                      </a:cubicBezTo>
                      <a:lnTo>
                        <a:pt x="700842" y="308565"/>
                      </a:lnTo>
                      <a:cubicBezTo>
                        <a:pt x="695524" y="315335"/>
                        <a:pt x="686513" y="318007"/>
                        <a:pt x="678367" y="315232"/>
                      </a:cubicBezTo>
                      <a:lnTo>
                        <a:pt x="620515" y="295608"/>
                      </a:lnTo>
                      <a:cubicBezTo>
                        <a:pt x="609799" y="291989"/>
                        <a:pt x="606036" y="284333"/>
                        <a:pt x="609224" y="272650"/>
                      </a:cubicBezTo>
                      <a:cubicBezTo>
                        <a:pt x="609439" y="271897"/>
                        <a:pt x="610138" y="270284"/>
                        <a:pt x="611321" y="267811"/>
                      </a:cubicBezTo>
                      <a:cubicBezTo>
                        <a:pt x="614171" y="261644"/>
                        <a:pt x="621719" y="258622"/>
                        <a:pt x="629171" y="260660"/>
                      </a:cubicBezTo>
                      <a:lnTo>
                        <a:pt x="678045" y="273994"/>
                      </a:lnTo>
                      <a:cubicBezTo>
                        <a:pt x="679050" y="274295"/>
                        <a:pt x="680158" y="273929"/>
                        <a:pt x="680840" y="273080"/>
                      </a:cubicBezTo>
                      <a:lnTo>
                        <a:pt x="747134" y="188506"/>
                      </a:lnTo>
                      <a:cubicBezTo>
                        <a:pt x="748462" y="186823"/>
                        <a:pt x="748064" y="185694"/>
                        <a:pt x="745951" y="185118"/>
                      </a:cubicBezTo>
                      <a:lnTo>
                        <a:pt x="609869" y="147858"/>
                      </a:lnTo>
                      <a:cubicBezTo>
                        <a:pt x="608149" y="147391"/>
                        <a:pt x="606713" y="147842"/>
                        <a:pt x="605568" y="149203"/>
                      </a:cubicBezTo>
                      <a:lnTo>
                        <a:pt x="529489" y="241089"/>
                      </a:lnTo>
                      <a:cubicBezTo>
                        <a:pt x="528337" y="242481"/>
                        <a:pt x="528047" y="244401"/>
                        <a:pt x="528736" y="246089"/>
                      </a:cubicBezTo>
                      <a:lnTo>
                        <a:pt x="586750" y="383300"/>
                      </a:lnTo>
                      <a:cubicBezTo>
                        <a:pt x="587578" y="385257"/>
                        <a:pt x="589406" y="386612"/>
                        <a:pt x="591535" y="386849"/>
                      </a:cubicBezTo>
                      <a:lnTo>
                        <a:pt x="828805" y="411474"/>
                      </a:lnTo>
                      <a:cubicBezTo>
                        <a:pt x="834929" y="412103"/>
                        <a:pt x="840881" y="409232"/>
                        <a:pt x="844182" y="404054"/>
                      </a:cubicBezTo>
                      <a:cubicBezTo>
                        <a:pt x="851317" y="392833"/>
                        <a:pt x="862124" y="378101"/>
                        <a:pt x="876603" y="359858"/>
                      </a:cubicBezTo>
                      <a:cubicBezTo>
                        <a:pt x="886657" y="347169"/>
                        <a:pt x="890475" y="331685"/>
                        <a:pt x="911820" y="332921"/>
                      </a:cubicBezTo>
                      <a:cubicBezTo>
                        <a:pt x="913648" y="333029"/>
                        <a:pt x="915191" y="333766"/>
                        <a:pt x="916444" y="335126"/>
                      </a:cubicBezTo>
                      <a:cubicBezTo>
                        <a:pt x="926552" y="345879"/>
                        <a:pt x="927396" y="356218"/>
                        <a:pt x="918971" y="366149"/>
                      </a:cubicBezTo>
                      <a:cubicBezTo>
                        <a:pt x="914562" y="371380"/>
                        <a:pt x="912250" y="374144"/>
                        <a:pt x="912035" y="374429"/>
                      </a:cubicBezTo>
                      <a:cubicBezTo>
                        <a:pt x="905728" y="383069"/>
                        <a:pt x="891926" y="401618"/>
                        <a:pt x="870635" y="430077"/>
                      </a:cubicBezTo>
                      <a:cubicBezTo>
                        <a:pt x="869560" y="431512"/>
                        <a:pt x="869629" y="432889"/>
                        <a:pt x="870850" y="434217"/>
                      </a:cubicBezTo>
                      <a:cubicBezTo>
                        <a:pt x="888415" y="453073"/>
                        <a:pt x="897249" y="475385"/>
                        <a:pt x="897357" y="501156"/>
                      </a:cubicBezTo>
                      <a:cubicBezTo>
                        <a:pt x="897642" y="562519"/>
                        <a:pt x="865081" y="595999"/>
                        <a:pt x="799664" y="601591"/>
                      </a:cubicBezTo>
                      <a:close/>
                    </a:path>
                  </a:pathLst>
                </a:custGeom>
                <a:grpFill/>
                <a:ln w="5363" cap="flat">
                  <a:noFill/>
                  <a:prstDash val="solid"/>
                  <a:miter/>
                </a:ln>
              </p:spPr>
              <p:txBody>
                <a:bodyPr rtlCol="0" anchor="ctr"/>
                <a:lstStyle/>
                <a:p>
                  <a:endParaRPr lang="en-US"/>
                </a:p>
              </p:txBody>
            </p:sp>
            <p:sp>
              <p:nvSpPr>
                <p:cNvPr id="56" name="Forme libre : forme 3473">
                  <a:extLst>
                    <a:ext uri="{FF2B5EF4-FFF2-40B4-BE49-F238E27FC236}">
                      <a16:creationId xmlns:a16="http://schemas.microsoft.com/office/drawing/2014/main" id="{36712DA5-FE60-F74A-85F8-328A68035077}"/>
                    </a:ext>
                  </a:extLst>
                </p:cNvPr>
                <p:cNvSpPr/>
                <p:nvPr/>
              </p:nvSpPr>
              <p:spPr>
                <a:xfrm>
                  <a:off x="6064299" y="3372412"/>
                  <a:ext cx="622822" cy="505405"/>
                </a:xfrm>
                <a:custGeom>
                  <a:avLst/>
                  <a:gdLst>
                    <a:gd name="connsiteX0" fmla="*/ 622823 w 622822"/>
                    <a:gd name="connsiteY0" fmla="*/ 172882 h 505405"/>
                    <a:gd name="connsiteX1" fmla="*/ 622823 w 622822"/>
                    <a:gd name="connsiteY1" fmla="*/ 181646 h 505405"/>
                    <a:gd name="connsiteX2" fmla="*/ 387865 w 622822"/>
                    <a:gd name="connsiteY2" fmla="*/ 497307 h 505405"/>
                    <a:gd name="connsiteX3" fmla="*/ 366627 w 622822"/>
                    <a:gd name="connsiteY3" fmla="*/ 505157 h 505405"/>
                    <a:gd name="connsiteX4" fmla="*/ 365874 w 622822"/>
                    <a:gd name="connsiteY4" fmla="*/ 504888 h 505405"/>
                    <a:gd name="connsiteX5" fmla="*/ 358024 w 622822"/>
                    <a:gd name="connsiteY5" fmla="*/ 474618 h 505405"/>
                    <a:gd name="connsiteX6" fmla="*/ 569970 w 622822"/>
                    <a:gd name="connsiteY6" fmla="*/ 190464 h 505405"/>
                    <a:gd name="connsiteX7" fmla="*/ 568841 w 622822"/>
                    <a:gd name="connsiteY7" fmla="*/ 187184 h 505405"/>
                    <a:gd name="connsiteX8" fmla="*/ 13975 w 622822"/>
                    <a:gd name="connsiteY8" fmla="*/ 37392 h 505405"/>
                    <a:gd name="connsiteX9" fmla="*/ 1394 w 622822"/>
                    <a:gd name="connsiteY9" fmla="*/ 14487 h 505405"/>
                    <a:gd name="connsiteX10" fmla="*/ 1555 w 622822"/>
                    <a:gd name="connsiteY10" fmla="*/ 13788 h 505405"/>
                    <a:gd name="connsiteX11" fmla="*/ 24513 w 622822"/>
                    <a:gd name="connsiteY11" fmla="*/ 1261 h 505405"/>
                    <a:gd name="connsiteX12" fmla="*/ 603305 w 622822"/>
                    <a:gd name="connsiteY12" fmla="*/ 156752 h 505405"/>
                    <a:gd name="connsiteX13" fmla="*/ 622823 w 622822"/>
                    <a:gd name="connsiteY13" fmla="*/ 172882 h 5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822" h="505405">
                      <a:moveTo>
                        <a:pt x="622823" y="172882"/>
                      </a:moveTo>
                      <a:lnTo>
                        <a:pt x="622823" y="181646"/>
                      </a:lnTo>
                      <a:lnTo>
                        <a:pt x="387865" y="497307"/>
                      </a:lnTo>
                      <a:cubicBezTo>
                        <a:pt x="383133" y="503651"/>
                        <a:pt x="376052" y="506270"/>
                        <a:pt x="366627" y="505157"/>
                      </a:cubicBezTo>
                      <a:cubicBezTo>
                        <a:pt x="366342" y="505119"/>
                        <a:pt x="366089" y="505033"/>
                        <a:pt x="365874" y="504888"/>
                      </a:cubicBezTo>
                      <a:cubicBezTo>
                        <a:pt x="352540" y="495640"/>
                        <a:pt x="349922" y="485548"/>
                        <a:pt x="358024" y="474618"/>
                      </a:cubicBezTo>
                      <a:lnTo>
                        <a:pt x="569970" y="190464"/>
                      </a:lnTo>
                      <a:cubicBezTo>
                        <a:pt x="571223" y="188781"/>
                        <a:pt x="570847" y="187684"/>
                        <a:pt x="568841" y="187184"/>
                      </a:cubicBezTo>
                      <a:cubicBezTo>
                        <a:pt x="378579" y="140660"/>
                        <a:pt x="193624" y="90728"/>
                        <a:pt x="13975" y="37392"/>
                      </a:cubicBezTo>
                      <a:cubicBezTo>
                        <a:pt x="1716" y="33736"/>
                        <a:pt x="-2478" y="26101"/>
                        <a:pt x="1394" y="14487"/>
                      </a:cubicBezTo>
                      <a:lnTo>
                        <a:pt x="1555" y="13788"/>
                      </a:lnTo>
                      <a:cubicBezTo>
                        <a:pt x="4496" y="1816"/>
                        <a:pt x="12147" y="-2359"/>
                        <a:pt x="24513" y="1261"/>
                      </a:cubicBezTo>
                      <a:cubicBezTo>
                        <a:pt x="242841" y="65280"/>
                        <a:pt x="435770" y="117111"/>
                        <a:pt x="603305" y="156752"/>
                      </a:cubicBezTo>
                      <a:cubicBezTo>
                        <a:pt x="613666" y="159226"/>
                        <a:pt x="620172" y="164602"/>
                        <a:pt x="622823" y="172882"/>
                      </a:cubicBezTo>
                      <a:close/>
                    </a:path>
                  </a:pathLst>
                </a:custGeom>
                <a:grpFill/>
                <a:ln w="5363" cap="flat">
                  <a:noFill/>
                  <a:prstDash val="solid"/>
                  <a:miter/>
                </a:ln>
              </p:spPr>
              <p:txBody>
                <a:bodyPr rtlCol="0" anchor="ctr"/>
                <a:lstStyle/>
                <a:p>
                  <a:endParaRPr lang="en-US"/>
                </a:p>
              </p:txBody>
            </p:sp>
          </p:grpSp>
        </p:grpSp>
        <p:grpSp>
          <p:nvGrpSpPr>
            <p:cNvPr id="68" name="Group 67">
              <a:extLst>
                <a:ext uri="{FF2B5EF4-FFF2-40B4-BE49-F238E27FC236}">
                  <a16:creationId xmlns:a16="http://schemas.microsoft.com/office/drawing/2014/main" id="{EBA679E6-7DCF-41E6-CA3E-EFE455A810B1}"/>
                </a:ext>
              </a:extLst>
            </p:cNvPr>
            <p:cNvGrpSpPr/>
            <p:nvPr/>
          </p:nvGrpSpPr>
          <p:grpSpPr>
            <a:xfrm>
              <a:off x="6469768" y="3198526"/>
              <a:ext cx="1016000" cy="1016000"/>
              <a:chOff x="755696" y="1914609"/>
              <a:chExt cx="1016000" cy="1016000"/>
            </a:xfrm>
          </p:grpSpPr>
          <p:sp>
            <p:nvSpPr>
              <p:cNvPr id="69" name="Ellipse 17">
                <a:extLst>
                  <a:ext uri="{FF2B5EF4-FFF2-40B4-BE49-F238E27FC236}">
                    <a16:creationId xmlns:a16="http://schemas.microsoft.com/office/drawing/2014/main" id="{D39D0D62-7357-9B0D-688E-E3A7BC25CFCC}"/>
                  </a:ext>
                </a:extLst>
              </p:cNvPr>
              <p:cNvSpPr>
                <a:spLocks noChangeAspect="1"/>
              </p:cNvSpPr>
              <p:nvPr>
                <p:custDataLst>
                  <p:tags r:id="rId23"/>
                </p:custDataLst>
              </p:nvPr>
            </p:nvSpPr>
            <p:spPr>
              <a:xfrm>
                <a:off x="755696" y="1914609"/>
                <a:ext cx="1016000" cy="1016000"/>
              </a:xfrm>
              <a:prstGeom prst="ellipse">
                <a:avLst/>
              </a:prstGeom>
              <a:solidFill>
                <a:schemeClr val="accent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70" name="Bar_chart12" descr="{&quot;Key&quot;:&quot;POWER_USER_SHAPE_ICON&quot;,&quot;Value&quot;:&quot;POWER_USER_SHAPE_ICON_STYLE_1&quot;}">
                <a:extLst>
                  <a:ext uri="{FF2B5EF4-FFF2-40B4-BE49-F238E27FC236}">
                    <a16:creationId xmlns:a16="http://schemas.microsoft.com/office/drawing/2014/main" id="{148E0EDF-F212-6A2C-C808-CDCDB4C320E8}"/>
                  </a:ext>
                </a:extLst>
              </p:cNvPr>
              <p:cNvGrpSpPr>
                <a:grpSpLocks noChangeAspect="1"/>
              </p:cNvGrpSpPr>
              <p:nvPr/>
            </p:nvGrpSpPr>
            <p:grpSpPr>
              <a:xfrm>
                <a:off x="995457" y="2167564"/>
                <a:ext cx="554045" cy="457200"/>
                <a:chOff x="5867400" y="6072187"/>
                <a:chExt cx="2343149" cy="1933575"/>
              </a:xfrm>
              <a:solidFill>
                <a:schemeClr val="bg1"/>
              </a:solidFill>
            </p:grpSpPr>
            <p:sp>
              <p:nvSpPr>
                <p:cNvPr id="71" name="Free-form: Shape 354">
                  <a:extLst>
                    <a:ext uri="{FF2B5EF4-FFF2-40B4-BE49-F238E27FC236}">
                      <a16:creationId xmlns:a16="http://schemas.microsoft.com/office/drawing/2014/main" id="{B4B81B48-5B33-EBD8-F634-568015870568}"/>
                    </a:ext>
                  </a:extLst>
                </p:cNvPr>
                <p:cNvSpPr/>
                <p:nvPr/>
              </p:nvSpPr>
              <p:spPr>
                <a:xfrm>
                  <a:off x="6686550" y="6072187"/>
                  <a:ext cx="695356" cy="1933575"/>
                </a:xfrm>
                <a:custGeom>
                  <a:avLst/>
                  <a:gdLst>
                    <a:gd name="connsiteX0" fmla="*/ 464915 w 695356"/>
                    <a:gd name="connsiteY0" fmla="*/ 0 h 1933575"/>
                    <a:gd name="connsiteX1" fmla="*/ 647319 w 695356"/>
                    <a:gd name="connsiteY1" fmla="*/ 97917 h 1933575"/>
                    <a:gd name="connsiteX2" fmla="*/ 695230 w 695356"/>
                    <a:gd name="connsiteY2" fmla="*/ 240506 h 1933575"/>
                    <a:gd name="connsiteX3" fmla="*/ 695325 w 695356"/>
                    <a:gd name="connsiteY3" fmla="*/ 1890713 h 1933575"/>
                    <a:gd name="connsiteX4" fmla="*/ 669322 w 695356"/>
                    <a:gd name="connsiteY4" fmla="*/ 1933575 h 1933575"/>
                    <a:gd name="connsiteX5" fmla="*/ 26765 w 695356"/>
                    <a:gd name="connsiteY5" fmla="*/ 1933575 h 1933575"/>
                    <a:gd name="connsiteX6" fmla="*/ 95 w 695356"/>
                    <a:gd name="connsiteY6" fmla="*/ 1902619 h 1933575"/>
                    <a:gd name="connsiteX7" fmla="*/ 95 w 695356"/>
                    <a:gd name="connsiteY7" fmla="*/ 240506 h 1933575"/>
                    <a:gd name="connsiteX8" fmla="*/ 43148 w 695356"/>
                    <a:gd name="connsiteY8" fmla="*/ 104775 h 1933575"/>
                    <a:gd name="connsiteX9" fmla="*/ 230981 w 695356"/>
                    <a:gd name="connsiteY9" fmla="*/ 0 h 1933575"/>
                    <a:gd name="connsiteX10" fmla="*/ 464915 w 695356"/>
                    <a:gd name="connsiteY10" fmla="*/ 0 h 1933575"/>
                    <a:gd name="connsiteX11" fmla="*/ 69723 w 695356"/>
                    <a:gd name="connsiteY11" fmla="*/ 1866900 h 1933575"/>
                    <a:gd name="connsiteX12" fmla="*/ 625602 w 695356"/>
                    <a:gd name="connsiteY12" fmla="*/ 1866900 h 1933575"/>
                    <a:gd name="connsiteX13" fmla="*/ 628936 w 695356"/>
                    <a:gd name="connsiteY13" fmla="*/ 1863566 h 1933575"/>
                    <a:gd name="connsiteX14" fmla="*/ 628936 w 695356"/>
                    <a:gd name="connsiteY14" fmla="*/ 259366 h 1933575"/>
                    <a:gd name="connsiteX15" fmla="*/ 448151 w 695356"/>
                    <a:gd name="connsiteY15" fmla="*/ 65341 h 1933575"/>
                    <a:gd name="connsiteX16" fmla="*/ 247174 w 695356"/>
                    <a:gd name="connsiteY16" fmla="*/ 65342 h 1933575"/>
                    <a:gd name="connsiteX17" fmla="*/ 66389 w 695356"/>
                    <a:gd name="connsiteY17" fmla="*/ 259366 h 1933575"/>
                    <a:gd name="connsiteX18" fmla="*/ 66389 w 695356"/>
                    <a:gd name="connsiteY18" fmla="*/ 1863566 h 1933575"/>
                    <a:gd name="connsiteX19" fmla="*/ 69723 w 695356"/>
                    <a:gd name="connsiteY19" fmla="*/ 1866900 h 19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5356" h="1933575">
                      <a:moveTo>
                        <a:pt x="464915" y="0"/>
                      </a:moveTo>
                      <a:cubicBezTo>
                        <a:pt x="545306" y="7112"/>
                        <a:pt x="606108" y="39751"/>
                        <a:pt x="647319" y="97917"/>
                      </a:cubicBezTo>
                      <a:cubicBezTo>
                        <a:pt x="679260" y="143002"/>
                        <a:pt x="695230" y="190532"/>
                        <a:pt x="695230" y="240506"/>
                      </a:cubicBezTo>
                      <a:cubicBezTo>
                        <a:pt x="695357" y="790607"/>
                        <a:pt x="695389" y="1340675"/>
                        <a:pt x="695325" y="1890713"/>
                      </a:cubicBezTo>
                      <a:cubicBezTo>
                        <a:pt x="695325" y="1912874"/>
                        <a:pt x="686657" y="1927162"/>
                        <a:pt x="669322" y="1933575"/>
                      </a:cubicBezTo>
                      <a:lnTo>
                        <a:pt x="26765" y="1933575"/>
                      </a:lnTo>
                      <a:cubicBezTo>
                        <a:pt x="8985" y="1927860"/>
                        <a:pt x="95" y="1917541"/>
                        <a:pt x="95" y="1902619"/>
                      </a:cubicBezTo>
                      <a:cubicBezTo>
                        <a:pt x="-32" y="1348581"/>
                        <a:pt x="-32" y="794544"/>
                        <a:pt x="95" y="240506"/>
                      </a:cubicBezTo>
                      <a:cubicBezTo>
                        <a:pt x="95" y="193707"/>
                        <a:pt x="14446" y="148463"/>
                        <a:pt x="43148" y="104775"/>
                      </a:cubicBezTo>
                      <a:cubicBezTo>
                        <a:pt x="84169" y="42291"/>
                        <a:pt x="146780" y="7366"/>
                        <a:pt x="230981" y="0"/>
                      </a:cubicBezTo>
                      <a:lnTo>
                        <a:pt x="464915" y="0"/>
                      </a:lnTo>
                      <a:close/>
                      <a:moveTo>
                        <a:pt x="69723" y="1866900"/>
                      </a:moveTo>
                      <a:lnTo>
                        <a:pt x="625602" y="1866900"/>
                      </a:lnTo>
                      <a:cubicBezTo>
                        <a:pt x="627443" y="1866900"/>
                        <a:pt x="628936" y="1865407"/>
                        <a:pt x="628936" y="1863566"/>
                      </a:cubicBezTo>
                      <a:lnTo>
                        <a:pt x="628936" y="259366"/>
                      </a:lnTo>
                      <a:cubicBezTo>
                        <a:pt x="628936" y="152209"/>
                        <a:pt x="547996" y="65341"/>
                        <a:pt x="448151" y="65341"/>
                      </a:cubicBezTo>
                      <a:lnTo>
                        <a:pt x="247174" y="65342"/>
                      </a:lnTo>
                      <a:cubicBezTo>
                        <a:pt x="147329" y="65342"/>
                        <a:pt x="66389" y="152209"/>
                        <a:pt x="66389" y="259366"/>
                      </a:cubicBezTo>
                      <a:lnTo>
                        <a:pt x="66389" y="1863566"/>
                      </a:lnTo>
                      <a:cubicBezTo>
                        <a:pt x="66389" y="1865407"/>
                        <a:pt x="67882" y="1866900"/>
                        <a:pt x="69723" y="1866900"/>
                      </a:cubicBezTo>
                      <a:close/>
                    </a:path>
                  </a:pathLst>
                </a:custGeom>
                <a:grpFill/>
                <a:ln w="9525" cap="flat">
                  <a:noFill/>
                  <a:prstDash val="solid"/>
                  <a:miter/>
                </a:ln>
              </p:spPr>
              <p:txBody>
                <a:bodyPr rtlCol="0" anchor="ctr"/>
                <a:lstStyle/>
                <a:p>
                  <a:endParaRPr lang="en-US"/>
                </a:p>
              </p:txBody>
            </p:sp>
            <p:sp>
              <p:nvSpPr>
                <p:cNvPr id="72" name="Free-form: Shape 355">
                  <a:extLst>
                    <a:ext uri="{FF2B5EF4-FFF2-40B4-BE49-F238E27FC236}">
                      <a16:creationId xmlns:a16="http://schemas.microsoft.com/office/drawing/2014/main" id="{D3AE5186-45BD-F8E9-D6EF-BA9AB9FD2D51}"/>
                    </a:ext>
                  </a:extLst>
                </p:cNvPr>
                <p:cNvSpPr/>
                <p:nvPr/>
              </p:nvSpPr>
              <p:spPr>
                <a:xfrm>
                  <a:off x="5867400" y="6843644"/>
                  <a:ext cx="685949" cy="1162117"/>
                </a:xfrm>
                <a:custGeom>
                  <a:avLst/>
                  <a:gdLst>
                    <a:gd name="connsiteX0" fmla="*/ 660368 w 685949"/>
                    <a:gd name="connsiteY0" fmla="*/ 1162117 h 1162117"/>
                    <a:gd name="connsiteX1" fmla="*/ 226981 w 685949"/>
                    <a:gd name="connsiteY1" fmla="*/ 1162117 h 1162117"/>
                    <a:gd name="connsiteX2" fmla="*/ 18764 w 685949"/>
                    <a:gd name="connsiteY2" fmla="*/ 1014575 h 1162117"/>
                    <a:gd name="connsiteX3" fmla="*/ 0 w 685949"/>
                    <a:gd name="connsiteY3" fmla="*/ 935422 h 1162117"/>
                    <a:gd name="connsiteX4" fmla="*/ 0 w 685949"/>
                    <a:gd name="connsiteY4" fmla="*/ 232001 h 1162117"/>
                    <a:gd name="connsiteX5" fmla="*/ 68580 w 685949"/>
                    <a:gd name="connsiteY5" fmla="*/ 73410 h 1162117"/>
                    <a:gd name="connsiteX6" fmla="*/ 245555 w 685949"/>
                    <a:gd name="connsiteY6" fmla="*/ 353 h 1162117"/>
                    <a:gd name="connsiteX7" fmla="*/ 450818 w 685949"/>
                    <a:gd name="connsiteY7" fmla="*/ 1020 h 1162117"/>
                    <a:gd name="connsiteX8" fmla="*/ 614077 w 685949"/>
                    <a:gd name="connsiteY8" fmla="*/ 71314 h 1162117"/>
                    <a:gd name="connsiteX9" fmla="*/ 685514 w 685949"/>
                    <a:gd name="connsiteY9" fmla="*/ 243812 h 1162117"/>
                    <a:gd name="connsiteX10" fmla="*/ 685705 w 685949"/>
                    <a:gd name="connsiteY10" fmla="*/ 1133256 h 1162117"/>
                    <a:gd name="connsiteX11" fmla="*/ 660368 w 685949"/>
                    <a:gd name="connsiteY11" fmla="*/ 1162117 h 1162117"/>
                    <a:gd name="connsiteX12" fmla="*/ 155924 w 685949"/>
                    <a:gd name="connsiteY12" fmla="*/ 89316 h 1162117"/>
                    <a:gd name="connsiteX13" fmla="*/ 76486 w 685949"/>
                    <a:gd name="connsiteY13" fmla="*/ 184757 h 1162117"/>
                    <a:gd name="connsiteX14" fmla="*/ 66770 w 685949"/>
                    <a:gd name="connsiteY14" fmla="*/ 302010 h 1162117"/>
                    <a:gd name="connsiteX15" fmla="*/ 66770 w 685949"/>
                    <a:gd name="connsiteY15" fmla="*/ 854079 h 1162117"/>
                    <a:gd name="connsiteX16" fmla="*/ 71533 w 685949"/>
                    <a:gd name="connsiteY16" fmla="*/ 960092 h 1162117"/>
                    <a:gd name="connsiteX17" fmla="*/ 130112 w 685949"/>
                    <a:gd name="connsiteY17" fmla="*/ 1054104 h 1162117"/>
                    <a:gd name="connsiteX18" fmla="*/ 250412 w 685949"/>
                    <a:gd name="connsiteY18" fmla="*/ 1095633 h 1162117"/>
                    <a:gd name="connsiteX19" fmla="*/ 616268 w 685949"/>
                    <a:gd name="connsiteY19" fmla="*/ 1095442 h 1162117"/>
                    <a:gd name="connsiteX20" fmla="*/ 619125 w 685949"/>
                    <a:gd name="connsiteY20" fmla="*/ 1092489 h 1162117"/>
                    <a:gd name="connsiteX21" fmla="*/ 619220 w 685949"/>
                    <a:gd name="connsiteY21" fmla="*/ 254861 h 1162117"/>
                    <a:gd name="connsiteX22" fmla="*/ 532257 w 685949"/>
                    <a:gd name="connsiteY22" fmla="*/ 91888 h 1162117"/>
                    <a:gd name="connsiteX23" fmla="*/ 438626 w 685949"/>
                    <a:gd name="connsiteY23" fmla="*/ 66837 h 1162117"/>
                    <a:gd name="connsiteX24" fmla="*/ 243459 w 685949"/>
                    <a:gd name="connsiteY24" fmla="*/ 66933 h 1162117"/>
                    <a:gd name="connsiteX25" fmla="*/ 155924 w 685949"/>
                    <a:gd name="connsiteY25" fmla="*/ 89316 h 116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949" h="1162117">
                      <a:moveTo>
                        <a:pt x="660368" y="1162117"/>
                      </a:moveTo>
                      <a:lnTo>
                        <a:pt x="226981" y="1162117"/>
                      </a:lnTo>
                      <a:cubicBezTo>
                        <a:pt x="129381" y="1151894"/>
                        <a:pt x="59976" y="1102713"/>
                        <a:pt x="18764" y="1014575"/>
                      </a:cubicBezTo>
                      <a:cubicBezTo>
                        <a:pt x="10255" y="996350"/>
                        <a:pt x="4000" y="969966"/>
                        <a:pt x="0" y="935422"/>
                      </a:cubicBezTo>
                      <a:lnTo>
                        <a:pt x="0" y="232001"/>
                      </a:lnTo>
                      <a:cubicBezTo>
                        <a:pt x="4890" y="168818"/>
                        <a:pt x="27750" y="115955"/>
                        <a:pt x="68580" y="73410"/>
                      </a:cubicBezTo>
                      <a:cubicBezTo>
                        <a:pt x="114808" y="25213"/>
                        <a:pt x="173800" y="861"/>
                        <a:pt x="245555" y="353"/>
                      </a:cubicBezTo>
                      <a:cubicBezTo>
                        <a:pt x="336804" y="-282"/>
                        <a:pt x="405225" y="-60"/>
                        <a:pt x="450818" y="1020"/>
                      </a:cubicBezTo>
                      <a:cubicBezTo>
                        <a:pt x="512794" y="2417"/>
                        <a:pt x="567214" y="25848"/>
                        <a:pt x="614077" y="71314"/>
                      </a:cubicBezTo>
                      <a:cubicBezTo>
                        <a:pt x="659543" y="115447"/>
                        <a:pt x="683355" y="172946"/>
                        <a:pt x="685514" y="243812"/>
                      </a:cubicBezTo>
                      <a:cubicBezTo>
                        <a:pt x="686022" y="261084"/>
                        <a:pt x="686086" y="557565"/>
                        <a:pt x="685705" y="1133256"/>
                      </a:cubicBezTo>
                      <a:cubicBezTo>
                        <a:pt x="685705" y="1145893"/>
                        <a:pt x="677259" y="1155513"/>
                        <a:pt x="660368" y="1162117"/>
                      </a:cubicBezTo>
                      <a:close/>
                      <a:moveTo>
                        <a:pt x="155924" y="89316"/>
                      </a:moveTo>
                      <a:cubicBezTo>
                        <a:pt x="116808" y="113192"/>
                        <a:pt x="90329" y="145006"/>
                        <a:pt x="76486" y="184757"/>
                      </a:cubicBezTo>
                      <a:cubicBezTo>
                        <a:pt x="70009" y="203362"/>
                        <a:pt x="66770" y="242447"/>
                        <a:pt x="66770" y="302010"/>
                      </a:cubicBezTo>
                      <a:cubicBezTo>
                        <a:pt x="66643" y="486033"/>
                        <a:pt x="66643" y="670056"/>
                        <a:pt x="66770" y="854079"/>
                      </a:cubicBezTo>
                      <a:cubicBezTo>
                        <a:pt x="66834" y="911419"/>
                        <a:pt x="68421" y="946757"/>
                        <a:pt x="71533" y="960092"/>
                      </a:cubicBezTo>
                      <a:cubicBezTo>
                        <a:pt x="79978" y="996414"/>
                        <a:pt x="99505" y="1027751"/>
                        <a:pt x="130112" y="1054104"/>
                      </a:cubicBezTo>
                      <a:cubicBezTo>
                        <a:pt x="162052" y="1081663"/>
                        <a:pt x="202152" y="1095506"/>
                        <a:pt x="250412" y="1095633"/>
                      </a:cubicBezTo>
                      <a:cubicBezTo>
                        <a:pt x="300196" y="1095696"/>
                        <a:pt x="422148" y="1095633"/>
                        <a:pt x="616268" y="1095442"/>
                      </a:cubicBezTo>
                      <a:cubicBezTo>
                        <a:pt x="617846" y="1095442"/>
                        <a:pt x="619125" y="1094120"/>
                        <a:pt x="619125" y="1092489"/>
                      </a:cubicBezTo>
                      <a:cubicBezTo>
                        <a:pt x="619125" y="538071"/>
                        <a:pt x="619157" y="258861"/>
                        <a:pt x="619220" y="254861"/>
                      </a:cubicBezTo>
                      <a:cubicBezTo>
                        <a:pt x="620363" y="183614"/>
                        <a:pt x="591376" y="129290"/>
                        <a:pt x="532257" y="91888"/>
                      </a:cubicBezTo>
                      <a:cubicBezTo>
                        <a:pt x="505714" y="75124"/>
                        <a:pt x="474504" y="66774"/>
                        <a:pt x="438626" y="66837"/>
                      </a:cubicBezTo>
                      <a:cubicBezTo>
                        <a:pt x="324199" y="66901"/>
                        <a:pt x="259144" y="66933"/>
                        <a:pt x="243459" y="66933"/>
                      </a:cubicBezTo>
                      <a:cubicBezTo>
                        <a:pt x="209741" y="66806"/>
                        <a:pt x="180562" y="74267"/>
                        <a:pt x="155924" y="89316"/>
                      </a:cubicBezTo>
                      <a:close/>
                    </a:path>
                  </a:pathLst>
                </a:custGeom>
                <a:grpFill/>
                <a:ln w="9525" cap="flat">
                  <a:noFill/>
                  <a:prstDash val="solid"/>
                  <a:miter/>
                </a:ln>
              </p:spPr>
              <p:txBody>
                <a:bodyPr rtlCol="0" anchor="ctr"/>
                <a:lstStyle/>
                <a:p>
                  <a:endParaRPr lang="en-US"/>
                </a:p>
              </p:txBody>
            </p:sp>
            <p:sp>
              <p:nvSpPr>
                <p:cNvPr id="73" name="Free-form: Shape 356">
                  <a:extLst>
                    <a:ext uri="{FF2B5EF4-FFF2-40B4-BE49-F238E27FC236}">
                      <a16:creationId xmlns:a16="http://schemas.microsoft.com/office/drawing/2014/main" id="{A9397BE4-52ED-C991-9B8F-05E7C55A6869}"/>
                    </a:ext>
                  </a:extLst>
                </p:cNvPr>
                <p:cNvSpPr/>
                <p:nvPr/>
              </p:nvSpPr>
              <p:spPr>
                <a:xfrm>
                  <a:off x="7524607" y="7110266"/>
                  <a:ext cx="685942" cy="895495"/>
                </a:xfrm>
                <a:custGeom>
                  <a:avLst/>
                  <a:gdLst>
                    <a:gd name="connsiteX0" fmla="*/ 685943 w 685942"/>
                    <a:gd name="connsiteY0" fmla="*/ 226269 h 895495"/>
                    <a:gd name="connsiteX1" fmla="*/ 685943 w 685942"/>
                    <a:gd name="connsiteY1" fmla="*/ 667657 h 895495"/>
                    <a:gd name="connsiteX2" fmla="*/ 581358 w 685942"/>
                    <a:gd name="connsiteY2" fmla="*/ 852919 h 895495"/>
                    <a:gd name="connsiteX3" fmla="*/ 458581 w 685942"/>
                    <a:gd name="connsiteY3" fmla="*/ 895495 h 895495"/>
                    <a:gd name="connsiteX4" fmla="*/ 27289 w 685942"/>
                    <a:gd name="connsiteY4" fmla="*/ 895495 h 895495"/>
                    <a:gd name="connsiteX5" fmla="*/ 238 w 685942"/>
                    <a:gd name="connsiteY5" fmla="*/ 862158 h 895495"/>
                    <a:gd name="connsiteX6" fmla="*/ 238 w 685942"/>
                    <a:gd name="connsiteY6" fmla="*/ 243033 h 895495"/>
                    <a:gd name="connsiteX7" fmla="*/ 69771 w 685942"/>
                    <a:gd name="connsiteY7" fmla="*/ 72154 h 895495"/>
                    <a:gd name="connsiteX8" fmla="*/ 243126 w 685942"/>
                    <a:gd name="connsiteY8" fmla="*/ 1003 h 895495"/>
                    <a:gd name="connsiteX9" fmla="*/ 452580 w 685942"/>
                    <a:gd name="connsiteY9" fmla="*/ 812 h 895495"/>
                    <a:gd name="connsiteX10" fmla="*/ 583168 w 685942"/>
                    <a:gd name="connsiteY10" fmla="*/ 46246 h 895495"/>
                    <a:gd name="connsiteX11" fmla="*/ 685943 w 685942"/>
                    <a:gd name="connsiteY11" fmla="*/ 226269 h 895495"/>
                    <a:gd name="connsiteX12" fmla="*/ 613839 w 685942"/>
                    <a:gd name="connsiteY12" fmla="*/ 203314 h 895495"/>
                    <a:gd name="connsiteX13" fmla="*/ 585740 w 685942"/>
                    <a:gd name="connsiteY13" fmla="*/ 138544 h 895495"/>
                    <a:gd name="connsiteX14" fmla="*/ 443055 w 685942"/>
                    <a:gd name="connsiteY14" fmla="*/ 67011 h 895495"/>
                    <a:gd name="connsiteX15" fmla="*/ 308467 w 685942"/>
                    <a:gd name="connsiteY15" fmla="*/ 66820 h 895495"/>
                    <a:gd name="connsiteX16" fmla="*/ 201787 w 685942"/>
                    <a:gd name="connsiteY16" fmla="*/ 71869 h 895495"/>
                    <a:gd name="connsiteX17" fmla="*/ 107585 w 685942"/>
                    <a:gd name="connsiteY17" fmla="*/ 131400 h 895495"/>
                    <a:gd name="connsiteX18" fmla="*/ 67199 w 685942"/>
                    <a:gd name="connsiteY18" fmla="*/ 231508 h 895495"/>
                    <a:gd name="connsiteX19" fmla="*/ 67199 w 685942"/>
                    <a:gd name="connsiteY19" fmla="*/ 823486 h 895495"/>
                    <a:gd name="connsiteX20" fmla="*/ 72247 w 685942"/>
                    <a:gd name="connsiteY20" fmla="*/ 828439 h 895495"/>
                    <a:gd name="connsiteX21" fmla="*/ 374571 w 685942"/>
                    <a:gd name="connsiteY21" fmla="*/ 828916 h 895495"/>
                    <a:gd name="connsiteX22" fmla="*/ 482679 w 685942"/>
                    <a:gd name="connsiteY22" fmla="*/ 824153 h 895495"/>
                    <a:gd name="connsiteX23" fmla="*/ 578406 w 685942"/>
                    <a:gd name="connsiteY23" fmla="*/ 764146 h 895495"/>
                    <a:gd name="connsiteX24" fmla="*/ 618887 w 685942"/>
                    <a:gd name="connsiteY24" fmla="*/ 659752 h 895495"/>
                    <a:gd name="connsiteX25" fmla="*/ 618792 w 685942"/>
                    <a:gd name="connsiteY25" fmla="*/ 236080 h 895495"/>
                    <a:gd name="connsiteX26" fmla="*/ 613839 w 685942"/>
                    <a:gd name="connsiteY26" fmla="*/ 203314 h 89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5942" h="895495">
                      <a:moveTo>
                        <a:pt x="685943" y="226269"/>
                      </a:moveTo>
                      <a:lnTo>
                        <a:pt x="685943" y="667657"/>
                      </a:lnTo>
                      <a:cubicBezTo>
                        <a:pt x="678704" y="747604"/>
                        <a:pt x="643842" y="809358"/>
                        <a:pt x="581358" y="852919"/>
                      </a:cubicBezTo>
                      <a:cubicBezTo>
                        <a:pt x="546878" y="876922"/>
                        <a:pt x="505952" y="891114"/>
                        <a:pt x="458581" y="895495"/>
                      </a:cubicBezTo>
                      <a:lnTo>
                        <a:pt x="27289" y="895495"/>
                      </a:lnTo>
                      <a:cubicBezTo>
                        <a:pt x="9255" y="890034"/>
                        <a:pt x="238" y="878922"/>
                        <a:pt x="238" y="862158"/>
                      </a:cubicBezTo>
                      <a:cubicBezTo>
                        <a:pt x="-79" y="542943"/>
                        <a:pt x="-79" y="336568"/>
                        <a:pt x="238" y="243033"/>
                      </a:cubicBezTo>
                      <a:cubicBezTo>
                        <a:pt x="556" y="177247"/>
                        <a:pt x="23733" y="120287"/>
                        <a:pt x="69771" y="72154"/>
                      </a:cubicBezTo>
                      <a:cubicBezTo>
                        <a:pt x="114411" y="25609"/>
                        <a:pt x="172196" y="1892"/>
                        <a:pt x="243126" y="1003"/>
                      </a:cubicBezTo>
                      <a:cubicBezTo>
                        <a:pt x="345234" y="-267"/>
                        <a:pt x="415052" y="-331"/>
                        <a:pt x="452580" y="812"/>
                      </a:cubicBezTo>
                      <a:cubicBezTo>
                        <a:pt x="499443" y="2273"/>
                        <a:pt x="542973" y="17417"/>
                        <a:pt x="583168" y="46246"/>
                      </a:cubicBezTo>
                      <a:cubicBezTo>
                        <a:pt x="644319" y="90125"/>
                        <a:pt x="678577" y="150132"/>
                        <a:pt x="685943" y="226269"/>
                      </a:cubicBezTo>
                      <a:close/>
                      <a:moveTo>
                        <a:pt x="613839" y="203314"/>
                      </a:moveTo>
                      <a:cubicBezTo>
                        <a:pt x="608949" y="178168"/>
                        <a:pt x="599583" y="156578"/>
                        <a:pt x="585740" y="138544"/>
                      </a:cubicBezTo>
                      <a:cubicBezTo>
                        <a:pt x="549989" y="92125"/>
                        <a:pt x="502428" y="68281"/>
                        <a:pt x="443055" y="67011"/>
                      </a:cubicBezTo>
                      <a:cubicBezTo>
                        <a:pt x="421338" y="66566"/>
                        <a:pt x="376476" y="66503"/>
                        <a:pt x="308467" y="66820"/>
                      </a:cubicBezTo>
                      <a:cubicBezTo>
                        <a:pt x="250492" y="67074"/>
                        <a:pt x="214932" y="68757"/>
                        <a:pt x="201787" y="71869"/>
                      </a:cubicBezTo>
                      <a:cubicBezTo>
                        <a:pt x="165148" y="80441"/>
                        <a:pt x="133747" y="100285"/>
                        <a:pt x="107585" y="131400"/>
                      </a:cubicBezTo>
                      <a:cubicBezTo>
                        <a:pt x="81232" y="162705"/>
                        <a:pt x="67770" y="196075"/>
                        <a:pt x="67199" y="231508"/>
                      </a:cubicBezTo>
                      <a:cubicBezTo>
                        <a:pt x="66437" y="287070"/>
                        <a:pt x="66437" y="484396"/>
                        <a:pt x="67199" y="823486"/>
                      </a:cubicBezTo>
                      <a:cubicBezTo>
                        <a:pt x="67262" y="826788"/>
                        <a:pt x="68945" y="828439"/>
                        <a:pt x="72247" y="828439"/>
                      </a:cubicBezTo>
                      <a:cubicBezTo>
                        <a:pt x="174673" y="829074"/>
                        <a:pt x="275447" y="829233"/>
                        <a:pt x="374571" y="828916"/>
                      </a:cubicBezTo>
                      <a:cubicBezTo>
                        <a:pt x="433689" y="828662"/>
                        <a:pt x="469725" y="827074"/>
                        <a:pt x="482679" y="824153"/>
                      </a:cubicBezTo>
                      <a:cubicBezTo>
                        <a:pt x="519890" y="815708"/>
                        <a:pt x="551799" y="795705"/>
                        <a:pt x="578406" y="764146"/>
                      </a:cubicBezTo>
                      <a:cubicBezTo>
                        <a:pt x="604949" y="732713"/>
                        <a:pt x="618442" y="697915"/>
                        <a:pt x="618887" y="659752"/>
                      </a:cubicBezTo>
                      <a:cubicBezTo>
                        <a:pt x="619839" y="582091"/>
                        <a:pt x="619808" y="440867"/>
                        <a:pt x="618792" y="236080"/>
                      </a:cubicBezTo>
                      <a:cubicBezTo>
                        <a:pt x="618728" y="231190"/>
                        <a:pt x="617077" y="220268"/>
                        <a:pt x="613839" y="203314"/>
                      </a:cubicBezTo>
                      <a:close/>
                    </a:path>
                  </a:pathLst>
                </a:custGeom>
                <a:grpFill/>
                <a:ln w="9525" cap="flat">
                  <a:noFill/>
                  <a:prstDash val="solid"/>
                  <a:miter/>
                </a:ln>
              </p:spPr>
              <p:txBody>
                <a:bodyPr rtlCol="0" anchor="ctr"/>
                <a:lstStyle/>
                <a:p>
                  <a:endParaRPr lang="en-US"/>
                </a:p>
              </p:txBody>
            </p:sp>
          </p:grpSp>
        </p:grpSp>
        <p:grpSp>
          <p:nvGrpSpPr>
            <p:cNvPr id="74" name="Group 73">
              <a:extLst>
                <a:ext uri="{FF2B5EF4-FFF2-40B4-BE49-F238E27FC236}">
                  <a16:creationId xmlns:a16="http://schemas.microsoft.com/office/drawing/2014/main" id="{03B01278-E962-BD98-8757-6F1E412F4579}"/>
                </a:ext>
              </a:extLst>
            </p:cNvPr>
            <p:cNvGrpSpPr/>
            <p:nvPr/>
          </p:nvGrpSpPr>
          <p:grpSpPr>
            <a:xfrm>
              <a:off x="8368916" y="3198526"/>
              <a:ext cx="1016000" cy="1016000"/>
              <a:chOff x="3449773" y="1914609"/>
              <a:chExt cx="1016000" cy="1016000"/>
            </a:xfrm>
          </p:grpSpPr>
          <p:sp>
            <p:nvSpPr>
              <p:cNvPr id="75" name="Ellipse 11">
                <a:extLst>
                  <a:ext uri="{FF2B5EF4-FFF2-40B4-BE49-F238E27FC236}">
                    <a16:creationId xmlns:a16="http://schemas.microsoft.com/office/drawing/2014/main" id="{86BEC006-0AFD-826E-6055-616FEA105BC5}"/>
                  </a:ext>
                </a:extLst>
              </p:cNvPr>
              <p:cNvSpPr>
                <a:spLocks noChangeAspect="1"/>
              </p:cNvSpPr>
              <p:nvPr>
                <p:custDataLst>
                  <p:tags r:id="rId14"/>
                </p:custDataLst>
              </p:nvPr>
            </p:nvSpPr>
            <p:spPr>
              <a:xfrm>
                <a:off x="3449773" y="1914609"/>
                <a:ext cx="1016000" cy="1016000"/>
              </a:xfrm>
              <a:prstGeom prst="ellipse">
                <a:avLst/>
              </a:prstGeom>
              <a:solidFill>
                <a:schemeClr val="accent2"/>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76" name="Date_and_Time" descr="{&quot;Key&quot;:&quot;POWER_USER_SHAPE_ICON&quot;,&quot;Value&quot;:&quot;POWER_USER_SHAPE_ICON_STYLE_1&quot;}">
                <a:extLst>
                  <a:ext uri="{FF2B5EF4-FFF2-40B4-BE49-F238E27FC236}">
                    <a16:creationId xmlns:a16="http://schemas.microsoft.com/office/drawing/2014/main" id="{4275B76D-A9E7-1CA5-9A20-52D49257FE17}"/>
                  </a:ext>
                </a:extLst>
              </p:cNvPr>
              <p:cNvGrpSpPr>
                <a:grpSpLocks noChangeAspect="1"/>
              </p:cNvGrpSpPr>
              <p:nvPr>
                <p:custDataLst>
                  <p:tags r:id="rId15"/>
                </p:custDataLst>
              </p:nvPr>
            </p:nvGrpSpPr>
            <p:grpSpPr bwMode="auto">
              <a:xfrm>
                <a:off x="3714719" y="2160936"/>
                <a:ext cx="546223" cy="548640"/>
                <a:chOff x="8" y="10"/>
                <a:chExt cx="452" cy="454"/>
              </a:xfrm>
              <a:solidFill>
                <a:schemeClr val="bg1"/>
              </a:solidFill>
            </p:grpSpPr>
            <p:sp>
              <p:nvSpPr>
                <p:cNvPr id="77" name="Date_and_Time">
                  <a:extLst>
                    <a:ext uri="{FF2B5EF4-FFF2-40B4-BE49-F238E27FC236}">
                      <a16:creationId xmlns:a16="http://schemas.microsoft.com/office/drawing/2014/main" id="{AA3C5544-DA9B-BA09-8D44-A545DE2F4135}"/>
                    </a:ext>
                  </a:extLst>
                </p:cNvPr>
                <p:cNvSpPr>
                  <a:spLocks noEditPoints="1"/>
                </p:cNvSpPr>
                <p:nvPr>
                  <p:custDataLst>
                    <p:tags r:id="rId16"/>
                  </p:custDataLst>
                </p:nvPr>
              </p:nvSpPr>
              <p:spPr bwMode="auto">
                <a:xfrm>
                  <a:off x="233" y="237"/>
                  <a:ext cx="227" cy="227"/>
                </a:xfrm>
                <a:custGeom>
                  <a:avLst/>
                  <a:gdLst>
                    <a:gd name="T0" fmla="*/ 157 w 313"/>
                    <a:gd name="T1" fmla="*/ 25 h 313"/>
                    <a:gd name="T2" fmla="*/ 288 w 313"/>
                    <a:gd name="T3" fmla="*/ 156 h 313"/>
                    <a:gd name="T4" fmla="*/ 157 w 313"/>
                    <a:gd name="T5" fmla="*/ 288 h 313"/>
                    <a:gd name="T6" fmla="*/ 25 w 313"/>
                    <a:gd name="T7" fmla="*/ 156 h 313"/>
                    <a:gd name="T8" fmla="*/ 157 w 313"/>
                    <a:gd name="T9" fmla="*/ 25 h 313"/>
                    <a:gd name="T10" fmla="*/ 157 w 313"/>
                    <a:gd name="T11" fmla="*/ 0 h 313"/>
                    <a:gd name="T12" fmla="*/ 0 w 313"/>
                    <a:gd name="T13" fmla="*/ 156 h 313"/>
                    <a:gd name="T14" fmla="*/ 157 w 313"/>
                    <a:gd name="T15" fmla="*/ 313 h 313"/>
                    <a:gd name="T16" fmla="*/ 313 w 313"/>
                    <a:gd name="T17" fmla="*/ 156 h 313"/>
                    <a:gd name="T18" fmla="*/ 157 w 313"/>
                    <a:gd name="T1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13">
                      <a:moveTo>
                        <a:pt x="157" y="25"/>
                      </a:moveTo>
                      <a:cubicBezTo>
                        <a:pt x="229" y="25"/>
                        <a:pt x="288" y="84"/>
                        <a:pt x="288" y="156"/>
                      </a:cubicBezTo>
                      <a:cubicBezTo>
                        <a:pt x="288" y="229"/>
                        <a:pt x="229" y="288"/>
                        <a:pt x="157" y="288"/>
                      </a:cubicBezTo>
                      <a:cubicBezTo>
                        <a:pt x="84" y="288"/>
                        <a:pt x="25" y="229"/>
                        <a:pt x="25" y="156"/>
                      </a:cubicBezTo>
                      <a:cubicBezTo>
                        <a:pt x="25" y="84"/>
                        <a:pt x="84" y="25"/>
                        <a:pt x="157" y="25"/>
                      </a:cubicBezTo>
                      <a:close/>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Date_and_Time">
                  <a:extLst>
                    <a:ext uri="{FF2B5EF4-FFF2-40B4-BE49-F238E27FC236}">
                      <a16:creationId xmlns:a16="http://schemas.microsoft.com/office/drawing/2014/main" id="{1FDD32A1-516F-C19A-6FFC-B4C3D6854321}"/>
                    </a:ext>
                  </a:extLst>
                </p:cNvPr>
                <p:cNvSpPr>
                  <a:spLocks noChangeArrowheads="1"/>
                </p:cNvSpPr>
                <p:nvPr>
                  <p:custDataLst>
                    <p:tags r:id="rId17"/>
                  </p:custDataLst>
                </p:nvPr>
              </p:nvSpPr>
              <p:spPr bwMode="auto">
                <a:xfrm>
                  <a:off x="17" y="142"/>
                  <a:ext cx="385" cy="1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Date_and_Time">
                  <a:extLst>
                    <a:ext uri="{FF2B5EF4-FFF2-40B4-BE49-F238E27FC236}">
                      <a16:creationId xmlns:a16="http://schemas.microsoft.com/office/drawing/2014/main" id="{B8123733-0110-B78F-39C9-F10D2EE38CCE}"/>
                    </a:ext>
                  </a:extLst>
                </p:cNvPr>
                <p:cNvSpPr>
                  <a:spLocks noChangeArrowheads="1"/>
                </p:cNvSpPr>
                <p:nvPr>
                  <p:custDataLst>
                    <p:tags r:id="rId18"/>
                  </p:custDataLst>
                </p:nvPr>
              </p:nvSpPr>
              <p:spPr bwMode="auto">
                <a:xfrm>
                  <a:off x="88"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Date_and_Time">
                  <a:extLst>
                    <a:ext uri="{FF2B5EF4-FFF2-40B4-BE49-F238E27FC236}">
                      <a16:creationId xmlns:a16="http://schemas.microsoft.com/office/drawing/2014/main" id="{6DE95AB7-451E-ECEC-849D-FDD3BAD2A7F6}"/>
                    </a:ext>
                  </a:extLst>
                </p:cNvPr>
                <p:cNvSpPr>
                  <a:spLocks noChangeArrowheads="1"/>
                </p:cNvSpPr>
                <p:nvPr>
                  <p:custDataLst>
                    <p:tags r:id="rId19"/>
                  </p:custDataLst>
                </p:nvPr>
              </p:nvSpPr>
              <p:spPr bwMode="auto">
                <a:xfrm>
                  <a:off x="196"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Date_and_Time">
                  <a:extLst>
                    <a:ext uri="{FF2B5EF4-FFF2-40B4-BE49-F238E27FC236}">
                      <a16:creationId xmlns:a16="http://schemas.microsoft.com/office/drawing/2014/main" id="{6795324C-27B6-E784-559B-E623804FAA06}"/>
                    </a:ext>
                  </a:extLst>
                </p:cNvPr>
                <p:cNvSpPr>
                  <a:spLocks noChangeArrowheads="1"/>
                </p:cNvSpPr>
                <p:nvPr>
                  <p:custDataLst>
                    <p:tags r:id="rId20"/>
                  </p:custDataLst>
                </p:nvPr>
              </p:nvSpPr>
              <p:spPr bwMode="auto">
                <a:xfrm>
                  <a:off x="307" y="10"/>
                  <a:ext cx="18"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 name="Date_and_Time">
                  <a:extLst>
                    <a:ext uri="{FF2B5EF4-FFF2-40B4-BE49-F238E27FC236}">
                      <a16:creationId xmlns:a16="http://schemas.microsoft.com/office/drawing/2014/main" id="{7CD08322-C8DB-D02B-3C68-CCEFE840B709}"/>
                    </a:ext>
                  </a:extLst>
                </p:cNvPr>
                <p:cNvSpPr>
                  <a:spLocks/>
                </p:cNvSpPr>
                <p:nvPr>
                  <p:custDataLst>
                    <p:tags r:id="rId21"/>
                  </p:custDataLst>
                </p:nvPr>
              </p:nvSpPr>
              <p:spPr bwMode="auto">
                <a:xfrm>
                  <a:off x="8" y="38"/>
                  <a:ext cx="402" cy="398"/>
                </a:xfrm>
                <a:custGeom>
                  <a:avLst/>
                  <a:gdLst>
                    <a:gd name="T0" fmla="*/ 373 w 555"/>
                    <a:gd name="T1" fmla="*/ 549 h 549"/>
                    <a:gd name="T2" fmla="*/ 0 w 555"/>
                    <a:gd name="T3" fmla="*/ 549 h 549"/>
                    <a:gd name="T4" fmla="*/ 0 w 555"/>
                    <a:gd name="T5" fmla="*/ 0 h 549"/>
                    <a:gd name="T6" fmla="*/ 555 w 555"/>
                    <a:gd name="T7" fmla="*/ 0 h 549"/>
                    <a:gd name="T8" fmla="*/ 555 w 555"/>
                    <a:gd name="T9" fmla="*/ 305 h 549"/>
                    <a:gd name="T10" fmla="*/ 530 w 555"/>
                    <a:gd name="T11" fmla="*/ 305 h 549"/>
                    <a:gd name="T12" fmla="*/ 530 w 555"/>
                    <a:gd name="T13" fmla="*/ 25 h 549"/>
                    <a:gd name="T14" fmla="*/ 25 w 555"/>
                    <a:gd name="T15" fmla="*/ 25 h 549"/>
                    <a:gd name="T16" fmla="*/ 25 w 555"/>
                    <a:gd name="T17" fmla="*/ 524 h 549"/>
                    <a:gd name="T18" fmla="*/ 373 w 555"/>
                    <a:gd name="T19" fmla="*/ 524 h 549"/>
                    <a:gd name="T20" fmla="*/ 373 w 555"/>
                    <a:gd name="T21"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549">
                      <a:moveTo>
                        <a:pt x="373" y="549"/>
                      </a:moveTo>
                      <a:lnTo>
                        <a:pt x="0" y="549"/>
                      </a:lnTo>
                      <a:lnTo>
                        <a:pt x="0" y="0"/>
                      </a:lnTo>
                      <a:lnTo>
                        <a:pt x="555" y="0"/>
                      </a:lnTo>
                      <a:lnTo>
                        <a:pt x="555" y="305"/>
                      </a:lnTo>
                      <a:lnTo>
                        <a:pt x="530" y="305"/>
                      </a:lnTo>
                      <a:lnTo>
                        <a:pt x="530" y="25"/>
                      </a:lnTo>
                      <a:lnTo>
                        <a:pt x="25" y="25"/>
                      </a:lnTo>
                      <a:lnTo>
                        <a:pt x="25" y="524"/>
                      </a:lnTo>
                      <a:lnTo>
                        <a:pt x="373" y="524"/>
                      </a:lnTo>
                      <a:lnTo>
                        <a:pt x="373" y="54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Date_and_Time">
                  <a:extLst>
                    <a:ext uri="{FF2B5EF4-FFF2-40B4-BE49-F238E27FC236}">
                      <a16:creationId xmlns:a16="http://schemas.microsoft.com/office/drawing/2014/main" id="{0D12283E-FC4C-EA42-B515-3F18D9D85725}"/>
                    </a:ext>
                  </a:extLst>
                </p:cNvPr>
                <p:cNvSpPr>
                  <a:spLocks/>
                </p:cNvSpPr>
                <p:nvPr>
                  <p:custDataLst>
                    <p:tags r:id="rId22"/>
                  </p:custDataLst>
                </p:nvPr>
              </p:nvSpPr>
              <p:spPr bwMode="auto">
                <a:xfrm>
                  <a:off x="338" y="279"/>
                  <a:ext cx="79" cy="86"/>
                </a:xfrm>
                <a:custGeom>
                  <a:avLst/>
                  <a:gdLst>
                    <a:gd name="T0" fmla="*/ 109 w 109"/>
                    <a:gd name="T1" fmla="*/ 118 h 118"/>
                    <a:gd name="T2" fmla="*/ 0 w 109"/>
                    <a:gd name="T3" fmla="*/ 118 h 118"/>
                    <a:gd name="T4" fmla="*/ 0 w 109"/>
                    <a:gd name="T5" fmla="*/ 0 h 118"/>
                    <a:gd name="T6" fmla="*/ 25 w 109"/>
                    <a:gd name="T7" fmla="*/ 0 h 118"/>
                    <a:gd name="T8" fmla="*/ 25 w 109"/>
                    <a:gd name="T9" fmla="*/ 93 h 118"/>
                    <a:gd name="T10" fmla="*/ 109 w 109"/>
                    <a:gd name="T11" fmla="*/ 93 h 118"/>
                    <a:gd name="T12" fmla="*/ 109 w 10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09" h="118">
                      <a:moveTo>
                        <a:pt x="109" y="118"/>
                      </a:moveTo>
                      <a:lnTo>
                        <a:pt x="0" y="118"/>
                      </a:lnTo>
                      <a:lnTo>
                        <a:pt x="0" y="0"/>
                      </a:lnTo>
                      <a:lnTo>
                        <a:pt x="25" y="0"/>
                      </a:lnTo>
                      <a:lnTo>
                        <a:pt x="25" y="93"/>
                      </a:lnTo>
                      <a:lnTo>
                        <a:pt x="109" y="93"/>
                      </a:lnTo>
                      <a:lnTo>
                        <a:pt x="109" y="1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84" name="Plus Sign 83">
              <a:extLst>
                <a:ext uri="{FF2B5EF4-FFF2-40B4-BE49-F238E27FC236}">
                  <a16:creationId xmlns:a16="http://schemas.microsoft.com/office/drawing/2014/main" id="{D51C0B67-FECD-AC99-1CEB-D20D2DC5EE90}"/>
                </a:ext>
              </a:extLst>
            </p:cNvPr>
            <p:cNvSpPr/>
            <p:nvPr/>
          </p:nvSpPr>
          <p:spPr>
            <a:xfrm>
              <a:off x="7645579" y="3397587"/>
              <a:ext cx="563526" cy="536557"/>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85" name="Plus Sign 84">
              <a:extLst>
                <a:ext uri="{FF2B5EF4-FFF2-40B4-BE49-F238E27FC236}">
                  <a16:creationId xmlns:a16="http://schemas.microsoft.com/office/drawing/2014/main" id="{51B3CAD9-CA93-2C3C-1ED1-3349491F9289}"/>
                </a:ext>
              </a:extLst>
            </p:cNvPr>
            <p:cNvSpPr/>
            <p:nvPr/>
          </p:nvSpPr>
          <p:spPr>
            <a:xfrm>
              <a:off x="9544727" y="3423574"/>
              <a:ext cx="563526" cy="536557"/>
            </a:xfrm>
            <a:prstGeom prst="mathPlu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86" name="Rectangle 85">
              <a:extLst>
                <a:ext uri="{FF2B5EF4-FFF2-40B4-BE49-F238E27FC236}">
                  <a16:creationId xmlns:a16="http://schemas.microsoft.com/office/drawing/2014/main" id="{436C6B3C-D764-C3D7-A616-8199CDB35376}"/>
                </a:ext>
              </a:extLst>
            </p:cNvPr>
            <p:cNvSpPr/>
            <p:nvPr/>
          </p:nvSpPr>
          <p:spPr>
            <a:xfrm>
              <a:off x="6379535" y="4492644"/>
              <a:ext cx="5056769" cy="11604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sp>
        <p:nvSpPr>
          <p:cNvPr id="87" name="Rectangle 86">
            <a:extLst>
              <a:ext uri="{FF2B5EF4-FFF2-40B4-BE49-F238E27FC236}">
                <a16:creationId xmlns:a16="http://schemas.microsoft.com/office/drawing/2014/main" id="{073ADBCB-F187-5908-1862-7ECB78292C10}"/>
              </a:ext>
            </a:extLst>
          </p:cNvPr>
          <p:cNvSpPr/>
          <p:nvPr/>
        </p:nvSpPr>
        <p:spPr>
          <a:xfrm>
            <a:off x="552198" y="4407558"/>
            <a:ext cx="709518" cy="395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a:solidFill>
                  <a:schemeClr val="tx1">
                    <a:lumMod val="75000"/>
                    <a:lumOff val="25000"/>
                  </a:schemeClr>
                </a:solidFill>
              </a:rPr>
              <a:t>WSJF Score</a:t>
            </a:r>
          </a:p>
        </p:txBody>
      </p:sp>
      <p:sp>
        <p:nvSpPr>
          <p:cNvPr id="88" name="Equals 87">
            <a:extLst>
              <a:ext uri="{FF2B5EF4-FFF2-40B4-BE49-F238E27FC236}">
                <a16:creationId xmlns:a16="http://schemas.microsoft.com/office/drawing/2014/main" id="{521C454D-FDC3-7EC2-AB05-1FA4E18BAE4B}"/>
              </a:ext>
            </a:extLst>
          </p:cNvPr>
          <p:cNvSpPr/>
          <p:nvPr/>
        </p:nvSpPr>
        <p:spPr>
          <a:xfrm>
            <a:off x="1244307" y="4488154"/>
            <a:ext cx="340554" cy="271128"/>
          </a:xfrm>
          <a:prstGeom prst="mathEqual">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tx1"/>
              </a:solidFill>
              <a:latin typeface="Avenir Next" panose="020B0503020202020204" pitchFamily="34" charset="0"/>
            </a:endParaRPr>
          </a:p>
        </p:txBody>
      </p:sp>
      <p:grpSp>
        <p:nvGrpSpPr>
          <p:cNvPr id="144" name="Group 143">
            <a:extLst>
              <a:ext uri="{FF2B5EF4-FFF2-40B4-BE49-F238E27FC236}">
                <a16:creationId xmlns:a16="http://schemas.microsoft.com/office/drawing/2014/main" id="{0AF9B2AD-98E4-8CDA-F9AE-8FBF047953DE}"/>
              </a:ext>
            </a:extLst>
          </p:cNvPr>
          <p:cNvGrpSpPr/>
          <p:nvPr/>
        </p:nvGrpSpPr>
        <p:grpSpPr>
          <a:xfrm>
            <a:off x="8047973" y="5893372"/>
            <a:ext cx="365760" cy="365760"/>
            <a:chOff x="755696" y="4608685"/>
            <a:chExt cx="1016000" cy="1016000"/>
          </a:xfrm>
        </p:grpSpPr>
        <p:sp>
          <p:nvSpPr>
            <p:cNvPr id="170" name="Ellipse 15">
              <a:extLst>
                <a:ext uri="{FF2B5EF4-FFF2-40B4-BE49-F238E27FC236}">
                  <a16:creationId xmlns:a16="http://schemas.microsoft.com/office/drawing/2014/main" id="{87A91DB4-1B9F-02FE-7E68-F283ACDEB161}"/>
                </a:ext>
              </a:extLst>
            </p:cNvPr>
            <p:cNvSpPr>
              <a:spLocks noChangeAspect="1"/>
            </p:cNvSpPr>
            <p:nvPr>
              <p:custDataLst>
                <p:tags r:id="rId13"/>
              </p:custDataLst>
            </p:nvPr>
          </p:nvSpPr>
          <p:spPr>
            <a:xfrm>
              <a:off x="755696" y="4608685"/>
              <a:ext cx="1016000" cy="1016000"/>
            </a:xfrm>
            <a:prstGeom prst="ellipse">
              <a:avLst/>
            </a:prstGeom>
            <a:solidFill>
              <a:schemeClr val="accent4"/>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171" name="Checklist6" descr="{&quot;Key&quot;:&quot;POWER_USER_SHAPE_ICON&quot;,&quot;Value&quot;:&quot;POWER_USER_SHAPE_ICON_STYLE_1&quot;}">
              <a:extLst>
                <a:ext uri="{FF2B5EF4-FFF2-40B4-BE49-F238E27FC236}">
                  <a16:creationId xmlns:a16="http://schemas.microsoft.com/office/drawing/2014/main" id="{F36E35D2-84BC-91D0-7F2A-C7F2E544384D}"/>
                </a:ext>
              </a:extLst>
            </p:cNvPr>
            <p:cNvGrpSpPr>
              <a:grpSpLocks noChangeAspect="1"/>
            </p:cNvGrpSpPr>
            <p:nvPr/>
          </p:nvGrpSpPr>
          <p:grpSpPr>
            <a:xfrm>
              <a:off x="1083268" y="4828076"/>
              <a:ext cx="360855" cy="542924"/>
              <a:chOff x="7976414" y="4946023"/>
              <a:chExt cx="1220753" cy="1836686"/>
            </a:xfrm>
            <a:solidFill>
              <a:srgbClr val="FFFFFF"/>
            </a:solidFill>
          </p:grpSpPr>
          <p:sp>
            <p:nvSpPr>
              <p:cNvPr id="172" name="Freeform: Shape 1985">
                <a:extLst>
                  <a:ext uri="{FF2B5EF4-FFF2-40B4-BE49-F238E27FC236}">
                    <a16:creationId xmlns:a16="http://schemas.microsoft.com/office/drawing/2014/main" id="{2DB63680-0952-B8AF-619B-79E7489460D3}"/>
                  </a:ext>
                </a:extLst>
              </p:cNvPr>
              <p:cNvSpPr>
                <a:spLocks/>
              </p:cNvSpPr>
              <p:nvPr/>
            </p:nvSpPr>
            <p:spPr bwMode="auto">
              <a:xfrm>
                <a:off x="7976414" y="5245663"/>
                <a:ext cx="1220753" cy="1537046"/>
              </a:xfrm>
              <a:custGeom>
                <a:avLst/>
                <a:gdLst>
                  <a:gd name="connsiteX0" fmla="*/ 169336 w 1220753"/>
                  <a:gd name="connsiteY0" fmla="*/ 99880 h 1537046"/>
                  <a:gd name="connsiteX1" fmla="*/ 94329 w 1220753"/>
                  <a:gd name="connsiteY1" fmla="*/ 175236 h 1537046"/>
                  <a:gd name="connsiteX2" fmla="*/ 94329 w 1220753"/>
                  <a:gd name="connsiteY2" fmla="*/ 1365851 h 1537046"/>
                  <a:gd name="connsiteX3" fmla="*/ 169336 w 1220753"/>
                  <a:gd name="connsiteY3" fmla="*/ 1442713 h 1537046"/>
                  <a:gd name="connsiteX4" fmla="*/ 1049913 w 1220753"/>
                  <a:gd name="connsiteY4" fmla="*/ 1442713 h 1537046"/>
                  <a:gd name="connsiteX5" fmla="*/ 1126420 w 1220753"/>
                  <a:gd name="connsiteY5" fmla="*/ 1365851 h 1537046"/>
                  <a:gd name="connsiteX6" fmla="*/ 1126420 w 1220753"/>
                  <a:gd name="connsiteY6" fmla="*/ 175236 h 1537046"/>
                  <a:gd name="connsiteX7" fmla="*/ 1049913 w 1220753"/>
                  <a:gd name="connsiteY7" fmla="*/ 99880 h 1537046"/>
                  <a:gd name="connsiteX8" fmla="*/ 134132 w 1220753"/>
                  <a:gd name="connsiteY8" fmla="*/ 0 h 1537046"/>
                  <a:gd name="connsiteX9" fmla="*/ 1086621 w 1220753"/>
                  <a:gd name="connsiteY9" fmla="*/ 0 h 1537046"/>
                  <a:gd name="connsiteX10" fmla="*/ 1220753 w 1220753"/>
                  <a:gd name="connsiteY10" fmla="*/ 132219 h 1537046"/>
                  <a:gd name="connsiteX11" fmla="*/ 1220753 w 1220753"/>
                  <a:gd name="connsiteY11" fmla="*/ 1403325 h 1537046"/>
                  <a:gd name="connsiteX12" fmla="*/ 1086621 w 1220753"/>
                  <a:gd name="connsiteY12" fmla="*/ 1537046 h 1537046"/>
                  <a:gd name="connsiteX13" fmla="*/ 134132 w 1220753"/>
                  <a:gd name="connsiteY13" fmla="*/ 1537046 h 1537046"/>
                  <a:gd name="connsiteX14" fmla="*/ 0 w 1220753"/>
                  <a:gd name="connsiteY14" fmla="*/ 1403325 h 1537046"/>
                  <a:gd name="connsiteX15" fmla="*/ 0 w 1220753"/>
                  <a:gd name="connsiteY15" fmla="*/ 132219 h 1537046"/>
                  <a:gd name="connsiteX16" fmla="*/ 134132 w 1220753"/>
                  <a:gd name="connsiteY16" fmla="*/ 0 h 15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753" h="1537046">
                    <a:moveTo>
                      <a:pt x="169336" y="99880"/>
                    </a:moveTo>
                    <a:cubicBezTo>
                      <a:pt x="127332" y="99880"/>
                      <a:pt x="94329" y="133037"/>
                      <a:pt x="94329" y="175236"/>
                    </a:cubicBezTo>
                    <a:lnTo>
                      <a:pt x="94329" y="1365851"/>
                    </a:lnTo>
                    <a:cubicBezTo>
                      <a:pt x="94329" y="1408050"/>
                      <a:pt x="127332" y="1442713"/>
                      <a:pt x="169336" y="1442713"/>
                    </a:cubicBezTo>
                    <a:lnTo>
                      <a:pt x="1049913" y="1442713"/>
                    </a:lnTo>
                    <a:cubicBezTo>
                      <a:pt x="1091917" y="1442713"/>
                      <a:pt x="1126420" y="1408050"/>
                      <a:pt x="1126420" y="1365851"/>
                    </a:cubicBezTo>
                    <a:lnTo>
                      <a:pt x="1126420" y="175236"/>
                    </a:lnTo>
                    <a:cubicBezTo>
                      <a:pt x="1126420" y="133037"/>
                      <a:pt x="1091917" y="99880"/>
                      <a:pt x="1049913" y="99880"/>
                    </a:cubicBezTo>
                    <a:close/>
                    <a:moveTo>
                      <a:pt x="134132" y="0"/>
                    </a:moveTo>
                    <a:lnTo>
                      <a:pt x="1086621" y="0"/>
                    </a:lnTo>
                    <a:cubicBezTo>
                      <a:pt x="1158962" y="0"/>
                      <a:pt x="1220753" y="60100"/>
                      <a:pt x="1220753" y="132219"/>
                    </a:cubicBezTo>
                    <a:lnTo>
                      <a:pt x="1220753" y="1403325"/>
                    </a:lnTo>
                    <a:cubicBezTo>
                      <a:pt x="1220753" y="1476947"/>
                      <a:pt x="1158962" y="1537046"/>
                      <a:pt x="1086621" y="1537046"/>
                    </a:cubicBezTo>
                    <a:lnTo>
                      <a:pt x="134132" y="1537046"/>
                    </a:lnTo>
                    <a:cubicBezTo>
                      <a:pt x="60284" y="1537046"/>
                      <a:pt x="0" y="1476947"/>
                      <a:pt x="0" y="1403325"/>
                    </a:cubicBezTo>
                    <a:lnTo>
                      <a:pt x="0" y="132219"/>
                    </a:lnTo>
                    <a:cubicBezTo>
                      <a:pt x="0" y="60100"/>
                      <a:pt x="60284" y="0"/>
                      <a:pt x="134132"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solidFill>
                    <a:prstClr val="black"/>
                  </a:solidFill>
                </a:endParaRPr>
              </a:p>
            </p:txBody>
          </p:sp>
          <p:sp>
            <p:nvSpPr>
              <p:cNvPr id="173" name="Freeform 2233">
                <a:extLst>
                  <a:ext uri="{FF2B5EF4-FFF2-40B4-BE49-F238E27FC236}">
                    <a16:creationId xmlns:a16="http://schemas.microsoft.com/office/drawing/2014/main" id="{12D019A0-D10F-8818-09DF-6F60CD0874B0}"/>
                  </a:ext>
                </a:extLst>
              </p:cNvPr>
              <p:cNvSpPr>
                <a:spLocks/>
              </p:cNvSpPr>
              <p:nvPr/>
            </p:nvSpPr>
            <p:spPr bwMode="auto">
              <a:xfrm>
                <a:off x="8215014" y="5051454"/>
                <a:ext cx="743550" cy="227506"/>
              </a:xfrm>
              <a:custGeom>
                <a:avLst/>
                <a:gdLst>
                  <a:gd name="T0" fmla="*/ 283 w 494"/>
                  <a:gd name="T1" fmla="*/ 0 h 149"/>
                  <a:gd name="T2" fmla="*/ 247 w 494"/>
                  <a:gd name="T3" fmla="*/ 40 h 149"/>
                  <a:gd name="T4" fmla="*/ 210 w 494"/>
                  <a:gd name="T5" fmla="*/ 0 h 149"/>
                  <a:gd name="T6" fmla="*/ 0 w 494"/>
                  <a:gd name="T7" fmla="*/ 0 h 149"/>
                  <a:gd name="T8" fmla="*/ 0 w 494"/>
                  <a:gd name="T9" fmla="*/ 149 h 149"/>
                  <a:gd name="T10" fmla="*/ 494 w 494"/>
                  <a:gd name="T11" fmla="*/ 149 h 149"/>
                  <a:gd name="T12" fmla="*/ 494 w 494"/>
                  <a:gd name="T13" fmla="*/ 0 h 149"/>
                  <a:gd name="T14" fmla="*/ 283 w 494"/>
                  <a:gd name="T15" fmla="*/ 0 h 1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49">
                    <a:moveTo>
                      <a:pt x="283" y="0"/>
                    </a:moveTo>
                    <a:cubicBezTo>
                      <a:pt x="282" y="22"/>
                      <a:pt x="266" y="40"/>
                      <a:pt x="247" y="40"/>
                    </a:cubicBezTo>
                    <a:cubicBezTo>
                      <a:pt x="228" y="40"/>
                      <a:pt x="212" y="22"/>
                      <a:pt x="210" y="0"/>
                    </a:cubicBezTo>
                    <a:lnTo>
                      <a:pt x="0" y="0"/>
                    </a:lnTo>
                    <a:lnTo>
                      <a:pt x="0" y="149"/>
                    </a:lnTo>
                    <a:lnTo>
                      <a:pt x="494" y="149"/>
                    </a:lnTo>
                    <a:lnTo>
                      <a:pt x="494" y="0"/>
                    </a:lnTo>
                    <a:lnTo>
                      <a:pt x="28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Rectangle 2234">
                <a:extLst>
                  <a:ext uri="{FF2B5EF4-FFF2-40B4-BE49-F238E27FC236}">
                    <a16:creationId xmlns:a16="http://schemas.microsoft.com/office/drawing/2014/main" id="{AAF22A7B-1644-52C1-7DC3-0E230BE247F0}"/>
                  </a:ext>
                </a:extLst>
              </p:cNvPr>
              <p:cNvSpPr>
                <a:spLocks noChangeArrowheads="1"/>
              </p:cNvSpPr>
              <p:nvPr/>
            </p:nvSpPr>
            <p:spPr bwMode="auto">
              <a:xfrm>
                <a:off x="8215014" y="5217921"/>
                <a:ext cx="743550" cy="6104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2235">
                <a:extLst>
                  <a:ext uri="{FF2B5EF4-FFF2-40B4-BE49-F238E27FC236}">
                    <a16:creationId xmlns:a16="http://schemas.microsoft.com/office/drawing/2014/main" id="{E3EC1243-15F8-BAB8-DBD1-49AA67100183}"/>
                  </a:ext>
                </a:extLst>
              </p:cNvPr>
              <p:cNvSpPr>
                <a:spLocks noEditPoints="1"/>
              </p:cNvSpPr>
              <p:nvPr/>
            </p:nvSpPr>
            <p:spPr bwMode="auto">
              <a:xfrm>
                <a:off x="8486907" y="4946023"/>
                <a:ext cx="199760" cy="194213"/>
              </a:xfrm>
              <a:custGeom>
                <a:avLst/>
                <a:gdLst>
                  <a:gd name="T0" fmla="*/ 66 w 132"/>
                  <a:gd name="T1" fmla="*/ 93 h 132"/>
                  <a:gd name="T2" fmla="*/ 39 w 132"/>
                  <a:gd name="T3" fmla="*/ 66 h 132"/>
                  <a:gd name="T4" fmla="*/ 66 w 132"/>
                  <a:gd name="T5" fmla="*/ 39 h 132"/>
                  <a:gd name="T6" fmla="*/ 93 w 132"/>
                  <a:gd name="T7" fmla="*/ 66 h 132"/>
                  <a:gd name="T8" fmla="*/ 66 w 132"/>
                  <a:gd name="T9" fmla="*/ 93 h 132"/>
                  <a:gd name="T10" fmla="*/ 66 w 132"/>
                  <a:gd name="T11" fmla="*/ 0 h 132"/>
                  <a:gd name="T12" fmla="*/ 0 w 132"/>
                  <a:gd name="T13" fmla="*/ 66 h 132"/>
                  <a:gd name="T14" fmla="*/ 66 w 132"/>
                  <a:gd name="T15" fmla="*/ 132 h 132"/>
                  <a:gd name="T16" fmla="*/ 132 w 132"/>
                  <a:gd name="T17" fmla="*/ 66 h 132"/>
                  <a:gd name="T18" fmla="*/ 66 w 132"/>
                  <a:gd name="T19"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93"/>
                    </a:moveTo>
                    <a:cubicBezTo>
                      <a:pt x="51" y="93"/>
                      <a:pt x="39" y="81"/>
                      <a:pt x="39" y="66"/>
                    </a:cubicBezTo>
                    <a:cubicBezTo>
                      <a:pt x="39" y="51"/>
                      <a:pt x="51" y="39"/>
                      <a:pt x="66" y="39"/>
                    </a:cubicBezTo>
                    <a:cubicBezTo>
                      <a:pt x="81" y="39"/>
                      <a:pt x="93" y="51"/>
                      <a:pt x="93" y="66"/>
                    </a:cubicBezTo>
                    <a:cubicBezTo>
                      <a:pt x="93" y="81"/>
                      <a:pt x="81" y="93"/>
                      <a:pt x="66" y="93"/>
                    </a:cubicBezTo>
                    <a:close/>
                    <a:moveTo>
                      <a:pt x="66" y="0"/>
                    </a:moveTo>
                    <a:cubicBezTo>
                      <a:pt x="30" y="0"/>
                      <a:pt x="0" y="30"/>
                      <a:pt x="0" y="66"/>
                    </a:cubicBezTo>
                    <a:cubicBezTo>
                      <a:pt x="0" y="102"/>
                      <a:pt x="30" y="132"/>
                      <a:pt x="66" y="132"/>
                    </a:cubicBezTo>
                    <a:cubicBezTo>
                      <a:pt x="102" y="132"/>
                      <a:pt x="132" y="102"/>
                      <a:pt x="132" y="66"/>
                    </a:cubicBezTo>
                    <a:cubicBezTo>
                      <a:pt x="132" y="30"/>
                      <a:pt x="102" y="0"/>
                      <a:pt x="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Rectangle 2236">
                <a:extLst>
                  <a:ext uri="{FF2B5EF4-FFF2-40B4-BE49-F238E27FC236}">
                    <a16:creationId xmlns:a16="http://schemas.microsoft.com/office/drawing/2014/main" id="{D585C4D3-BFA4-39C1-E791-B832BE2B5783}"/>
                  </a:ext>
                </a:extLst>
              </p:cNvPr>
              <p:cNvSpPr>
                <a:spLocks noChangeArrowheads="1"/>
              </p:cNvSpPr>
              <p:nvPr/>
            </p:nvSpPr>
            <p:spPr bwMode="auto">
              <a:xfrm>
                <a:off x="8215014" y="5201272"/>
                <a:ext cx="743550" cy="1664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Rectangle 2237">
                <a:extLst>
                  <a:ext uri="{FF2B5EF4-FFF2-40B4-BE49-F238E27FC236}">
                    <a16:creationId xmlns:a16="http://schemas.microsoft.com/office/drawing/2014/main" id="{DA8CFE20-D674-F098-EEEB-9347BEA4CAB7}"/>
                  </a:ext>
                </a:extLst>
              </p:cNvPr>
              <p:cNvSpPr>
                <a:spLocks noChangeArrowheads="1"/>
              </p:cNvSpPr>
              <p:nvPr/>
            </p:nvSpPr>
            <p:spPr bwMode="auto">
              <a:xfrm>
                <a:off x="8281601" y="5040356"/>
                <a:ext cx="127626"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Rectangle 2238">
                <a:extLst>
                  <a:ext uri="{FF2B5EF4-FFF2-40B4-BE49-F238E27FC236}">
                    <a16:creationId xmlns:a16="http://schemas.microsoft.com/office/drawing/2014/main" id="{E10885C0-AE64-4795-C276-D36D23A9FB18}"/>
                  </a:ext>
                </a:extLst>
              </p:cNvPr>
              <p:cNvSpPr>
                <a:spLocks noChangeArrowheads="1"/>
              </p:cNvSpPr>
              <p:nvPr/>
            </p:nvSpPr>
            <p:spPr bwMode="auto">
              <a:xfrm>
                <a:off x="8764351" y="5040356"/>
                <a:ext cx="127626" cy="277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2239">
                <a:extLst>
                  <a:ext uri="{FF2B5EF4-FFF2-40B4-BE49-F238E27FC236}">
                    <a16:creationId xmlns:a16="http://schemas.microsoft.com/office/drawing/2014/main" id="{AB28F064-33DD-B7E1-F56C-F4DA4DA213CF}"/>
                  </a:ext>
                </a:extLst>
              </p:cNvPr>
              <p:cNvSpPr>
                <a:spLocks noEditPoints="1"/>
              </p:cNvSpPr>
              <p:nvPr/>
            </p:nvSpPr>
            <p:spPr bwMode="auto">
              <a:xfrm>
                <a:off x="8159525" y="5517561"/>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Rectangle 2240">
                <a:extLst>
                  <a:ext uri="{FF2B5EF4-FFF2-40B4-BE49-F238E27FC236}">
                    <a16:creationId xmlns:a16="http://schemas.microsoft.com/office/drawing/2014/main" id="{2EAB19BA-EFF7-B805-0855-7872B6E1BEE8}"/>
                  </a:ext>
                </a:extLst>
              </p:cNvPr>
              <p:cNvSpPr>
                <a:spLocks noChangeArrowheads="1"/>
              </p:cNvSpPr>
              <p:nvPr/>
            </p:nvSpPr>
            <p:spPr bwMode="auto">
              <a:xfrm>
                <a:off x="8520200" y="5545304"/>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1" name="Rectangle 2241">
                <a:extLst>
                  <a:ext uri="{FF2B5EF4-FFF2-40B4-BE49-F238E27FC236}">
                    <a16:creationId xmlns:a16="http://schemas.microsoft.com/office/drawing/2014/main" id="{CF1BA9DE-3170-4674-2070-9D546FA3A770}"/>
                  </a:ext>
                </a:extLst>
              </p:cNvPr>
              <p:cNvSpPr>
                <a:spLocks noChangeArrowheads="1"/>
              </p:cNvSpPr>
              <p:nvPr/>
            </p:nvSpPr>
            <p:spPr bwMode="auto">
              <a:xfrm>
                <a:off x="8520200" y="5617441"/>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2" name="Rectangle 2242">
                <a:extLst>
                  <a:ext uri="{FF2B5EF4-FFF2-40B4-BE49-F238E27FC236}">
                    <a16:creationId xmlns:a16="http://schemas.microsoft.com/office/drawing/2014/main" id="{7CC13A31-BED9-6025-72BB-AE908A3B1945}"/>
                  </a:ext>
                </a:extLst>
              </p:cNvPr>
              <p:cNvSpPr>
                <a:spLocks noChangeArrowheads="1"/>
              </p:cNvSpPr>
              <p:nvPr/>
            </p:nvSpPr>
            <p:spPr bwMode="auto">
              <a:xfrm>
                <a:off x="8520200" y="568957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3" name="Rectangle 2243">
                <a:extLst>
                  <a:ext uri="{FF2B5EF4-FFF2-40B4-BE49-F238E27FC236}">
                    <a16:creationId xmlns:a16="http://schemas.microsoft.com/office/drawing/2014/main" id="{722AC563-6F8B-37DB-BB1D-95CD2EEC0FA4}"/>
                  </a:ext>
                </a:extLst>
              </p:cNvPr>
              <p:cNvSpPr>
                <a:spLocks noChangeArrowheads="1"/>
              </p:cNvSpPr>
              <p:nvPr/>
            </p:nvSpPr>
            <p:spPr bwMode="auto">
              <a:xfrm>
                <a:off x="8520200" y="5761712"/>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4" name="Freeform 2244">
                <a:extLst>
                  <a:ext uri="{FF2B5EF4-FFF2-40B4-BE49-F238E27FC236}">
                    <a16:creationId xmlns:a16="http://schemas.microsoft.com/office/drawing/2014/main" id="{8AA89055-F39E-E90E-2FD0-D4BADB38BCD9}"/>
                  </a:ext>
                </a:extLst>
              </p:cNvPr>
              <p:cNvSpPr>
                <a:spLocks/>
              </p:cNvSpPr>
              <p:nvPr/>
            </p:nvSpPr>
            <p:spPr bwMode="auto">
              <a:xfrm>
                <a:off x="8215014" y="5595245"/>
                <a:ext cx="199760" cy="133173"/>
              </a:xfrm>
              <a:custGeom>
                <a:avLst/>
                <a:gdLst>
                  <a:gd name="T0" fmla="*/ 132 w 132"/>
                  <a:gd name="T1" fmla="*/ 16 h 92"/>
                  <a:gd name="T2" fmla="*/ 131 w 132"/>
                  <a:gd name="T3" fmla="*/ 13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3"/>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2245">
                <a:extLst>
                  <a:ext uri="{FF2B5EF4-FFF2-40B4-BE49-F238E27FC236}">
                    <a16:creationId xmlns:a16="http://schemas.microsoft.com/office/drawing/2014/main" id="{A2D5A0C7-224A-1BB7-0522-FA6F8C1CBB8A}"/>
                  </a:ext>
                </a:extLst>
              </p:cNvPr>
              <p:cNvSpPr>
                <a:spLocks noEditPoints="1"/>
              </p:cNvSpPr>
              <p:nvPr/>
            </p:nvSpPr>
            <p:spPr bwMode="auto">
              <a:xfrm>
                <a:off x="8159525" y="5872690"/>
                <a:ext cx="305190" cy="299640"/>
              </a:xfrm>
              <a:custGeom>
                <a:avLst/>
                <a:gdLst>
                  <a:gd name="T0" fmla="*/ 33 w 205"/>
                  <a:gd name="T1" fmla="*/ 18 h 199"/>
                  <a:gd name="T2" fmla="*/ 18 w 205"/>
                  <a:gd name="T3" fmla="*/ 33 h 199"/>
                  <a:gd name="T4" fmla="*/ 18 w 205"/>
                  <a:gd name="T5" fmla="*/ 167 h 199"/>
                  <a:gd name="T6" fmla="*/ 33 w 205"/>
                  <a:gd name="T7" fmla="*/ 182 h 199"/>
                  <a:gd name="T8" fmla="*/ 172 w 205"/>
                  <a:gd name="T9" fmla="*/ 182 h 199"/>
                  <a:gd name="T10" fmla="*/ 187 w 205"/>
                  <a:gd name="T11" fmla="*/ 167 h 199"/>
                  <a:gd name="T12" fmla="*/ 187 w 205"/>
                  <a:gd name="T13" fmla="*/ 33 h 199"/>
                  <a:gd name="T14" fmla="*/ 172 w 205"/>
                  <a:gd name="T15" fmla="*/ 18 h 199"/>
                  <a:gd name="T16" fmla="*/ 33 w 205"/>
                  <a:gd name="T17" fmla="*/ 18 h 199"/>
                  <a:gd name="T18" fmla="*/ 172 w 205"/>
                  <a:gd name="T19" fmla="*/ 199 h 199"/>
                  <a:gd name="T20" fmla="*/ 33 w 205"/>
                  <a:gd name="T21" fmla="*/ 199 h 199"/>
                  <a:gd name="T22" fmla="*/ 0 w 205"/>
                  <a:gd name="T23" fmla="*/ 167 h 199"/>
                  <a:gd name="T24" fmla="*/ 0 w 205"/>
                  <a:gd name="T25" fmla="*/ 33 h 199"/>
                  <a:gd name="T26" fmla="*/ 33 w 205"/>
                  <a:gd name="T27" fmla="*/ 0 h 199"/>
                  <a:gd name="T28" fmla="*/ 172 w 205"/>
                  <a:gd name="T29" fmla="*/ 0 h 199"/>
                  <a:gd name="T30" fmla="*/ 205 w 205"/>
                  <a:gd name="T31" fmla="*/ 33 h 199"/>
                  <a:gd name="T32" fmla="*/ 205 w 205"/>
                  <a:gd name="T33" fmla="*/ 167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5"/>
                      <a:pt x="18" y="33"/>
                    </a:cubicBezTo>
                    <a:lnTo>
                      <a:pt x="18" y="167"/>
                    </a:lnTo>
                    <a:cubicBezTo>
                      <a:pt x="18" y="175"/>
                      <a:pt x="25" y="182"/>
                      <a:pt x="33" y="182"/>
                    </a:cubicBezTo>
                    <a:lnTo>
                      <a:pt x="172" y="182"/>
                    </a:lnTo>
                    <a:cubicBezTo>
                      <a:pt x="180" y="182"/>
                      <a:pt x="187" y="175"/>
                      <a:pt x="187" y="167"/>
                    </a:cubicBezTo>
                    <a:lnTo>
                      <a:pt x="187" y="33"/>
                    </a:lnTo>
                    <a:cubicBezTo>
                      <a:pt x="187" y="25"/>
                      <a:pt x="180" y="18"/>
                      <a:pt x="172" y="18"/>
                    </a:cubicBezTo>
                    <a:lnTo>
                      <a:pt x="33" y="18"/>
                    </a:lnTo>
                    <a:close/>
                    <a:moveTo>
                      <a:pt x="172" y="199"/>
                    </a:moveTo>
                    <a:lnTo>
                      <a:pt x="33" y="199"/>
                    </a:lnTo>
                    <a:cubicBezTo>
                      <a:pt x="15" y="199"/>
                      <a:pt x="0" y="185"/>
                      <a:pt x="0" y="167"/>
                    </a:cubicBezTo>
                    <a:lnTo>
                      <a:pt x="0" y="33"/>
                    </a:lnTo>
                    <a:cubicBezTo>
                      <a:pt x="0" y="15"/>
                      <a:pt x="15" y="0"/>
                      <a:pt x="33" y="0"/>
                    </a:cubicBezTo>
                    <a:lnTo>
                      <a:pt x="172" y="0"/>
                    </a:lnTo>
                    <a:cubicBezTo>
                      <a:pt x="190" y="0"/>
                      <a:pt x="205" y="15"/>
                      <a:pt x="205" y="33"/>
                    </a:cubicBezTo>
                    <a:lnTo>
                      <a:pt x="205" y="167"/>
                    </a:lnTo>
                    <a:cubicBezTo>
                      <a:pt x="205" y="185"/>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Rectangle 2246">
                <a:extLst>
                  <a:ext uri="{FF2B5EF4-FFF2-40B4-BE49-F238E27FC236}">
                    <a16:creationId xmlns:a16="http://schemas.microsoft.com/office/drawing/2014/main" id="{A09B1E62-98D4-E45C-013E-638F3F6C88F6}"/>
                  </a:ext>
                </a:extLst>
              </p:cNvPr>
              <p:cNvSpPr>
                <a:spLocks noChangeArrowheads="1"/>
              </p:cNvSpPr>
              <p:nvPr/>
            </p:nvSpPr>
            <p:spPr bwMode="auto">
              <a:xfrm>
                <a:off x="8520200" y="5905984"/>
                <a:ext cx="183115"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Rectangle 2247">
                <a:extLst>
                  <a:ext uri="{FF2B5EF4-FFF2-40B4-BE49-F238E27FC236}">
                    <a16:creationId xmlns:a16="http://schemas.microsoft.com/office/drawing/2014/main" id="{3E866311-2C67-05E7-2CDA-C59A6A1EBB5F}"/>
                  </a:ext>
                </a:extLst>
              </p:cNvPr>
              <p:cNvSpPr>
                <a:spLocks noChangeArrowheads="1"/>
              </p:cNvSpPr>
              <p:nvPr/>
            </p:nvSpPr>
            <p:spPr bwMode="auto">
              <a:xfrm>
                <a:off x="8520200" y="5978117"/>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Rectangle 2248">
                <a:extLst>
                  <a:ext uri="{FF2B5EF4-FFF2-40B4-BE49-F238E27FC236}">
                    <a16:creationId xmlns:a16="http://schemas.microsoft.com/office/drawing/2014/main" id="{10DB1808-7B1C-D4D7-C626-D9C878E1A1B0}"/>
                  </a:ext>
                </a:extLst>
              </p:cNvPr>
              <p:cNvSpPr>
                <a:spLocks noChangeArrowheads="1"/>
              </p:cNvSpPr>
              <p:nvPr/>
            </p:nvSpPr>
            <p:spPr bwMode="auto">
              <a:xfrm>
                <a:off x="8520200" y="6050255"/>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Rectangle 2249">
                <a:extLst>
                  <a:ext uri="{FF2B5EF4-FFF2-40B4-BE49-F238E27FC236}">
                    <a16:creationId xmlns:a16="http://schemas.microsoft.com/office/drawing/2014/main" id="{2AB705E1-6410-921F-3AAE-A52A0E3DDF36}"/>
                  </a:ext>
                </a:extLst>
              </p:cNvPr>
              <p:cNvSpPr>
                <a:spLocks noChangeArrowheads="1"/>
              </p:cNvSpPr>
              <p:nvPr/>
            </p:nvSpPr>
            <p:spPr bwMode="auto">
              <a:xfrm>
                <a:off x="8520200" y="6116842"/>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2250">
                <a:extLst>
                  <a:ext uri="{FF2B5EF4-FFF2-40B4-BE49-F238E27FC236}">
                    <a16:creationId xmlns:a16="http://schemas.microsoft.com/office/drawing/2014/main" id="{BD2787D4-E4F9-D09C-06BB-1245940ED67B}"/>
                  </a:ext>
                </a:extLst>
              </p:cNvPr>
              <p:cNvSpPr>
                <a:spLocks/>
              </p:cNvSpPr>
              <p:nvPr/>
            </p:nvSpPr>
            <p:spPr bwMode="auto">
              <a:xfrm>
                <a:off x="8215014" y="5950375"/>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7 h 92"/>
                  <a:gd name="T14" fmla="*/ 13 w 132"/>
                  <a:gd name="T15" fmla="*/ 19 h 92"/>
                  <a:gd name="T16" fmla="*/ 2 w 132"/>
                  <a:gd name="T17" fmla="*/ 30 h 92"/>
                  <a:gd name="T18" fmla="*/ 2 w 132"/>
                  <a:gd name="T19" fmla="*/ 38 h 92"/>
                  <a:gd name="T20" fmla="*/ 54 w 132"/>
                  <a:gd name="T21" fmla="*/ 89 h 92"/>
                  <a:gd name="T22" fmla="*/ 61 w 132"/>
                  <a:gd name="T23" fmla="*/ 89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7"/>
                    </a:lnTo>
                    <a:lnTo>
                      <a:pt x="13" y="19"/>
                    </a:lnTo>
                    <a:lnTo>
                      <a:pt x="2" y="30"/>
                    </a:lnTo>
                    <a:cubicBezTo>
                      <a:pt x="0" y="32"/>
                      <a:pt x="0" y="36"/>
                      <a:pt x="2" y="38"/>
                    </a:cubicBezTo>
                    <a:lnTo>
                      <a:pt x="54" y="89"/>
                    </a:lnTo>
                    <a:cubicBezTo>
                      <a:pt x="56" y="92"/>
                      <a:pt x="59" y="92"/>
                      <a:pt x="61" y="89"/>
                    </a:cubicBezTo>
                    <a:lnTo>
                      <a:pt x="131" y="20"/>
                    </a:lnTo>
                    <a:lnTo>
                      <a:pt x="132" y="1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2251">
                <a:extLst>
                  <a:ext uri="{FF2B5EF4-FFF2-40B4-BE49-F238E27FC236}">
                    <a16:creationId xmlns:a16="http://schemas.microsoft.com/office/drawing/2014/main" id="{13D9E30E-F7ED-5B56-C92C-0155C47C07D7}"/>
                  </a:ext>
                </a:extLst>
              </p:cNvPr>
              <p:cNvSpPr>
                <a:spLocks noEditPoints="1"/>
              </p:cNvSpPr>
              <p:nvPr/>
            </p:nvSpPr>
            <p:spPr bwMode="auto">
              <a:xfrm>
                <a:off x="8159525" y="6227819"/>
                <a:ext cx="305190" cy="299640"/>
              </a:xfrm>
              <a:custGeom>
                <a:avLst/>
                <a:gdLst>
                  <a:gd name="T0" fmla="*/ 33 w 205"/>
                  <a:gd name="T1" fmla="*/ 18 h 199"/>
                  <a:gd name="T2" fmla="*/ 18 w 205"/>
                  <a:gd name="T3" fmla="*/ 32 h 199"/>
                  <a:gd name="T4" fmla="*/ 18 w 205"/>
                  <a:gd name="T5" fmla="*/ 166 h 199"/>
                  <a:gd name="T6" fmla="*/ 33 w 205"/>
                  <a:gd name="T7" fmla="*/ 181 h 199"/>
                  <a:gd name="T8" fmla="*/ 172 w 205"/>
                  <a:gd name="T9" fmla="*/ 181 h 199"/>
                  <a:gd name="T10" fmla="*/ 187 w 205"/>
                  <a:gd name="T11" fmla="*/ 166 h 199"/>
                  <a:gd name="T12" fmla="*/ 187 w 205"/>
                  <a:gd name="T13" fmla="*/ 32 h 199"/>
                  <a:gd name="T14" fmla="*/ 172 w 205"/>
                  <a:gd name="T15" fmla="*/ 18 h 199"/>
                  <a:gd name="T16" fmla="*/ 33 w 205"/>
                  <a:gd name="T17" fmla="*/ 18 h 199"/>
                  <a:gd name="T18" fmla="*/ 172 w 205"/>
                  <a:gd name="T19" fmla="*/ 199 h 199"/>
                  <a:gd name="T20" fmla="*/ 33 w 205"/>
                  <a:gd name="T21" fmla="*/ 199 h 199"/>
                  <a:gd name="T22" fmla="*/ 0 w 205"/>
                  <a:gd name="T23" fmla="*/ 166 h 199"/>
                  <a:gd name="T24" fmla="*/ 0 w 205"/>
                  <a:gd name="T25" fmla="*/ 32 h 199"/>
                  <a:gd name="T26" fmla="*/ 33 w 205"/>
                  <a:gd name="T27" fmla="*/ 0 h 199"/>
                  <a:gd name="T28" fmla="*/ 172 w 205"/>
                  <a:gd name="T29" fmla="*/ 0 h 199"/>
                  <a:gd name="T30" fmla="*/ 205 w 205"/>
                  <a:gd name="T31" fmla="*/ 32 h 199"/>
                  <a:gd name="T32" fmla="*/ 205 w 205"/>
                  <a:gd name="T33" fmla="*/ 166 h 199"/>
                  <a:gd name="T34" fmla="*/ 172 w 205"/>
                  <a:gd name="T3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199">
                    <a:moveTo>
                      <a:pt x="33" y="18"/>
                    </a:moveTo>
                    <a:cubicBezTo>
                      <a:pt x="25" y="18"/>
                      <a:pt x="18" y="24"/>
                      <a:pt x="18" y="32"/>
                    </a:cubicBezTo>
                    <a:lnTo>
                      <a:pt x="18" y="166"/>
                    </a:lnTo>
                    <a:cubicBezTo>
                      <a:pt x="18" y="174"/>
                      <a:pt x="25" y="181"/>
                      <a:pt x="33" y="181"/>
                    </a:cubicBezTo>
                    <a:lnTo>
                      <a:pt x="172" y="181"/>
                    </a:lnTo>
                    <a:cubicBezTo>
                      <a:pt x="180" y="181"/>
                      <a:pt x="187" y="174"/>
                      <a:pt x="187" y="166"/>
                    </a:cubicBezTo>
                    <a:lnTo>
                      <a:pt x="187" y="32"/>
                    </a:lnTo>
                    <a:cubicBezTo>
                      <a:pt x="187" y="24"/>
                      <a:pt x="180" y="18"/>
                      <a:pt x="172" y="18"/>
                    </a:cubicBezTo>
                    <a:lnTo>
                      <a:pt x="33" y="18"/>
                    </a:lnTo>
                    <a:close/>
                    <a:moveTo>
                      <a:pt x="172" y="199"/>
                    </a:moveTo>
                    <a:lnTo>
                      <a:pt x="33" y="199"/>
                    </a:lnTo>
                    <a:cubicBezTo>
                      <a:pt x="15" y="199"/>
                      <a:pt x="0" y="184"/>
                      <a:pt x="0" y="166"/>
                    </a:cubicBezTo>
                    <a:lnTo>
                      <a:pt x="0" y="32"/>
                    </a:lnTo>
                    <a:cubicBezTo>
                      <a:pt x="0" y="14"/>
                      <a:pt x="15" y="0"/>
                      <a:pt x="33" y="0"/>
                    </a:cubicBezTo>
                    <a:lnTo>
                      <a:pt x="172" y="0"/>
                    </a:lnTo>
                    <a:cubicBezTo>
                      <a:pt x="190" y="0"/>
                      <a:pt x="205" y="14"/>
                      <a:pt x="205" y="32"/>
                    </a:cubicBezTo>
                    <a:lnTo>
                      <a:pt x="205" y="166"/>
                    </a:lnTo>
                    <a:cubicBezTo>
                      <a:pt x="205" y="184"/>
                      <a:pt x="190" y="199"/>
                      <a:pt x="172" y="19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Rectangle 2252">
                <a:extLst>
                  <a:ext uri="{FF2B5EF4-FFF2-40B4-BE49-F238E27FC236}">
                    <a16:creationId xmlns:a16="http://schemas.microsoft.com/office/drawing/2014/main" id="{B346F12C-C3E3-6A78-B6B5-69531225615D}"/>
                  </a:ext>
                </a:extLst>
              </p:cNvPr>
              <p:cNvSpPr>
                <a:spLocks noChangeArrowheads="1"/>
              </p:cNvSpPr>
              <p:nvPr/>
            </p:nvSpPr>
            <p:spPr bwMode="auto">
              <a:xfrm>
                <a:off x="8520200" y="6255562"/>
                <a:ext cx="183115"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Rectangle 2253">
                <a:extLst>
                  <a:ext uri="{FF2B5EF4-FFF2-40B4-BE49-F238E27FC236}">
                    <a16:creationId xmlns:a16="http://schemas.microsoft.com/office/drawing/2014/main" id="{74881573-CD15-2549-80DC-C348EC8FF34E}"/>
                  </a:ext>
                </a:extLst>
              </p:cNvPr>
              <p:cNvSpPr>
                <a:spLocks noChangeArrowheads="1"/>
              </p:cNvSpPr>
              <p:nvPr/>
            </p:nvSpPr>
            <p:spPr bwMode="auto">
              <a:xfrm>
                <a:off x="8520200" y="6327700"/>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Rectangle 2254">
                <a:extLst>
                  <a:ext uri="{FF2B5EF4-FFF2-40B4-BE49-F238E27FC236}">
                    <a16:creationId xmlns:a16="http://schemas.microsoft.com/office/drawing/2014/main" id="{F9B4ADF3-C120-EDF4-11C8-A6D4FC07CD46}"/>
                  </a:ext>
                </a:extLst>
              </p:cNvPr>
              <p:cNvSpPr>
                <a:spLocks noChangeArrowheads="1"/>
              </p:cNvSpPr>
              <p:nvPr/>
            </p:nvSpPr>
            <p:spPr bwMode="auto">
              <a:xfrm>
                <a:off x="8520200" y="6399833"/>
                <a:ext cx="482754" cy="3884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Rectangle 2255">
                <a:extLst>
                  <a:ext uri="{FF2B5EF4-FFF2-40B4-BE49-F238E27FC236}">
                    <a16:creationId xmlns:a16="http://schemas.microsoft.com/office/drawing/2014/main" id="{0BA39EA0-4790-A2B8-81AD-6B40D267526E}"/>
                  </a:ext>
                </a:extLst>
              </p:cNvPr>
              <p:cNvSpPr>
                <a:spLocks noChangeArrowheads="1"/>
              </p:cNvSpPr>
              <p:nvPr/>
            </p:nvSpPr>
            <p:spPr bwMode="auto">
              <a:xfrm>
                <a:off x="8520200" y="6471971"/>
                <a:ext cx="482754" cy="3329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2256">
                <a:extLst>
                  <a:ext uri="{FF2B5EF4-FFF2-40B4-BE49-F238E27FC236}">
                    <a16:creationId xmlns:a16="http://schemas.microsoft.com/office/drawing/2014/main" id="{B17D042B-C2B3-BF00-780C-F1934916511C}"/>
                  </a:ext>
                </a:extLst>
              </p:cNvPr>
              <p:cNvSpPr>
                <a:spLocks/>
              </p:cNvSpPr>
              <p:nvPr/>
            </p:nvSpPr>
            <p:spPr bwMode="auto">
              <a:xfrm>
                <a:off x="8215014" y="6299953"/>
                <a:ext cx="199760" cy="138724"/>
              </a:xfrm>
              <a:custGeom>
                <a:avLst/>
                <a:gdLst>
                  <a:gd name="T0" fmla="*/ 132 w 132"/>
                  <a:gd name="T1" fmla="*/ 16 h 92"/>
                  <a:gd name="T2" fmla="*/ 131 w 132"/>
                  <a:gd name="T3" fmla="*/ 12 h 92"/>
                  <a:gd name="T4" fmla="*/ 120 w 132"/>
                  <a:gd name="T5" fmla="*/ 2 h 92"/>
                  <a:gd name="T6" fmla="*/ 113 w 132"/>
                  <a:gd name="T7" fmla="*/ 2 h 92"/>
                  <a:gd name="T8" fmla="*/ 58 w 132"/>
                  <a:gd name="T9" fmla="*/ 57 h 92"/>
                  <a:gd name="T10" fmla="*/ 21 w 132"/>
                  <a:gd name="T11" fmla="*/ 19 h 92"/>
                  <a:gd name="T12" fmla="*/ 17 w 132"/>
                  <a:gd name="T13" fmla="*/ 18 h 92"/>
                  <a:gd name="T14" fmla="*/ 13 w 132"/>
                  <a:gd name="T15" fmla="*/ 19 h 92"/>
                  <a:gd name="T16" fmla="*/ 2 w 132"/>
                  <a:gd name="T17" fmla="*/ 30 h 92"/>
                  <a:gd name="T18" fmla="*/ 2 w 132"/>
                  <a:gd name="T19" fmla="*/ 38 h 92"/>
                  <a:gd name="T20" fmla="*/ 54 w 132"/>
                  <a:gd name="T21" fmla="*/ 90 h 92"/>
                  <a:gd name="T22" fmla="*/ 61 w 132"/>
                  <a:gd name="T23" fmla="*/ 90 h 92"/>
                  <a:gd name="T24" fmla="*/ 131 w 132"/>
                  <a:gd name="T25" fmla="*/ 20 h 92"/>
                  <a:gd name="T26" fmla="*/ 132 w 132"/>
                  <a:gd name="T27"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92">
                    <a:moveTo>
                      <a:pt x="132" y="16"/>
                    </a:moveTo>
                    <a:lnTo>
                      <a:pt x="131" y="12"/>
                    </a:lnTo>
                    <a:lnTo>
                      <a:pt x="120" y="2"/>
                    </a:lnTo>
                    <a:cubicBezTo>
                      <a:pt x="118" y="0"/>
                      <a:pt x="115" y="0"/>
                      <a:pt x="113" y="2"/>
                    </a:cubicBezTo>
                    <a:lnTo>
                      <a:pt x="58" y="57"/>
                    </a:lnTo>
                    <a:lnTo>
                      <a:pt x="21" y="19"/>
                    </a:lnTo>
                    <a:lnTo>
                      <a:pt x="17" y="18"/>
                    </a:lnTo>
                    <a:lnTo>
                      <a:pt x="13" y="19"/>
                    </a:lnTo>
                    <a:lnTo>
                      <a:pt x="2" y="30"/>
                    </a:lnTo>
                    <a:cubicBezTo>
                      <a:pt x="0" y="32"/>
                      <a:pt x="0" y="36"/>
                      <a:pt x="2" y="38"/>
                    </a:cubicBezTo>
                    <a:lnTo>
                      <a:pt x="54" y="90"/>
                    </a:lnTo>
                    <a:cubicBezTo>
                      <a:pt x="56" y="92"/>
                      <a:pt x="59" y="92"/>
                      <a:pt x="61" y="90"/>
                    </a:cubicBezTo>
                    <a:lnTo>
                      <a:pt x="131" y="20"/>
                    </a:lnTo>
                    <a:lnTo>
                      <a:pt x="132"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nvGrpSpPr>
          <p:cNvPr id="145" name="Group 144">
            <a:extLst>
              <a:ext uri="{FF2B5EF4-FFF2-40B4-BE49-F238E27FC236}">
                <a16:creationId xmlns:a16="http://schemas.microsoft.com/office/drawing/2014/main" id="{AE96195F-DFB8-43CB-92F3-03AF5B518E47}"/>
              </a:ext>
            </a:extLst>
          </p:cNvPr>
          <p:cNvGrpSpPr/>
          <p:nvPr/>
        </p:nvGrpSpPr>
        <p:grpSpPr>
          <a:xfrm>
            <a:off x="8958456" y="1478269"/>
            <a:ext cx="365760" cy="365760"/>
            <a:chOff x="3449773" y="4608685"/>
            <a:chExt cx="1016000" cy="1016000"/>
          </a:xfrm>
        </p:grpSpPr>
        <p:sp>
          <p:nvSpPr>
            <p:cNvPr id="165" name="Ellipse 13">
              <a:extLst>
                <a:ext uri="{FF2B5EF4-FFF2-40B4-BE49-F238E27FC236}">
                  <a16:creationId xmlns:a16="http://schemas.microsoft.com/office/drawing/2014/main" id="{A643773F-9DFF-4DFD-8927-54D2B56B71D4}"/>
                </a:ext>
              </a:extLst>
            </p:cNvPr>
            <p:cNvSpPr>
              <a:spLocks noChangeAspect="1"/>
            </p:cNvSpPr>
            <p:nvPr>
              <p:custDataLst>
                <p:tags r:id="rId12"/>
              </p:custDataLst>
            </p:nvPr>
          </p:nvSpPr>
          <p:spPr>
            <a:xfrm>
              <a:off x="3449773" y="4608685"/>
              <a:ext cx="1016000" cy="1016000"/>
            </a:xfrm>
            <a:prstGeom prst="ellipse">
              <a:avLst/>
            </a:prstGeom>
            <a:solidFill>
              <a:schemeClr val="accent3"/>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166" name="Plan4" descr="{&quot;Key&quot;:&quot;POWER_USER_SHAPE_ICON&quot;,&quot;Value&quot;:&quot;POWER_USER_SHAPE_ICON_STYLE_1&quot;}">
              <a:extLst>
                <a:ext uri="{FF2B5EF4-FFF2-40B4-BE49-F238E27FC236}">
                  <a16:creationId xmlns:a16="http://schemas.microsoft.com/office/drawing/2014/main" id="{04D75A4A-351F-C2DA-E2B2-8D2EF643FEB8}"/>
                </a:ext>
              </a:extLst>
            </p:cNvPr>
            <p:cNvGrpSpPr>
              <a:grpSpLocks noChangeAspect="1"/>
            </p:cNvGrpSpPr>
            <p:nvPr/>
          </p:nvGrpSpPr>
          <p:grpSpPr>
            <a:xfrm>
              <a:off x="3706088" y="4818612"/>
              <a:ext cx="620518" cy="566777"/>
              <a:chOff x="5493514" y="2884493"/>
              <a:chExt cx="1193607" cy="1090231"/>
            </a:xfrm>
            <a:solidFill>
              <a:srgbClr val="FFFFFF"/>
            </a:solidFill>
          </p:grpSpPr>
          <p:sp>
            <p:nvSpPr>
              <p:cNvPr id="167" name="Forme libre : forme 3471">
                <a:extLst>
                  <a:ext uri="{FF2B5EF4-FFF2-40B4-BE49-F238E27FC236}">
                    <a16:creationId xmlns:a16="http://schemas.microsoft.com/office/drawing/2014/main" id="{4AAD34D7-7D5F-1A8C-867D-DF142E5403DF}"/>
                  </a:ext>
                </a:extLst>
              </p:cNvPr>
              <p:cNvSpPr/>
              <p:nvPr/>
            </p:nvSpPr>
            <p:spPr>
              <a:xfrm>
                <a:off x="5735507" y="2884493"/>
                <a:ext cx="520942" cy="493124"/>
              </a:xfrm>
              <a:custGeom>
                <a:avLst/>
                <a:gdLst>
                  <a:gd name="connsiteX0" fmla="*/ 20492 w 520942"/>
                  <a:gd name="connsiteY0" fmla="*/ 194005 h 493124"/>
                  <a:gd name="connsiteX1" fmla="*/ 11728 w 520942"/>
                  <a:gd name="connsiteY1" fmla="*/ 190617 h 493124"/>
                  <a:gd name="connsiteX2" fmla="*/ 17374 w 520942"/>
                  <a:gd name="connsiteY2" fmla="*/ 155132 h 493124"/>
                  <a:gd name="connsiteX3" fmla="*/ 20923 w 520942"/>
                  <a:gd name="connsiteY3" fmla="*/ 152336 h 493124"/>
                  <a:gd name="connsiteX4" fmla="*/ 172005 w 520942"/>
                  <a:gd name="connsiteY4" fmla="*/ 10716 h 493124"/>
                  <a:gd name="connsiteX5" fmla="*/ 302496 w 520942"/>
                  <a:gd name="connsiteY5" fmla="*/ 10017 h 493124"/>
                  <a:gd name="connsiteX6" fmla="*/ 380618 w 520942"/>
                  <a:gd name="connsiteY6" fmla="*/ 52815 h 493124"/>
                  <a:gd name="connsiteX7" fmla="*/ 456482 w 520942"/>
                  <a:gd name="connsiteY7" fmla="*/ 287504 h 493124"/>
                  <a:gd name="connsiteX8" fmla="*/ 459063 w 520942"/>
                  <a:gd name="connsiteY8" fmla="*/ 291698 h 493124"/>
                  <a:gd name="connsiteX9" fmla="*/ 506162 w 520942"/>
                  <a:gd name="connsiteY9" fmla="*/ 304548 h 493124"/>
                  <a:gd name="connsiteX10" fmla="*/ 520786 w 520942"/>
                  <a:gd name="connsiteY10" fmla="*/ 322667 h 493124"/>
                  <a:gd name="connsiteX11" fmla="*/ 520625 w 520942"/>
                  <a:gd name="connsiteY11" fmla="*/ 330409 h 493124"/>
                  <a:gd name="connsiteX12" fmla="*/ 497774 w 520942"/>
                  <a:gd name="connsiteY12" fmla="*/ 342023 h 493124"/>
                  <a:gd name="connsiteX13" fmla="*/ 430190 w 520942"/>
                  <a:gd name="connsiteY13" fmla="*/ 321269 h 493124"/>
                  <a:gd name="connsiteX14" fmla="*/ 426911 w 520942"/>
                  <a:gd name="connsiteY14" fmla="*/ 323204 h 493124"/>
                  <a:gd name="connsiteX15" fmla="*/ 274215 w 520942"/>
                  <a:gd name="connsiteY15" fmla="*/ 485256 h 493124"/>
                  <a:gd name="connsiteX16" fmla="*/ 99905 w 520942"/>
                  <a:gd name="connsiteY16" fmla="*/ 456759 h 493124"/>
                  <a:gd name="connsiteX17" fmla="*/ 44741 w 520942"/>
                  <a:gd name="connsiteY17" fmla="*/ 400950 h 493124"/>
                  <a:gd name="connsiteX18" fmla="*/ 22105 w 520942"/>
                  <a:gd name="connsiteY18" fmla="*/ 197661 h 493124"/>
                  <a:gd name="connsiteX19" fmla="*/ 20492 w 520942"/>
                  <a:gd name="connsiteY19" fmla="*/ 194005 h 493124"/>
                  <a:gd name="connsiteX20" fmla="*/ 237976 w 520942"/>
                  <a:gd name="connsiteY20" fmla="*/ 222017 h 493124"/>
                  <a:gd name="connsiteX21" fmla="*/ 417878 w 520942"/>
                  <a:gd name="connsiteY21" fmla="*/ 277772 h 493124"/>
                  <a:gd name="connsiteX22" fmla="*/ 420028 w 520942"/>
                  <a:gd name="connsiteY22" fmla="*/ 276482 h 493124"/>
                  <a:gd name="connsiteX23" fmla="*/ 292818 w 520942"/>
                  <a:gd name="connsiteY23" fmla="*/ 45879 h 493124"/>
                  <a:gd name="connsiteX24" fmla="*/ 57161 w 520942"/>
                  <a:gd name="connsiteY24" fmla="*/ 163519 h 493124"/>
                  <a:gd name="connsiteX25" fmla="*/ 58236 w 520942"/>
                  <a:gd name="connsiteY25" fmla="*/ 165777 h 493124"/>
                  <a:gd name="connsiteX26" fmla="*/ 237976 w 520942"/>
                  <a:gd name="connsiteY26" fmla="*/ 222017 h 493124"/>
                  <a:gd name="connsiteX27" fmla="*/ 387070 w 520942"/>
                  <a:gd name="connsiteY27" fmla="*/ 307881 h 493124"/>
                  <a:gd name="connsiteX28" fmla="*/ 63882 w 520942"/>
                  <a:gd name="connsiteY28" fmla="*/ 207177 h 493124"/>
                  <a:gd name="connsiteX29" fmla="*/ 56144 w 520942"/>
                  <a:gd name="connsiteY29" fmla="*/ 211249 h 493124"/>
                  <a:gd name="connsiteX30" fmla="*/ 56139 w 520942"/>
                  <a:gd name="connsiteY30" fmla="*/ 211263 h 493124"/>
                  <a:gd name="connsiteX31" fmla="*/ 51623 w 520942"/>
                  <a:gd name="connsiteY31" fmla="*/ 225727 h 493124"/>
                  <a:gd name="connsiteX32" fmla="*/ 165585 w 520942"/>
                  <a:gd name="connsiteY32" fmla="*/ 447021 h 493124"/>
                  <a:gd name="connsiteX33" fmla="*/ 165607 w 520942"/>
                  <a:gd name="connsiteY33" fmla="*/ 447028 h 493124"/>
                  <a:gd name="connsiteX34" fmla="*/ 167166 w 520942"/>
                  <a:gd name="connsiteY34" fmla="*/ 447512 h 493124"/>
                  <a:gd name="connsiteX35" fmla="*/ 386640 w 520942"/>
                  <a:gd name="connsiteY35" fmla="*/ 330087 h 493124"/>
                  <a:gd name="connsiteX36" fmla="*/ 391156 w 520942"/>
                  <a:gd name="connsiteY36" fmla="*/ 315623 h 493124"/>
                  <a:gd name="connsiteX37" fmla="*/ 387086 w 520942"/>
                  <a:gd name="connsiteY37" fmla="*/ 307885 h 493124"/>
                  <a:gd name="connsiteX38" fmla="*/ 387070 w 520942"/>
                  <a:gd name="connsiteY38" fmla="*/ 307881 h 493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0942" h="493124">
                    <a:moveTo>
                      <a:pt x="20492" y="194005"/>
                    </a:moveTo>
                    <a:cubicBezTo>
                      <a:pt x="20313" y="194041"/>
                      <a:pt x="17392" y="192911"/>
                      <a:pt x="11728" y="190617"/>
                    </a:cubicBezTo>
                    <a:cubicBezTo>
                      <a:pt x="-6444" y="183251"/>
                      <a:pt x="-2681" y="157874"/>
                      <a:pt x="17374" y="155132"/>
                    </a:cubicBezTo>
                    <a:cubicBezTo>
                      <a:pt x="19094" y="154881"/>
                      <a:pt x="20277" y="153949"/>
                      <a:pt x="20923" y="152336"/>
                    </a:cubicBezTo>
                    <a:cubicBezTo>
                      <a:pt x="50279" y="81401"/>
                      <a:pt x="100640" y="34194"/>
                      <a:pt x="172005" y="10716"/>
                    </a:cubicBezTo>
                    <a:cubicBezTo>
                      <a:pt x="214803" y="-3335"/>
                      <a:pt x="258300" y="-3568"/>
                      <a:pt x="302496" y="10017"/>
                    </a:cubicBezTo>
                    <a:cubicBezTo>
                      <a:pt x="329916" y="18476"/>
                      <a:pt x="355955" y="32742"/>
                      <a:pt x="380618" y="52815"/>
                    </a:cubicBezTo>
                    <a:cubicBezTo>
                      <a:pt x="449492" y="108785"/>
                      <a:pt x="474870" y="201102"/>
                      <a:pt x="456482" y="287504"/>
                    </a:cubicBezTo>
                    <a:cubicBezTo>
                      <a:pt x="456014" y="289690"/>
                      <a:pt x="456874" y="291088"/>
                      <a:pt x="459063" y="291698"/>
                    </a:cubicBezTo>
                    <a:lnTo>
                      <a:pt x="506162" y="304548"/>
                    </a:lnTo>
                    <a:cubicBezTo>
                      <a:pt x="515372" y="307092"/>
                      <a:pt x="520249" y="313132"/>
                      <a:pt x="520786" y="322667"/>
                    </a:cubicBezTo>
                    <a:cubicBezTo>
                      <a:pt x="521039" y="327183"/>
                      <a:pt x="520985" y="329764"/>
                      <a:pt x="520625" y="330409"/>
                    </a:cubicBezTo>
                    <a:cubicBezTo>
                      <a:pt x="514926" y="341091"/>
                      <a:pt x="507307" y="344962"/>
                      <a:pt x="497774" y="342023"/>
                    </a:cubicBezTo>
                    <a:lnTo>
                      <a:pt x="430190" y="321269"/>
                    </a:lnTo>
                    <a:cubicBezTo>
                      <a:pt x="428400" y="320731"/>
                      <a:pt x="427303" y="321376"/>
                      <a:pt x="426911" y="323204"/>
                    </a:cubicBezTo>
                    <a:cubicBezTo>
                      <a:pt x="409275" y="402402"/>
                      <a:pt x="352229" y="463857"/>
                      <a:pt x="274215" y="485256"/>
                    </a:cubicBezTo>
                    <a:cubicBezTo>
                      <a:pt x="214140" y="501779"/>
                      <a:pt x="156037" y="492281"/>
                      <a:pt x="99905" y="456759"/>
                    </a:cubicBezTo>
                    <a:cubicBezTo>
                      <a:pt x="79940" y="444142"/>
                      <a:pt x="61552" y="425539"/>
                      <a:pt x="44741" y="400950"/>
                    </a:cubicBezTo>
                    <a:cubicBezTo>
                      <a:pt x="1154" y="337184"/>
                      <a:pt x="-6391" y="269421"/>
                      <a:pt x="22105" y="197661"/>
                    </a:cubicBezTo>
                    <a:cubicBezTo>
                      <a:pt x="23324" y="194578"/>
                      <a:pt x="22787" y="193359"/>
                      <a:pt x="20492" y="194005"/>
                    </a:cubicBezTo>
                    <a:close/>
                    <a:moveTo>
                      <a:pt x="237976" y="222017"/>
                    </a:moveTo>
                    <a:cubicBezTo>
                      <a:pt x="298049" y="240691"/>
                      <a:pt x="358020" y="259277"/>
                      <a:pt x="417878" y="277772"/>
                    </a:cubicBezTo>
                    <a:cubicBezTo>
                      <a:pt x="419061" y="278131"/>
                      <a:pt x="419776" y="277701"/>
                      <a:pt x="420028" y="276482"/>
                    </a:cubicBezTo>
                    <a:cubicBezTo>
                      <a:pt x="441320" y="179972"/>
                      <a:pt x="390134" y="76203"/>
                      <a:pt x="292818" y="45879"/>
                    </a:cubicBezTo>
                    <a:cubicBezTo>
                      <a:pt x="195501" y="15609"/>
                      <a:pt x="94421" y="71955"/>
                      <a:pt x="57161" y="163519"/>
                    </a:cubicBezTo>
                    <a:cubicBezTo>
                      <a:pt x="56695" y="164666"/>
                      <a:pt x="57053" y="165419"/>
                      <a:pt x="58236" y="165777"/>
                    </a:cubicBezTo>
                    <a:cubicBezTo>
                      <a:pt x="118024" y="184559"/>
                      <a:pt x="177937" y="203306"/>
                      <a:pt x="237976" y="222017"/>
                    </a:cubicBezTo>
                    <a:close/>
                    <a:moveTo>
                      <a:pt x="387070" y="307881"/>
                    </a:moveTo>
                    <a:lnTo>
                      <a:pt x="63882" y="207177"/>
                    </a:lnTo>
                    <a:cubicBezTo>
                      <a:pt x="60620" y="206165"/>
                      <a:pt x="57156" y="207988"/>
                      <a:pt x="56144" y="211249"/>
                    </a:cubicBezTo>
                    <a:cubicBezTo>
                      <a:pt x="56142" y="211254"/>
                      <a:pt x="56141" y="211259"/>
                      <a:pt x="56139" y="211263"/>
                    </a:cubicBezTo>
                    <a:lnTo>
                      <a:pt x="51623" y="225727"/>
                    </a:lnTo>
                    <a:cubicBezTo>
                      <a:pt x="22482" y="319253"/>
                      <a:pt x="73504" y="418330"/>
                      <a:pt x="165585" y="447021"/>
                    </a:cubicBezTo>
                    <a:cubicBezTo>
                      <a:pt x="165592" y="447023"/>
                      <a:pt x="165600" y="447026"/>
                      <a:pt x="165607" y="447028"/>
                    </a:cubicBezTo>
                    <a:lnTo>
                      <a:pt x="167166" y="447512"/>
                    </a:lnTo>
                    <a:cubicBezTo>
                      <a:pt x="259250" y="476188"/>
                      <a:pt x="357509" y="423616"/>
                      <a:pt x="386640" y="330087"/>
                    </a:cubicBezTo>
                    <a:lnTo>
                      <a:pt x="391156" y="315623"/>
                    </a:lnTo>
                    <a:cubicBezTo>
                      <a:pt x="392167" y="312362"/>
                      <a:pt x="390344" y="308898"/>
                      <a:pt x="387086" y="307885"/>
                    </a:cubicBezTo>
                    <a:cubicBezTo>
                      <a:pt x="387081" y="307884"/>
                      <a:pt x="387075" y="307883"/>
                      <a:pt x="387070" y="307881"/>
                    </a:cubicBezTo>
                    <a:close/>
                  </a:path>
                </a:pathLst>
              </a:custGeom>
              <a:grpFill/>
              <a:ln w="5363" cap="flat">
                <a:noFill/>
                <a:prstDash val="solid"/>
                <a:miter/>
              </a:ln>
            </p:spPr>
            <p:txBody>
              <a:bodyPr rtlCol="0" anchor="ctr"/>
              <a:lstStyle/>
              <a:p>
                <a:endParaRPr lang="en-US"/>
              </a:p>
            </p:txBody>
          </p:sp>
          <p:sp>
            <p:nvSpPr>
              <p:cNvPr id="168" name="Forme libre : forme 3472">
                <a:extLst>
                  <a:ext uri="{FF2B5EF4-FFF2-40B4-BE49-F238E27FC236}">
                    <a16:creationId xmlns:a16="http://schemas.microsoft.com/office/drawing/2014/main" id="{36C1ABCD-184E-339D-CA67-DB8AAA5E8A2D}"/>
                  </a:ext>
                </a:extLst>
              </p:cNvPr>
              <p:cNvSpPr/>
              <p:nvPr/>
            </p:nvSpPr>
            <p:spPr>
              <a:xfrm>
                <a:off x="5493514" y="3373134"/>
                <a:ext cx="1016182" cy="601590"/>
              </a:xfrm>
              <a:custGeom>
                <a:avLst/>
                <a:gdLst>
                  <a:gd name="connsiteX0" fmla="*/ 799664 w 1016182"/>
                  <a:gd name="connsiteY0" fmla="*/ 601591 h 601590"/>
                  <a:gd name="connsiteX1" fmla="*/ 490831 w 1016182"/>
                  <a:gd name="connsiteY1" fmla="*/ 601591 h 601590"/>
                  <a:gd name="connsiteX2" fmla="*/ 383998 w 1016182"/>
                  <a:gd name="connsiteY2" fmla="*/ 517500 h 601590"/>
                  <a:gd name="connsiteX3" fmla="*/ 282702 w 1016182"/>
                  <a:gd name="connsiteY3" fmla="*/ 309426 h 601590"/>
                  <a:gd name="connsiteX4" fmla="*/ 284317 w 1016182"/>
                  <a:gd name="connsiteY4" fmla="*/ 304958 h 601590"/>
                  <a:gd name="connsiteX5" fmla="*/ 284423 w 1016182"/>
                  <a:gd name="connsiteY5" fmla="*/ 304909 h 601590"/>
                  <a:gd name="connsiteX6" fmla="*/ 313672 w 1016182"/>
                  <a:gd name="connsiteY6" fmla="*/ 292543 h 601590"/>
                  <a:gd name="connsiteX7" fmla="*/ 317059 w 1016182"/>
                  <a:gd name="connsiteY7" fmla="*/ 293780 h 601590"/>
                  <a:gd name="connsiteX8" fmla="*/ 422010 w 1016182"/>
                  <a:gd name="connsiteY8" fmla="*/ 509005 h 601590"/>
                  <a:gd name="connsiteX9" fmla="*/ 506800 w 1016182"/>
                  <a:gd name="connsiteY9" fmla="*/ 563954 h 601590"/>
                  <a:gd name="connsiteX10" fmla="*/ 787674 w 1016182"/>
                  <a:gd name="connsiteY10" fmla="*/ 564008 h 601590"/>
                  <a:gd name="connsiteX11" fmla="*/ 859236 w 1016182"/>
                  <a:gd name="connsiteY11" fmla="*/ 515887 h 601590"/>
                  <a:gd name="connsiteX12" fmla="*/ 847784 w 1016182"/>
                  <a:gd name="connsiteY12" fmla="*/ 464433 h 601590"/>
                  <a:gd name="connsiteX13" fmla="*/ 827945 w 1016182"/>
                  <a:gd name="connsiteY13" fmla="*/ 452013 h 601590"/>
                  <a:gd name="connsiteX14" fmla="*/ 811062 w 1016182"/>
                  <a:gd name="connsiteY14" fmla="*/ 447389 h 601590"/>
                  <a:gd name="connsiteX15" fmla="*/ 575405 w 1016182"/>
                  <a:gd name="connsiteY15" fmla="*/ 422980 h 601590"/>
                  <a:gd name="connsiteX16" fmla="*/ 556856 w 1016182"/>
                  <a:gd name="connsiteY16" fmla="*/ 409269 h 601590"/>
                  <a:gd name="connsiteX17" fmla="*/ 455130 w 1016182"/>
                  <a:gd name="connsiteY17" fmla="*/ 168773 h 601590"/>
                  <a:gd name="connsiteX18" fmla="*/ 272003 w 1016182"/>
                  <a:gd name="connsiteY18" fmla="*/ 37530 h 601590"/>
                  <a:gd name="connsiteX19" fmla="*/ 128770 w 1016182"/>
                  <a:gd name="connsiteY19" fmla="*/ 109577 h 601590"/>
                  <a:gd name="connsiteX20" fmla="*/ 84036 w 1016182"/>
                  <a:gd name="connsiteY20" fmla="*/ 224636 h 601590"/>
                  <a:gd name="connsiteX21" fmla="*/ 40755 w 1016182"/>
                  <a:gd name="connsiteY21" fmla="*/ 534813 h 601590"/>
                  <a:gd name="connsiteX22" fmla="*/ 42084 w 1016182"/>
                  <a:gd name="connsiteY22" fmla="*/ 536571 h 601590"/>
                  <a:gd name="connsiteX23" fmla="*/ 42314 w 1016182"/>
                  <a:gd name="connsiteY23" fmla="*/ 536587 h 601590"/>
                  <a:gd name="connsiteX24" fmla="*/ 351093 w 1016182"/>
                  <a:gd name="connsiteY24" fmla="*/ 536587 h 601590"/>
                  <a:gd name="connsiteX25" fmla="*/ 353136 w 1016182"/>
                  <a:gd name="connsiteY25" fmla="*/ 538684 h 601590"/>
                  <a:gd name="connsiteX26" fmla="*/ 353136 w 1016182"/>
                  <a:gd name="connsiteY26" fmla="*/ 572933 h 601590"/>
                  <a:gd name="connsiteX27" fmla="*/ 351846 w 1016182"/>
                  <a:gd name="connsiteY27" fmla="*/ 574224 h 601590"/>
                  <a:gd name="connsiteX28" fmla="*/ 25539 w 1016182"/>
                  <a:gd name="connsiteY28" fmla="*/ 574224 h 601590"/>
                  <a:gd name="connsiteX29" fmla="*/ 0 w 1016182"/>
                  <a:gd name="connsiteY29" fmla="*/ 559922 h 601590"/>
                  <a:gd name="connsiteX30" fmla="*/ 0 w 1016182"/>
                  <a:gd name="connsiteY30" fmla="*/ 549814 h 601590"/>
                  <a:gd name="connsiteX31" fmla="*/ 44518 w 1016182"/>
                  <a:gd name="connsiteY31" fmla="*/ 230658 h 601590"/>
                  <a:gd name="connsiteX32" fmla="*/ 63390 w 1016182"/>
                  <a:gd name="connsiteY32" fmla="*/ 155923 h 601590"/>
                  <a:gd name="connsiteX33" fmla="*/ 98123 w 1016182"/>
                  <a:gd name="connsiteY33" fmla="*/ 87802 h 601590"/>
                  <a:gd name="connsiteX34" fmla="*/ 271949 w 1016182"/>
                  <a:gd name="connsiteY34" fmla="*/ 109 h 601590"/>
                  <a:gd name="connsiteX35" fmla="*/ 476637 w 1016182"/>
                  <a:gd name="connsiteY35" fmla="*/ 127212 h 601590"/>
                  <a:gd name="connsiteX36" fmla="*/ 509703 w 1016182"/>
                  <a:gd name="connsiteY36" fmla="*/ 201732 h 601590"/>
                  <a:gd name="connsiteX37" fmla="*/ 512074 w 1016182"/>
                  <a:gd name="connsiteY37" fmla="*/ 202764 h 601590"/>
                  <a:gd name="connsiteX38" fmla="*/ 512821 w 1016182"/>
                  <a:gd name="connsiteY38" fmla="*/ 202216 h 601590"/>
                  <a:gd name="connsiteX39" fmla="*/ 585191 w 1016182"/>
                  <a:gd name="connsiteY39" fmla="*/ 114792 h 601590"/>
                  <a:gd name="connsiteX40" fmla="*/ 606912 w 1016182"/>
                  <a:gd name="connsiteY40" fmla="*/ 107964 h 601590"/>
                  <a:gd name="connsiteX41" fmla="*/ 1002416 w 1016182"/>
                  <a:gd name="connsiteY41" fmla="*/ 216249 h 601590"/>
                  <a:gd name="connsiteX42" fmla="*/ 1015524 w 1016182"/>
                  <a:gd name="connsiteY42" fmla="*/ 239148 h 601590"/>
                  <a:gd name="connsiteX43" fmla="*/ 1012201 w 1016182"/>
                  <a:gd name="connsiteY43" fmla="*/ 245767 h 601590"/>
                  <a:gd name="connsiteX44" fmla="*/ 970532 w 1016182"/>
                  <a:gd name="connsiteY44" fmla="*/ 298887 h 601590"/>
                  <a:gd name="connsiteX45" fmla="*/ 952306 w 1016182"/>
                  <a:gd name="connsiteY45" fmla="*/ 305124 h 601590"/>
                  <a:gd name="connsiteX46" fmla="*/ 946714 w 1016182"/>
                  <a:gd name="connsiteY46" fmla="*/ 303350 h 601590"/>
                  <a:gd name="connsiteX47" fmla="*/ 942036 w 1016182"/>
                  <a:gd name="connsiteY47" fmla="*/ 275015 h 601590"/>
                  <a:gd name="connsiteX48" fmla="*/ 962414 w 1016182"/>
                  <a:gd name="connsiteY48" fmla="*/ 247326 h 601590"/>
                  <a:gd name="connsiteX49" fmla="*/ 961285 w 1016182"/>
                  <a:gd name="connsiteY49" fmla="*/ 243992 h 601590"/>
                  <a:gd name="connsiteX50" fmla="*/ 791276 w 1016182"/>
                  <a:gd name="connsiteY50" fmla="*/ 197485 h 601590"/>
                  <a:gd name="connsiteX51" fmla="*/ 786760 w 1016182"/>
                  <a:gd name="connsiteY51" fmla="*/ 198990 h 601590"/>
                  <a:gd name="connsiteX52" fmla="*/ 700842 w 1016182"/>
                  <a:gd name="connsiteY52" fmla="*/ 308565 h 601590"/>
                  <a:gd name="connsiteX53" fmla="*/ 678367 w 1016182"/>
                  <a:gd name="connsiteY53" fmla="*/ 315232 h 601590"/>
                  <a:gd name="connsiteX54" fmla="*/ 620515 w 1016182"/>
                  <a:gd name="connsiteY54" fmla="*/ 295608 h 601590"/>
                  <a:gd name="connsiteX55" fmla="*/ 609224 w 1016182"/>
                  <a:gd name="connsiteY55" fmla="*/ 272650 h 601590"/>
                  <a:gd name="connsiteX56" fmla="*/ 611321 w 1016182"/>
                  <a:gd name="connsiteY56" fmla="*/ 267811 h 601590"/>
                  <a:gd name="connsiteX57" fmla="*/ 629171 w 1016182"/>
                  <a:gd name="connsiteY57" fmla="*/ 260660 h 601590"/>
                  <a:gd name="connsiteX58" fmla="*/ 678045 w 1016182"/>
                  <a:gd name="connsiteY58" fmla="*/ 273994 h 601590"/>
                  <a:gd name="connsiteX59" fmla="*/ 680840 w 1016182"/>
                  <a:gd name="connsiteY59" fmla="*/ 273080 h 601590"/>
                  <a:gd name="connsiteX60" fmla="*/ 747134 w 1016182"/>
                  <a:gd name="connsiteY60" fmla="*/ 188506 h 601590"/>
                  <a:gd name="connsiteX61" fmla="*/ 745951 w 1016182"/>
                  <a:gd name="connsiteY61" fmla="*/ 185118 h 601590"/>
                  <a:gd name="connsiteX62" fmla="*/ 609869 w 1016182"/>
                  <a:gd name="connsiteY62" fmla="*/ 147858 h 601590"/>
                  <a:gd name="connsiteX63" fmla="*/ 605568 w 1016182"/>
                  <a:gd name="connsiteY63" fmla="*/ 149203 h 601590"/>
                  <a:gd name="connsiteX64" fmla="*/ 529489 w 1016182"/>
                  <a:gd name="connsiteY64" fmla="*/ 241089 h 601590"/>
                  <a:gd name="connsiteX65" fmla="*/ 528736 w 1016182"/>
                  <a:gd name="connsiteY65" fmla="*/ 246089 h 601590"/>
                  <a:gd name="connsiteX66" fmla="*/ 586750 w 1016182"/>
                  <a:gd name="connsiteY66" fmla="*/ 383300 h 601590"/>
                  <a:gd name="connsiteX67" fmla="*/ 591535 w 1016182"/>
                  <a:gd name="connsiteY67" fmla="*/ 386849 h 601590"/>
                  <a:gd name="connsiteX68" fmla="*/ 828805 w 1016182"/>
                  <a:gd name="connsiteY68" fmla="*/ 411474 h 601590"/>
                  <a:gd name="connsiteX69" fmla="*/ 844182 w 1016182"/>
                  <a:gd name="connsiteY69" fmla="*/ 404054 h 601590"/>
                  <a:gd name="connsiteX70" fmla="*/ 876603 w 1016182"/>
                  <a:gd name="connsiteY70" fmla="*/ 359858 h 601590"/>
                  <a:gd name="connsiteX71" fmla="*/ 911820 w 1016182"/>
                  <a:gd name="connsiteY71" fmla="*/ 332921 h 601590"/>
                  <a:gd name="connsiteX72" fmla="*/ 916444 w 1016182"/>
                  <a:gd name="connsiteY72" fmla="*/ 335126 h 601590"/>
                  <a:gd name="connsiteX73" fmla="*/ 918971 w 1016182"/>
                  <a:gd name="connsiteY73" fmla="*/ 366149 h 601590"/>
                  <a:gd name="connsiteX74" fmla="*/ 912035 w 1016182"/>
                  <a:gd name="connsiteY74" fmla="*/ 374429 h 601590"/>
                  <a:gd name="connsiteX75" fmla="*/ 870635 w 1016182"/>
                  <a:gd name="connsiteY75" fmla="*/ 430077 h 601590"/>
                  <a:gd name="connsiteX76" fmla="*/ 870850 w 1016182"/>
                  <a:gd name="connsiteY76" fmla="*/ 434217 h 601590"/>
                  <a:gd name="connsiteX77" fmla="*/ 897357 w 1016182"/>
                  <a:gd name="connsiteY77" fmla="*/ 501156 h 601590"/>
                  <a:gd name="connsiteX78" fmla="*/ 799664 w 1016182"/>
                  <a:gd name="connsiteY78" fmla="*/ 601591 h 601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16182" h="601590">
                    <a:moveTo>
                      <a:pt x="799664" y="601591"/>
                    </a:moveTo>
                    <a:lnTo>
                      <a:pt x="490831" y="601591"/>
                    </a:lnTo>
                    <a:cubicBezTo>
                      <a:pt x="438570" y="595838"/>
                      <a:pt x="405827" y="563148"/>
                      <a:pt x="383998" y="517500"/>
                    </a:cubicBezTo>
                    <a:cubicBezTo>
                      <a:pt x="357473" y="462191"/>
                      <a:pt x="323708" y="392833"/>
                      <a:pt x="282702" y="309426"/>
                    </a:cubicBezTo>
                    <a:cubicBezTo>
                      <a:pt x="281907" y="307764"/>
                      <a:pt x="282630" y="305764"/>
                      <a:pt x="284317" y="304958"/>
                    </a:cubicBezTo>
                    <a:cubicBezTo>
                      <a:pt x="284352" y="304942"/>
                      <a:pt x="284387" y="304925"/>
                      <a:pt x="284423" y="304909"/>
                    </a:cubicBezTo>
                    <a:lnTo>
                      <a:pt x="313672" y="292543"/>
                    </a:lnTo>
                    <a:cubicBezTo>
                      <a:pt x="314950" y="291995"/>
                      <a:pt x="316433" y="292538"/>
                      <a:pt x="317059" y="293780"/>
                    </a:cubicBezTo>
                    <a:cubicBezTo>
                      <a:pt x="337239" y="334857"/>
                      <a:pt x="372223" y="406597"/>
                      <a:pt x="422010" y="509005"/>
                    </a:cubicBezTo>
                    <a:cubicBezTo>
                      <a:pt x="439323" y="544599"/>
                      <a:pt x="465507" y="564008"/>
                      <a:pt x="506800" y="563954"/>
                    </a:cubicBezTo>
                    <a:cubicBezTo>
                      <a:pt x="535797" y="563954"/>
                      <a:pt x="629424" y="563971"/>
                      <a:pt x="787674" y="564008"/>
                    </a:cubicBezTo>
                    <a:cubicBezTo>
                      <a:pt x="821224" y="564008"/>
                      <a:pt x="854129" y="554868"/>
                      <a:pt x="859236" y="515887"/>
                    </a:cubicBezTo>
                    <a:cubicBezTo>
                      <a:pt x="861817" y="496494"/>
                      <a:pt x="858000" y="479343"/>
                      <a:pt x="847784" y="464433"/>
                    </a:cubicBezTo>
                    <a:cubicBezTo>
                      <a:pt x="843053" y="457497"/>
                      <a:pt x="835203" y="456745"/>
                      <a:pt x="827945" y="452013"/>
                    </a:cubicBezTo>
                    <a:cubicBezTo>
                      <a:pt x="824541" y="449755"/>
                      <a:pt x="818912" y="448212"/>
                      <a:pt x="811062" y="447389"/>
                    </a:cubicBezTo>
                    <a:cubicBezTo>
                      <a:pt x="732456" y="439287"/>
                      <a:pt x="653904" y="431152"/>
                      <a:pt x="575405" y="422980"/>
                    </a:cubicBezTo>
                    <a:cubicBezTo>
                      <a:pt x="567190" y="422152"/>
                      <a:pt x="560076" y="416893"/>
                      <a:pt x="556856" y="409269"/>
                    </a:cubicBezTo>
                    <a:cubicBezTo>
                      <a:pt x="541479" y="372638"/>
                      <a:pt x="507570" y="292473"/>
                      <a:pt x="455130" y="168773"/>
                    </a:cubicBezTo>
                    <a:cubicBezTo>
                      <a:pt x="422064" y="90866"/>
                      <a:pt x="360878" y="34466"/>
                      <a:pt x="272003" y="37530"/>
                    </a:cubicBezTo>
                    <a:cubicBezTo>
                      <a:pt x="210064" y="39681"/>
                      <a:pt x="162320" y="63698"/>
                      <a:pt x="128770" y="109577"/>
                    </a:cubicBezTo>
                    <a:cubicBezTo>
                      <a:pt x="105167" y="141837"/>
                      <a:pt x="90004" y="185925"/>
                      <a:pt x="84036" y="224636"/>
                    </a:cubicBezTo>
                    <a:cubicBezTo>
                      <a:pt x="77692" y="265676"/>
                      <a:pt x="63265" y="369068"/>
                      <a:pt x="40755" y="534813"/>
                    </a:cubicBezTo>
                    <a:cubicBezTo>
                      <a:pt x="40636" y="535668"/>
                      <a:pt x="41231" y="536453"/>
                      <a:pt x="42084" y="536571"/>
                    </a:cubicBezTo>
                    <a:cubicBezTo>
                      <a:pt x="42160" y="536582"/>
                      <a:pt x="42237" y="536587"/>
                      <a:pt x="42314" y="536587"/>
                    </a:cubicBezTo>
                    <a:lnTo>
                      <a:pt x="351093" y="536587"/>
                    </a:lnTo>
                    <a:cubicBezTo>
                      <a:pt x="352455" y="536587"/>
                      <a:pt x="353136" y="537286"/>
                      <a:pt x="353136" y="538684"/>
                    </a:cubicBezTo>
                    <a:lnTo>
                      <a:pt x="353136" y="572933"/>
                    </a:lnTo>
                    <a:cubicBezTo>
                      <a:pt x="353136" y="573794"/>
                      <a:pt x="352706" y="574224"/>
                      <a:pt x="351846" y="574224"/>
                    </a:cubicBezTo>
                    <a:cubicBezTo>
                      <a:pt x="236069" y="574261"/>
                      <a:pt x="127300" y="574261"/>
                      <a:pt x="25539" y="574224"/>
                    </a:cubicBezTo>
                    <a:cubicBezTo>
                      <a:pt x="12062" y="574224"/>
                      <a:pt x="3549" y="569455"/>
                      <a:pt x="0" y="559922"/>
                    </a:cubicBezTo>
                    <a:lnTo>
                      <a:pt x="0" y="549814"/>
                    </a:lnTo>
                    <a:cubicBezTo>
                      <a:pt x="15341" y="443395"/>
                      <a:pt x="30181" y="337008"/>
                      <a:pt x="44518" y="230658"/>
                    </a:cubicBezTo>
                    <a:cubicBezTo>
                      <a:pt x="47637" y="207539"/>
                      <a:pt x="53927" y="182629"/>
                      <a:pt x="63390" y="155923"/>
                    </a:cubicBezTo>
                    <a:cubicBezTo>
                      <a:pt x="72782" y="129363"/>
                      <a:pt x="84359" y="106657"/>
                      <a:pt x="98123" y="87802"/>
                    </a:cubicBezTo>
                    <a:cubicBezTo>
                      <a:pt x="139201" y="31634"/>
                      <a:pt x="197143" y="2403"/>
                      <a:pt x="271949" y="109"/>
                    </a:cubicBezTo>
                    <a:cubicBezTo>
                      <a:pt x="363459" y="-2687"/>
                      <a:pt x="436473" y="48445"/>
                      <a:pt x="476637" y="127212"/>
                    </a:cubicBezTo>
                    <a:cubicBezTo>
                      <a:pt x="486351" y="146245"/>
                      <a:pt x="497373" y="171085"/>
                      <a:pt x="509703" y="201732"/>
                    </a:cubicBezTo>
                    <a:cubicBezTo>
                      <a:pt x="510073" y="202673"/>
                      <a:pt x="511135" y="203135"/>
                      <a:pt x="512074" y="202764"/>
                    </a:cubicBezTo>
                    <a:cubicBezTo>
                      <a:pt x="512366" y="202646"/>
                      <a:pt x="512623" y="202458"/>
                      <a:pt x="512821" y="202216"/>
                    </a:cubicBezTo>
                    <a:lnTo>
                      <a:pt x="585191" y="114792"/>
                    </a:lnTo>
                    <a:cubicBezTo>
                      <a:pt x="590460" y="108443"/>
                      <a:pt x="598960" y="105770"/>
                      <a:pt x="606912" y="107964"/>
                    </a:cubicBezTo>
                    <a:lnTo>
                      <a:pt x="1002416" y="216249"/>
                    </a:lnTo>
                    <a:cubicBezTo>
                      <a:pt x="1012357" y="218953"/>
                      <a:pt x="1018228" y="229201"/>
                      <a:pt x="1015524" y="239148"/>
                    </a:cubicBezTo>
                    <a:cubicBezTo>
                      <a:pt x="1014868" y="241551"/>
                      <a:pt x="1013739" y="243804"/>
                      <a:pt x="1012201" y="245767"/>
                    </a:cubicBezTo>
                    <a:lnTo>
                      <a:pt x="970532" y="298887"/>
                    </a:lnTo>
                    <a:cubicBezTo>
                      <a:pt x="966183" y="304409"/>
                      <a:pt x="959037" y="306856"/>
                      <a:pt x="952306" y="305124"/>
                    </a:cubicBezTo>
                    <a:cubicBezTo>
                      <a:pt x="949010" y="304264"/>
                      <a:pt x="947144" y="303673"/>
                      <a:pt x="946714" y="303350"/>
                    </a:cubicBezTo>
                    <a:cubicBezTo>
                      <a:pt x="936106" y="294640"/>
                      <a:pt x="934547" y="285193"/>
                      <a:pt x="942036" y="275015"/>
                    </a:cubicBezTo>
                    <a:lnTo>
                      <a:pt x="962414" y="247326"/>
                    </a:lnTo>
                    <a:cubicBezTo>
                      <a:pt x="963666" y="245675"/>
                      <a:pt x="963290" y="244568"/>
                      <a:pt x="961285" y="243992"/>
                    </a:cubicBezTo>
                    <a:lnTo>
                      <a:pt x="791276" y="197485"/>
                    </a:lnTo>
                    <a:cubicBezTo>
                      <a:pt x="789604" y="197033"/>
                      <a:pt x="787824" y="197624"/>
                      <a:pt x="786760" y="198990"/>
                    </a:cubicBezTo>
                    <a:lnTo>
                      <a:pt x="700842" y="308565"/>
                    </a:lnTo>
                    <a:cubicBezTo>
                      <a:pt x="695524" y="315335"/>
                      <a:pt x="686513" y="318007"/>
                      <a:pt x="678367" y="315232"/>
                    </a:cubicBezTo>
                    <a:lnTo>
                      <a:pt x="620515" y="295608"/>
                    </a:lnTo>
                    <a:cubicBezTo>
                      <a:pt x="609799" y="291989"/>
                      <a:pt x="606036" y="284333"/>
                      <a:pt x="609224" y="272650"/>
                    </a:cubicBezTo>
                    <a:cubicBezTo>
                      <a:pt x="609439" y="271897"/>
                      <a:pt x="610138" y="270284"/>
                      <a:pt x="611321" y="267811"/>
                    </a:cubicBezTo>
                    <a:cubicBezTo>
                      <a:pt x="614171" y="261644"/>
                      <a:pt x="621719" y="258622"/>
                      <a:pt x="629171" y="260660"/>
                    </a:cubicBezTo>
                    <a:lnTo>
                      <a:pt x="678045" y="273994"/>
                    </a:lnTo>
                    <a:cubicBezTo>
                      <a:pt x="679050" y="274295"/>
                      <a:pt x="680158" y="273929"/>
                      <a:pt x="680840" y="273080"/>
                    </a:cubicBezTo>
                    <a:lnTo>
                      <a:pt x="747134" y="188506"/>
                    </a:lnTo>
                    <a:cubicBezTo>
                      <a:pt x="748462" y="186823"/>
                      <a:pt x="748064" y="185694"/>
                      <a:pt x="745951" y="185118"/>
                    </a:cubicBezTo>
                    <a:lnTo>
                      <a:pt x="609869" y="147858"/>
                    </a:lnTo>
                    <a:cubicBezTo>
                      <a:pt x="608149" y="147391"/>
                      <a:pt x="606713" y="147842"/>
                      <a:pt x="605568" y="149203"/>
                    </a:cubicBezTo>
                    <a:lnTo>
                      <a:pt x="529489" y="241089"/>
                    </a:lnTo>
                    <a:cubicBezTo>
                      <a:pt x="528337" y="242481"/>
                      <a:pt x="528047" y="244401"/>
                      <a:pt x="528736" y="246089"/>
                    </a:cubicBezTo>
                    <a:lnTo>
                      <a:pt x="586750" y="383300"/>
                    </a:lnTo>
                    <a:cubicBezTo>
                      <a:pt x="587578" y="385257"/>
                      <a:pt x="589406" y="386612"/>
                      <a:pt x="591535" y="386849"/>
                    </a:cubicBezTo>
                    <a:lnTo>
                      <a:pt x="828805" y="411474"/>
                    </a:lnTo>
                    <a:cubicBezTo>
                      <a:pt x="834929" y="412103"/>
                      <a:pt x="840881" y="409232"/>
                      <a:pt x="844182" y="404054"/>
                    </a:cubicBezTo>
                    <a:cubicBezTo>
                      <a:pt x="851317" y="392833"/>
                      <a:pt x="862124" y="378101"/>
                      <a:pt x="876603" y="359858"/>
                    </a:cubicBezTo>
                    <a:cubicBezTo>
                      <a:pt x="886657" y="347169"/>
                      <a:pt x="890475" y="331685"/>
                      <a:pt x="911820" y="332921"/>
                    </a:cubicBezTo>
                    <a:cubicBezTo>
                      <a:pt x="913648" y="333029"/>
                      <a:pt x="915191" y="333766"/>
                      <a:pt x="916444" y="335126"/>
                    </a:cubicBezTo>
                    <a:cubicBezTo>
                      <a:pt x="926552" y="345879"/>
                      <a:pt x="927396" y="356218"/>
                      <a:pt x="918971" y="366149"/>
                    </a:cubicBezTo>
                    <a:cubicBezTo>
                      <a:pt x="914562" y="371380"/>
                      <a:pt x="912250" y="374144"/>
                      <a:pt x="912035" y="374429"/>
                    </a:cubicBezTo>
                    <a:cubicBezTo>
                      <a:pt x="905728" y="383069"/>
                      <a:pt x="891926" y="401618"/>
                      <a:pt x="870635" y="430077"/>
                    </a:cubicBezTo>
                    <a:cubicBezTo>
                      <a:pt x="869560" y="431512"/>
                      <a:pt x="869629" y="432889"/>
                      <a:pt x="870850" y="434217"/>
                    </a:cubicBezTo>
                    <a:cubicBezTo>
                      <a:pt x="888415" y="453073"/>
                      <a:pt x="897249" y="475385"/>
                      <a:pt x="897357" y="501156"/>
                    </a:cubicBezTo>
                    <a:cubicBezTo>
                      <a:pt x="897642" y="562519"/>
                      <a:pt x="865081" y="595999"/>
                      <a:pt x="799664" y="601591"/>
                    </a:cubicBezTo>
                    <a:close/>
                  </a:path>
                </a:pathLst>
              </a:custGeom>
              <a:grpFill/>
              <a:ln w="5363" cap="flat">
                <a:noFill/>
                <a:prstDash val="solid"/>
                <a:miter/>
              </a:ln>
            </p:spPr>
            <p:txBody>
              <a:bodyPr rtlCol="0" anchor="ctr"/>
              <a:lstStyle/>
              <a:p>
                <a:endParaRPr lang="en-US"/>
              </a:p>
            </p:txBody>
          </p:sp>
          <p:sp>
            <p:nvSpPr>
              <p:cNvPr id="169" name="Forme libre : forme 3473">
                <a:extLst>
                  <a:ext uri="{FF2B5EF4-FFF2-40B4-BE49-F238E27FC236}">
                    <a16:creationId xmlns:a16="http://schemas.microsoft.com/office/drawing/2014/main" id="{07CE67D2-EE3C-6531-2DE0-53DDC1AB374E}"/>
                  </a:ext>
                </a:extLst>
              </p:cNvPr>
              <p:cNvSpPr/>
              <p:nvPr/>
            </p:nvSpPr>
            <p:spPr>
              <a:xfrm>
                <a:off x="6064299" y="3372412"/>
                <a:ext cx="622822" cy="505405"/>
              </a:xfrm>
              <a:custGeom>
                <a:avLst/>
                <a:gdLst>
                  <a:gd name="connsiteX0" fmla="*/ 622823 w 622822"/>
                  <a:gd name="connsiteY0" fmla="*/ 172882 h 505405"/>
                  <a:gd name="connsiteX1" fmla="*/ 622823 w 622822"/>
                  <a:gd name="connsiteY1" fmla="*/ 181646 h 505405"/>
                  <a:gd name="connsiteX2" fmla="*/ 387865 w 622822"/>
                  <a:gd name="connsiteY2" fmla="*/ 497307 h 505405"/>
                  <a:gd name="connsiteX3" fmla="*/ 366627 w 622822"/>
                  <a:gd name="connsiteY3" fmla="*/ 505157 h 505405"/>
                  <a:gd name="connsiteX4" fmla="*/ 365874 w 622822"/>
                  <a:gd name="connsiteY4" fmla="*/ 504888 h 505405"/>
                  <a:gd name="connsiteX5" fmla="*/ 358024 w 622822"/>
                  <a:gd name="connsiteY5" fmla="*/ 474618 h 505405"/>
                  <a:gd name="connsiteX6" fmla="*/ 569970 w 622822"/>
                  <a:gd name="connsiteY6" fmla="*/ 190464 h 505405"/>
                  <a:gd name="connsiteX7" fmla="*/ 568841 w 622822"/>
                  <a:gd name="connsiteY7" fmla="*/ 187184 h 505405"/>
                  <a:gd name="connsiteX8" fmla="*/ 13975 w 622822"/>
                  <a:gd name="connsiteY8" fmla="*/ 37392 h 505405"/>
                  <a:gd name="connsiteX9" fmla="*/ 1394 w 622822"/>
                  <a:gd name="connsiteY9" fmla="*/ 14487 h 505405"/>
                  <a:gd name="connsiteX10" fmla="*/ 1555 w 622822"/>
                  <a:gd name="connsiteY10" fmla="*/ 13788 h 505405"/>
                  <a:gd name="connsiteX11" fmla="*/ 24513 w 622822"/>
                  <a:gd name="connsiteY11" fmla="*/ 1261 h 505405"/>
                  <a:gd name="connsiteX12" fmla="*/ 603305 w 622822"/>
                  <a:gd name="connsiteY12" fmla="*/ 156752 h 505405"/>
                  <a:gd name="connsiteX13" fmla="*/ 622823 w 622822"/>
                  <a:gd name="connsiteY13" fmla="*/ 172882 h 50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822" h="505405">
                    <a:moveTo>
                      <a:pt x="622823" y="172882"/>
                    </a:moveTo>
                    <a:lnTo>
                      <a:pt x="622823" y="181646"/>
                    </a:lnTo>
                    <a:lnTo>
                      <a:pt x="387865" y="497307"/>
                    </a:lnTo>
                    <a:cubicBezTo>
                      <a:pt x="383133" y="503651"/>
                      <a:pt x="376052" y="506270"/>
                      <a:pt x="366627" y="505157"/>
                    </a:cubicBezTo>
                    <a:cubicBezTo>
                      <a:pt x="366342" y="505119"/>
                      <a:pt x="366089" y="505033"/>
                      <a:pt x="365874" y="504888"/>
                    </a:cubicBezTo>
                    <a:cubicBezTo>
                      <a:pt x="352540" y="495640"/>
                      <a:pt x="349922" y="485548"/>
                      <a:pt x="358024" y="474618"/>
                    </a:cubicBezTo>
                    <a:lnTo>
                      <a:pt x="569970" y="190464"/>
                    </a:lnTo>
                    <a:cubicBezTo>
                      <a:pt x="571223" y="188781"/>
                      <a:pt x="570847" y="187684"/>
                      <a:pt x="568841" y="187184"/>
                    </a:cubicBezTo>
                    <a:cubicBezTo>
                      <a:pt x="378579" y="140660"/>
                      <a:pt x="193624" y="90728"/>
                      <a:pt x="13975" y="37392"/>
                    </a:cubicBezTo>
                    <a:cubicBezTo>
                      <a:pt x="1716" y="33736"/>
                      <a:pt x="-2478" y="26101"/>
                      <a:pt x="1394" y="14487"/>
                    </a:cubicBezTo>
                    <a:lnTo>
                      <a:pt x="1555" y="13788"/>
                    </a:lnTo>
                    <a:cubicBezTo>
                      <a:pt x="4496" y="1816"/>
                      <a:pt x="12147" y="-2359"/>
                      <a:pt x="24513" y="1261"/>
                    </a:cubicBezTo>
                    <a:cubicBezTo>
                      <a:pt x="242841" y="65280"/>
                      <a:pt x="435770" y="117111"/>
                      <a:pt x="603305" y="156752"/>
                    </a:cubicBezTo>
                    <a:cubicBezTo>
                      <a:pt x="613666" y="159226"/>
                      <a:pt x="620172" y="164602"/>
                      <a:pt x="622823" y="172882"/>
                    </a:cubicBezTo>
                    <a:close/>
                  </a:path>
                </a:pathLst>
              </a:custGeom>
              <a:grpFill/>
              <a:ln w="5363" cap="flat">
                <a:noFill/>
                <a:prstDash val="solid"/>
                <a:miter/>
              </a:ln>
            </p:spPr>
            <p:txBody>
              <a:bodyPr rtlCol="0" anchor="ctr"/>
              <a:lstStyle/>
              <a:p>
                <a:endParaRPr lang="en-US"/>
              </a:p>
            </p:txBody>
          </p:sp>
        </p:grpSp>
      </p:grpSp>
      <p:grpSp>
        <p:nvGrpSpPr>
          <p:cNvPr id="146" name="Group 145">
            <a:extLst>
              <a:ext uri="{FF2B5EF4-FFF2-40B4-BE49-F238E27FC236}">
                <a16:creationId xmlns:a16="http://schemas.microsoft.com/office/drawing/2014/main" id="{2D02E914-5B02-753E-D572-AAA97C433E1C}"/>
              </a:ext>
            </a:extLst>
          </p:cNvPr>
          <p:cNvGrpSpPr/>
          <p:nvPr/>
        </p:nvGrpSpPr>
        <p:grpSpPr>
          <a:xfrm>
            <a:off x="7105655" y="5893372"/>
            <a:ext cx="365760" cy="365760"/>
            <a:chOff x="755696" y="1914609"/>
            <a:chExt cx="1016000" cy="1016000"/>
          </a:xfrm>
        </p:grpSpPr>
        <p:sp>
          <p:nvSpPr>
            <p:cNvPr id="160" name="Ellipse 17">
              <a:extLst>
                <a:ext uri="{FF2B5EF4-FFF2-40B4-BE49-F238E27FC236}">
                  <a16:creationId xmlns:a16="http://schemas.microsoft.com/office/drawing/2014/main" id="{14D06285-3192-0C85-48A8-FE9522D6F027}"/>
                </a:ext>
              </a:extLst>
            </p:cNvPr>
            <p:cNvSpPr>
              <a:spLocks noChangeAspect="1"/>
            </p:cNvSpPr>
            <p:nvPr>
              <p:custDataLst>
                <p:tags r:id="rId11"/>
              </p:custDataLst>
            </p:nvPr>
          </p:nvSpPr>
          <p:spPr>
            <a:xfrm>
              <a:off x="755696" y="1914609"/>
              <a:ext cx="1016000" cy="1016000"/>
            </a:xfrm>
            <a:prstGeom prst="ellipse">
              <a:avLst/>
            </a:prstGeom>
            <a:solidFill>
              <a:schemeClr val="accent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161" name="Bar_chart12" descr="{&quot;Key&quot;:&quot;POWER_USER_SHAPE_ICON&quot;,&quot;Value&quot;:&quot;POWER_USER_SHAPE_ICON_STYLE_1&quot;}">
              <a:extLst>
                <a:ext uri="{FF2B5EF4-FFF2-40B4-BE49-F238E27FC236}">
                  <a16:creationId xmlns:a16="http://schemas.microsoft.com/office/drawing/2014/main" id="{06539354-8905-8EA7-58E6-FE28D96F8BC9}"/>
                </a:ext>
              </a:extLst>
            </p:cNvPr>
            <p:cNvGrpSpPr>
              <a:grpSpLocks noChangeAspect="1"/>
            </p:cNvGrpSpPr>
            <p:nvPr/>
          </p:nvGrpSpPr>
          <p:grpSpPr>
            <a:xfrm>
              <a:off x="995454" y="2167564"/>
              <a:ext cx="554044" cy="457200"/>
              <a:chOff x="5867400" y="6072187"/>
              <a:chExt cx="2343149" cy="1933575"/>
            </a:xfrm>
            <a:solidFill>
              <a:schemeClr val="bg1"/>
            </a:solidFill>
          </p:grpSpPr>
          <p:sp>
            <p:nvSpPr>
              <p:cNvPr id="162" name="Free-form: Shape 354">
                <a:extLst>
                  <a:ext uri="{FF2B5EF4-FFF2-40B4-BE49-F238E27FC236}">
                    <a16:creationId xmlns:a16="http://schemas.microsoft.com/office/drawing/2014/main" id="{DF8C10F6-6F50-C4CA-C040-EFF83CE12F2B}"/>
                  </a:ext>
                </a:extLst>
              </p:cNvPr>
              <p:cNvSpPr/>
              <p:nvPr/>
            </p:nvSpPr>
            <p:spPr>
              <a:xfrm>
                <a:off x="6686550" y="6072187"/>
                <a:ext cx="695356" cy="1933575"/>
              </a:xfrm>
              <a:custGeom>
                <a:avLst/>
                <a:gdLst>
                  <a:gd name="connsiteX0" fmla="*/ 464915 w 695356"/>
                  <a:gd name="connsiteY0" fmla="*/ 0 h 1933575"/>
                  <a:gd name="connsiteX1" fmla="*/ 647319 w 695356"/>
                  <a:gd name="connsiteY1" fmla="*/ 97917 h 1933575"/>
                  <a:gd name="connsiteX2" fmla="*/ 695230 w 695356"/>
                  <a:gd name="connsiteY2" fmla="*/ 240506 h 1933575"/>
                  <a:gd name="connsiteX3" fmla="*/ 695325 w 695356"/>
                  <a:gd name="connsiteY3" fmla="*/ 1890713 h 1933575"/>
                  <a:gd name="connsiteX4" fmla="*/ 669322 w 695356"/>
                  <a:gd name="connsiteY4" fmla="*/ 1933575 h 1933575"/>
                  <a:gd name="connsiteX5" fmla="*/ 26765 w 695356"/>
                  <a:gd name="connsiteY5" fmla="*/ 1933575 h 1933575"/>
                  <a:gd name="connsiteX6" fmla="*/ 95 w 695356"/>
                  <a:gd name="connsiteY6" fmla="*/ 1902619 h 1933575"/>
                  <a:gd name="connsiteX7" fmla="*/ 95 w 695356"/>
                  <a:gd name="connsiteY7" fmla="*/ 240506 h 1933575"/>
                  <a:gd name="connsiteX8" fmla="*/ 43148 w 695356"/>
                  <a:gd name="connsiteY8" fmla="*/ 104775 h 1933575"/>
                  <a:gd name="connsiteX9" fmla="*/ 230981 w 695356"/>
                  <a:gd name="connsiteY9" fmla="*/ 0 h 1933575"/>
                  <a:gd name="connsiteX10" fmla="*/ 464915 w 695356"/>
                  <a:gd name="connsiteY10" fmla="*/ 0 h 1933575"/>
                  <a:gd name="connsiteX11" fmla="*/ 69723 w 695356"/>
                  <a:gd name="connsiteY11" fmla="*/ 1866900 h 1933575"/>
                  <a:gd name="connsiteX12" fmla="*/ 625602 w 695356"/>
                  <a:gd name="connsiteY12" fmla="*/ 1866900 h 1933575"/>
                  <a:gd name="connsiteX13" fmla="*/ 628936 w 695356"/>
                  <a:gd name="connsiteY13" fmla="*/ 1863566 h 1933575"/>
                  <a:gd name="connsiteX14" fmla="*/ 628936 w 695356"/>
                  <a:gd name="connsiteY14" fmla="*/ 259366 h 1933575"/>
                  <a:gd name="connsiteX15" fmla="*/ 448151 w 695356"/>
                  <a:gd name="connsiteY15" fmla="*/ 65341 h 1933575"/>
                  <a:gd name="connsiteX16" fmla="*/ 247174 w 695356"/>
                  <a:gd name="connsiteY16" fmla="*/ 65342 h 1933575"/>
                  <a:gd name="connsiteX17" fmla="*/ 66389 w 695356"/>
                  <a:gd name="connsiteY17" fmla="*/ 259366 h 1933575"/>
                  <a:gd name="connsiteX18" fmla="*/ 66389 w 695356"/>
                  <a:gd name="connsiteY18" fmla="*/ 1863566 h 1933575"/>
                  <a:gd name="connsiteX19" fmla="*/ 69723 w 695356"/>
                  <a:gd name="connsiteY19" fmla="*/ 1866900 h 193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5356" h="1933575">
                    <a:moveTo>
                      <a:pt x="464915" y="0"/>
                    </a:moveTo>
                    <a:cubicBezTo>
                      <a:pt x="545306" y="7112"/>
                      <a:pt x="606108" y="39751"/>
                      <a:pt x="647319" y="97917"/>
                    </a:cubicBezTo>
                    <a:cubicBezTo>
                      <a:pt x="679260" y="143002"/>
                      <a:pt x="695230" y="190532"/>
                      <a:pt x="695230" y="240506"/>
                    </a:cubicBezTo>
                    <a:cubicBezTo>
                      <a:pt x="695357" y="790607"/>
                      <a:pt x="695389" y="1340675"/>
                      <a:pt x="695325" y="1890713"/>
                    </a:cubicBezTo>
                    <a:cubicBezTo>
                      <a:pt x="695325" y="1912874"/>
                      <a:pt x="686657" y="1927162"/>
                      <a:pt x="669322" y="1933575"/>
                    </a:cubicBezTo>
                    <a:lnTo>
                      <a:pt x="26765" y="1933575"/>
                    </a:lnTo>
                    <a:cubicBezTo>
                      <a:pt x="8985" y="1927860"/>
                      <a:pt x="95" y="1917541"/>
                      <a:pt x="95" y="1902619"/>
                    </a:cubicBezTo>
                    <a:cubicBezTo>
                      <a:pt x="-32" y="1348581"/>
                      <a:pt x="-32" y="794544"/>
                      <a:pt x="95" y="240506"/>
                    </a:cubicBezTo>
                    <a:cubicBezTo>
                      <a:pt x="95" y="193707"/>
                      <a:pt x="14446" y="148463"/>
                      <a:pt x="43148" y="104775"/>
                    </a:cubicBezTo>
                    <a:cubicBezTo>
                      <a:pt x="84169" y="42291"/>
                      <a:pt x="146780" y="7366"/>
                      <a:pt x="230981" y="0"/>
                    </a:cubicBezTo>
                    <a:lnTo>
                      <a:pt x="464915" y="0"/>
                    </a:lnTo>
                    <a:close/>
                    <a:moveTo>
                      <a:pt x="69723" y="1866900"/>
                    </a:moveTo>
                    <a:lnTo>
                      <a:pt x="625602" y="1866900"/>
                    </a:lnTo>
                    <a:cubicBezTo>
                      <a:pt x="627443" y="1866900"/>
                      <a:pt x="628936" y="1865407"/>
                      <a:pt x="628936" y="1863566"/>
                    </a:cubicBezTo>
                    <a:lnTo>
                      <a:pt x="628936" y="259366"/>
                    </a:lnTo>
                    <a:cubicBezTo>
                      <a:pt x="628936" y="152209"/>
                      <a:pt x="547996" y="65341"/>
                      <a:pt x="448151" y="65341"/>
                    </a:cubicBezTo>
                    <a:lnTo>
                      <a:pt x="247174" y="65342"/>
                    </a:lnTo>
                    <a:cubicBezTo>
                      <a:pt x="147329" y="65342"/>
                      <a:pt x="66389" y="152209"/>
                      <a:pt x="66389" y="259366"/>
                    </a:cubicBezTo>
                    <a:lnTo>
                      <a:pt x="66389" y="1863566"/>
                    </a:lnTo>
                    <a:cubicBezTo>
                      <a:pt x="66389" y="1865407"/>
                      <a:pt x="67882" y="1866900"/>
                      <a:pt x="69723" y="1866900"/>
                    </a:cubicBezTo>
                    <a:close/>
                  </a:path>
                </a:pathLst>
              </a:custGeom>
              <a:grpFill/>
              <a:ln w="9525" cap="flat">
                <a:noFill/>
                <a:prstDash val="solid"/>
                <a:miter/>
              </a:ln>
            </p:spPr>
            <p:txBody>
              <a:bodyPr rtlCol="0" anchor="ctr"/>
              <a:lstStyle/>
              <a:p>
                <a:endParaRPr lang="en-US"/>
              </a:p>
            </p:txBody>
          </p:sp>
          <p:sp>
            <p:nvSpPr>
              <p:cNvPr id="163" name="Free-form: Shape 355">
                <a:extLst>
                  <a:ext uri="{FF2B5EF4-FFF2-40B4-BE49-F238E27FC236}">
                    <a16:creationId xmlns:a16="http://schemas.microsoft.com/office/drawing/2014/main" id="{79DBC68C-304C-92D1-7443-B7493E6DEB42}"/>
                  </a:ext>
                </a:extLst>
              </p:cNvPr>
              <p:cNvSpPr/>
              <p:nvPr/>
            </p:nvSpPr>
            <p:spPr>
              <a:xfrm>
                <a:off x="5867400" y="6843644"/>
                <a:ext cx="685949" cy="1162117"/>
              </a:xfrm>
              <a:custGeom>
                <a:avLst/>
                <a:gdLst>
                  <a:gd name="connsiteX0" fmla="*/ 660368 w 685949"/>
                  <a:gd name="connsiteY0" fmla="*/ 1162117 h 1162117"/>
                  <a:gd name="connsiteX1" fmla="*/ 226981 w 685949"/>
                  <a:gd name="connsiteY1" fmla="*/ 1162117 h 1162117"/>
                  <a:gd name="connsiteX2" fmla="*/ 18764 w 685949"/>
                  <a:gd name="connsiteY2" fmla="*/ 1014575 h 1162117"/>
                  <a:gd name="connsiteX3" fmla="*/ 0 w 685949"/>
                  <a:gd name="connsiteY3" fmla="*/ 935422 h 1162117"/>
                  <a:gd name="connsiteX4" fmla="*/ 0 w 685949"/>
                  <a:gd name="connsiteY4" fmla="*/ 232001 h 1162117"/>
                  <a:gd name="connsiteX5" fmla="*/ 68580 w 685949"/>
                  <a:gd name="connsiteY5" fmla="*/ 73410 h 1162117"/>
                  <a:gd name="connsiteX6" fmla="*/ 245555 w 685949"/>
                  <a:gd name="connsiteY6" fmla="*/ 353 h 1162117"/>
                  <a:gd name="connsiteX7" fmla="*/ 450818 w 685949"/>
                  <a:gd name="connsiteY7" fmla="*/ 1020 h 1162117"/>
                  <a:gd name="connsiteX8" fmla="*/ 614077 w 685949"/>
                  <a:gd name="connsiteY8" fmla="*/ 71314 h 1162117"/>
                  <a:gd name="connsiteX9" fmla="*/ 685514 w 685949"/>
                  <a:gd name="connsiteY9" fmla="*/ 243812 h 1162117"/>
                  <a:gd name="connsiteX10" fmla="*/ 685705 w 685949"/>
                  <a:gd name="connsiteY10" fmla="*/ 1133256 h 1162117"/>
                  <a:gd name="connsiteX11" fmla="*/ 660368 w 685949"/>
                  <a:gd name="connsiteY11" fmla="*/ 1162117 h 1162117"/>
                  <a:gd name="connsiteX12" fmla="*/ 155924 w 685949"/>
                  <a:gd name="connsiteY12" fmla="*/ 89316 h 1162117"/>
                  <a:gd name="connsiteX13" fmla="*/ 76486 w 685949"/>
                  <a:gd name="connsiteY13" fmla="*/ 184757 h 1162117"/>
                  <a:gd name="connsiteX14" fmla="*/ 66770 w 685949"/>
                  <a:gd name="connsiteY14" fmla="*/ 302010 h 1162117"/>
                  <a:gd name="connsiteX15" fmla="*/ 66770 w 685949"/>
                  <a:gd name="connsiteY15" fmla="*/ 854079 h 1162117"/>
                  <a:gd name="connsiteX16" fmla="*/ 71533 w 685949"/>
                  <a:gd name="connsiteY16" fmla="*/ 960092 h 1162117"/>
                  <a:gd name="connsiteX17" fmla="*/ 130112 w 685949"/>
                  <a:gd name="connsiteY17" fmla="*/ 1054104 h 1162117"/>
                  <a:gd name="connsiteX18" fmla="*/ 250412 w 685949"/>
                  <a:gd name="connsiteY18" fmla="*/ 1095633 h 1162117"/>
                  <a:gd name="connsiteX19" fmla="*/ 616268 w 685949"/>
                  <a:gd name="connsiteY19" fmla="*/ 1095442 h 1162117"/>
                  <a:gd name="connsiteX20" fmla="*/ 619125 w 685949"/>
                  <a:gd name="connsiteY20" fmla="*/ 1092489 h 1162117"/>
                  <a:gd name="connsiteX21" fmla="*/ 619220 w 685949"/>
                  <a:gd name="connsiteY21" fmla="*/ 254861 h 1162117"/>
                  <a:gd name="connsiteX22" fmla="*/ 532257 w 685949"/>
                  <a:gd name="connsiteY22" fmla="*/ 91888 h 1162117"/>
                  <a:gd name="connsiteX23" fmla="*/ 438626 w 685949"/>
                  <a:gd name="connsiteY23" fmla="*/ 66837 h 1162117"/>
                  <a:gd name="connsiteX24" fmla="*/ 243459 w 685949"/>
                  <a:gd name="connsiteY24" fmla="*/ 66933 h 1162117"/>
                  <a:gd name="connsiteX25" fmla="*/ 155924 w 685949"/>
                  <a:gd name="connsiteY25" fmla="*/ 89316 h 116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5949" h="1162117">
                    <a:moveTo>
                      <a:pt x="660368" y="1162117"/>
                    </a:moveTo>
                    <a:lnTo>
                      <a:pt x="226981" y="1162117"/>
                    </a:lnTo>
                    <a:cubicBezTo>
                      <a:pt x="129381" y="1151894"/>
                      <a:pt x="59976" y="1102713"/>
                      <a:pt x="18764" y="1014575"/>
                    </a:cubicBezTo>
                    <a:cubicBezTo>
                      <a:pt x="10255" y="996350"/>
                      <a:pt x="4000" y="969966"/>
                      <a:pt x="0" y="935422"/>
                    </a:cubicBezTo>
                    <a:lnTo>
                      <a:pt x="0" y="232001"/>
                    </a:lnTo>
                    <a:cubicBezTo>
                      <a:pt x="4890" y="168818"/>
                      <a:pt x="27750" y="115955"/>
                      <a:pt x="68580" y="73410"/>
                    </a:cubicBezTo>
                    <a:cubicBezTo>
                      <a:pt x="114808" y="25213"/>
                      <a:pt x="173800" y="861"/>
                      <a:pt x="245555" y="353"/>
                    </a:cubicBezTo>
                    <a:cubicBezTo>
                      <a:pt x="336804" y="-282"/>
                      <a:pt x="405225" y="-60"/>
                      <a:pt x="450818" y="1020"/>
                    </a:cubicBezTo>
                    <a:cubicBezTo>
                      <a:pt x="512794" y="2417"/>
                      <a:pt x="567214" y="25848"/>
                      <a:pt x="614077" y="71314"/>
                    </a:cubicBezTo>
                    <a:cubicBezTo>
                      <a:pt x="659543" y="115447"/>
                      <a:pt x="683355" y="172946"/>
                      <a:pt x="685514" y="243812"/>
                    </a:cubicBezTo>
                    <a:cubicBezTo>
                      <a:pt x="686022" y="261084"/>
                      <a:pt x="686086" y="557565"/>
                      <a:pt x="685705" y="1133256"/>
                    </a:cubicBezTo>
                    <a:cubicBezTo>
                      <a:pt x="685705" y="1145893"/>
                      <a:pt x="677259" y="1155513"/>
                      <a:pt x="660368" y="1162117"/>
                    </a:cubicBezTo>
                    <a:close/>
                    <a:moveTo>
                      <a:pt x="155924" y="89316"/>
                    </a:moveTo>
                    <a:cubicBezTo>
                      <a:pt x="116808" y="113192"/>
                      <a:pt x="90329" y="145006"/>
                      <a:pt x="76486" y="184757"/>
                    </a:cubicBezTo>
                    <a:cubicBezTo>
                      <a:pt x="70009" y="203362"/>
                      <a:pt x="66770" y="242447"/>
                      <a:pt x="66770" y="302010"/>
                    </a:cubicBezTo>
                    <a:cubicBezTo>
                      <a:pt x="66643" y="486033"/>
                      <a:pt x="66643" y="670056"/>
                      <a:pt x="66770" y="854079"/>
                    </a:cubicBezTo>
                    <a:cubicBezTo>
                      <a:pt x="66834" y="911419"/>
                      <a:pt x="68421" y="946757"/>
                      <a:pt x="71533" y="960092"/>
                    </a:cubicBezTo>
                    <a:cubicBezTo>
                      <a:pt x="79978" y="996414"/>
                      <a:pt x="99505" y="1027751"/>
                      <a:pt x="130112" y="1054104"/>
                    </a:cubicBezTo>
                    <a:cubicBezTo>
                      <a:pt x="162052" y="1081663"/>
                      <a:pt x="202152" y="1095506"/>
                      <a:pt x="250412" y="1095633"/>
                    </a:cubicBezTo>
                    <a:cubicBezTo>
                      <a:pt x="300196" y="1095696"/>
                      <a:pt x="422148" y="1095633"/>
                      <a:pt x="616268" y="1095442"/>
                    </a:cubicBezTo>
                    <a:cubicBezTo>
                      <a:pt x="617846" y="1095442"/>
                      <a:pt x="619125" y="1094120"/>
                      <a:pt x="619125" y="1092489"/>
                    </a:cubicBezTo>
                    <a:cubicBezTo>
                      <a:pt x="619125" y="538071"/>
                      <a:pt x="619157" y="258861"/>
                      <a:pt x="619220" y="254861"/>
                    </a:cubicBezTo>
                    <a:cubicBezTo>
                      <a:pt x="620363" y="183614"/>
                      <a:pt x="591376" y="129290"/>
                      <a:pt x="532257" y="91888"/>
                    </a:cubicBezTo>
                    <a:cubicBezTo>
                      <a:pt x="505714" y="75124"/>
                      <a:pt x="474504" y="66774"/>
                      <a:pt x="438626" y="66837"/>
                    </a:cubicBezTo>
                    <a:cubicBezTo>
                      <a:pt x="324199" y="66901"/>
                      <a:pt x="259144" y="66933"/>
                      <a:pt x="243459" y="66933"/>
                    </a:cubicBezTo>
                    <a:cubicBezTo>
                      <a:pt x="209741" y="66806"/>
                      <a:pt x="180562" y="74267"/>
                      <a:pt x="155924" y="89316"/>
                    </a:cubicBezTo>
                    <a:close/>
                  </a:path>
                </a:pathLst>
              </a:custGeom>
              <a:grpFill/>
              <a:ln w="9525" cap="flat">
                <a:noFill/>
                <a:prstDash val="solid"/>
                <a:miter/>
              </a:ln>
            </p:spPr>
            <p:txBody>
              <a:bodyPr rtlCol="0" anchor="ctr"/>
              <a:lstStyle/>
              <a:p>
                <a:endParaRPr lang="en-US"/>
              </a:p>
            </p:txBody>
          </p:sp>
          <p:sp>
            <p:nvSpPr>
              <p:cNvPr id="164" name="Free-form: Shape 356">
                <a:extLst>
                  <a:ext uri="{FF2B5EF4-FFF2-40B4-BE49-F238E27FC236}">
                    <a16:creationId xmlns:a16="http://schemas.microsoft.com/office/drawing/2014/main" id="{8D8D597B-D939-2970-8178-6E9504469930}"/>
                  </a:ext>
                </a:extLst>
              </p:cNvPr>
              <p:cNvSpPr/>
              <p:nvPr/>
            </p:nvSpPr>
            <p:spPr>
              <a:xfrm>
                <a:off x="7524607" y="7110266"/>
                <a:ext cx="685942" cy="895495"/>
              </a:xfrm>
              <a:custGeom>
                <a:avLst/>
                <a:gdLst>
                  <a:gd name="connsiteX0" fmla="*/ 685943 w 685942"/>
                  <a:gd name="connsiteY0" fmla="*/ 226269 h 895495"/>
                  <a:gd name="connsiteX1" fmla="*/ 685943 w 685942"/>
                  <a:gd name="connsiteY1" fmla="*/ 667657 h 895495"/>
                  <a:gd name="connsiteX2" fmla="*/ 581358 w 685942"/>
                  <a:gd name="connsiteY2" fmla="*/ 852919 h 895495"/>
                  <a:gd name="connsiteX3" fmla="*/ 458581 w 685942"/>
                  <a:gd name="connsiteY3" fmla="*/ 895495 h 895495"/>
                  <a:gd name="connsiteX4" fmla="*/ 27289 w 685942"/>
                  <a:gd name="connsiteY4" fmla="*/ 895495 h 895495"/>
                  <a:gd name="connsiteX5" fmla="*/ 238 w 685942"/>
                  <a:gd name="connsiteY5" fmla="*/ 862158 h 895495"/>
                  <a:gd name="connsiteX6" fmla="*/ 238 w 685942"/>
                  <a:gd name="connsiteY6" fmla="*/ 243033 h 895495"/>
                  <a:gd name="connsiteX7" fmla="*/ 69771 w 685942"/>
                  <a:gd name="connsiteY7" fmla="*/ 72154 h 895495"/>
                  <a:gd name="connsiteX8" fmla="*/ 243126 w 685942"/>
                  <a:gd name="connsiteY8" fmla="*/ 1003 h 895495"/>
                  <a:gd name="connsiteX9" fmla="*/ 452580 w 685942"/>
                  <a:gd name="connsiteY9" fmla="*/ 812 h 895495"/>
                  <a:gd name="connsiteX10" fmla="*/ 583168 w 685942"/>
                  <a:gd name="connsiteY10" fmla="*/ 46246 h 895495"/>
                  <a:gd name="connsiteX11" fmla="*/ 685943 w 685942"/>
                  <a:gd name="connsiteY11" fmla="*/ 226269 h 895495"/>
                  <a:gd name="connsiteX12" fmla="*/ 613839 w 685942"/>
                  <a:gd name="connsiteY12" fmla="*/ 203314 h 895495"/>
                  <a:gd name="connsiteX13" fmla="*/ 585740 w 685942"/>
                  <a:gd name="connsiteY13" fmla="*/ 138544 h 895495"/>
                  <a:gd name="connsiteX14" fmla="*/ 443055 w 685942"/>
                  <a:gd name="connsiteY14" fmla="*/ 67011 h 895495"/>
                  <a:gd name="connsiteX15" fmla="*/ 308467 w 685942"/>
                  <a:gd name="connsiteY15" fmla="*/ 66820 h 895495"/>
                  <a:gd name="connsiteX16" fmla="*/ 201787 w 685942"/>
                  <a:gd name="connsiteY16" fmla="*/ 71869 h 895495"/>
                  <a:gd name="connsiteX17" fmla="*/ 107585 w 685942"/>
                  <a:gd name="connsiteY17" fmla="*/ 131400 h 895495"/>
                  <a:gd name="connsiteX18" fmla="*/ 67199 w 685942"/>
                  <a:gd name="connsiteY18" fmla="*/ 231508 h 895495"/>
                  <a:gd name="connsiteX19" fmla="*/ 67199 w 685942"/>
                  <a:gd name="connsiteY19" fmla="*/ 823486 h 895495"/>
                  <a:gd name="connsiteX20" fmla="*/ 72247 w 685942"/>
                  <a:gd name="connsiteY20" fmla="*/ 828439 h 895495"/>
                  <a:gd name="connsiteX21" fmla="*/ 374571 w 685942"/>
                  <a:gd name="connsiteY21" fmla="*/ 828916 h 895495"/>
                  <a:gd name="connsiteX22" fmla="*/ 482679 w 685942"/>
                  <a:gd name="connsiteY22" fmla="*/ 824153 h 895495"/>
                  <a:gd name="connsiteX23" fmla="*/ 578406 w 685942"/>
                  <a:gd name="connsiteY23" fmla="*/ 764146 h 895495"/>
                  <a:gd name="connsiteX24" fmla="*/ 618887 w 685942"/>
                  <a:gd name="connsiteY24" fmla="*/ 659752 h 895495"/>
                  <a:gd name="connsiteX25" fmla="*/ 618792 w 685942"/>
                  <a:gd name="connsiteY25" fmla="*/ 236080 h 895495"/>
                  <a:gd name="connsiteX26" fmla="*/ 613839 w 685942"/>
                  <a:gd name="connsiteY26" fmla="*/ 203314 h 89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5942" h="895495">
                    <a:moveTo>
                      <a:pt x="685943" y="226269"/>
                    </a:moveTo>
                    <a:lnTo>
                      <a:pt x="685943" y="667657"/>
                    </a:lnTo>
                    <a:cubicBezTo>
                      <a:pt x="678704" y="747604"/>
                      <a:pt x="643842" y="809358"/>
                      <a:pt x="581358" y="852919"/>
                    </a:cubicBezTo>
                    <a:cubicBezTo>
                      <a:pt x="546878" y="876922"/>
                      <a:pt x="505952" y="891114"/>
                      <a:pt x="458581" y="895495"/>
                    </a:cubicBezTo>
                    <a:lnTo>
                      <a:pt x="27289" y="895495"/>
                    </a:lnTo>
                    <a:cubicBezTo>
                      <a:pt x="9255" y="890034"/>
                      <a:pt x="238" y="878922"/>
                      <a:pt x="238" y="862158"/>
                    </a:cubicBezTo>
                    <a:cubicBezTo>
                      <a:pt x="-79" y="542943"/>
                      <a:pt x="-79" y="336568"/>
                      <a:pt x="238" y="243033"/>
                    </a:cubicBezTo>
                    <a:cubicBezTo>
                      <a:pt x="556" y="177247"/>
                      <a:pt x="23733" y="120287"/>
                      <a:pt x="69771" y="72154"/>
                    </a:cubicBezTo>
                    <a:cubicBezTo>
                      <a:pt x="114411" y="25609"/>
                      <a:pt x="172196" y="1892"/>
                      <a:pt x="243126" y="1003"/>
                    </a:cubicBezTo>
                    <a:cubicBezTo>
                      <a:pt x="345234" y="-267"/>
                      <a:pt x="415052" y="-331"/>
                      <a:pt x="452580" y="812"/>
                    </a:cubicBezTo>
                    <a:cubicBezTo>
                      <a:pt x="499443" y="2273"/>
                      <a:pt x="542973" y="17417"/>
                      <a:pt x="583168" y="46246"/>
                    </a:cubicBezTo>
                    <a:cubicBezTo>
                      <a:pt x="644319" y="90125"/>
                      <a:pt x="678577" y="150132"/>
                      <a:pt x="685943" y="226269"/>
                    </a:cubicBezTo>
                    <a:close/>
                    <a:moveTo>
                      <a:pt x="613839" y="203314"/>
                    </a:moveTo>
                    <a:cubicBezTo>
                      <a:pt x="608949" y="178168"/>
                      <a:pt x="599583" y="156578"/>
                      <a:pt x="585740" y="138544"/>
                    </a:cubicBezTo>
                    <a:cubicBezTo>
                      <a:pt x="549989" y="92125"/>
                      <a:pt x="502428" y="68281"/>
                      <a:pt x="443055" y="67011"/>
                    </a:cubicBezTo>
                    <a:cubicBezTo>
                      <a:pt x="421338" y="66566"/>
                      <a:pt x="376476" y="66503"/>
                      <a:pt x="308467" y="66820"/>
                    </a:cubicBezTo>
                    <a:cubicBezTo>
                      <a:pt x="250492" y="67074"/>
                      <a:pt x="214932" y="68757"/>
                      <a:pt x="201787" y="71869"/>
                    </a:cubicBezTo>
                    <a:cubicBezTo>
                      <a:pt x="165148" y="80441"/>
                      <a:pt x="133747" y="100285"/>
                      <a:pt x="107585" y="131400"/>
                    </a:cubicBezTo>
                    <a:cubicBezTo>
                      <a:pt x="81232" y="162705"/>
                      <a:pt x="67770" y="196075"/>
                      <a:pt x="67199" y="231508"/>
                    </a:cubicBezTo>
                    <a:cubicBezTo>
                      <a:pt x="66437" y="287070"/>
                      <a:pt x="66437" y="484396"/>
                      <a:pt x="67199" y="823486"/>
                    </a:cubicBezTo>
                    <a:cubicBezTo>
                      <a:pt x="67262" y="826788"/>
                      <a:pt x="68945" y="828439"/>
                      <a:pt x="72247" y="828439"/>
                    </a:cubicBezTo>
                    <a:cubicBezTo>
                      <a:pt x="174673" y="829074"/>
                      <a:pt x="275447" y="829233"/>
                      <a:pt x="374571" y="828916"/>
                    </a:cubicBezTo>
                    <a:cubicBezTo>
                      <a:pt x="433689" y="828662"/>
                      <a:pt x="469725" y="827074"/>
                      <a:pt x="482679" y="824153"/>
                    </a:cubicBezTo>
                    <a:cubicBezTo>
                      <a:pt x="519890" y="815708"/>
                      <a:pt x="551799" y="795705"/>
                      <a:pt x="578406" y="764146"/>
                    </a:cubicBezTo>
                    <a:cubicBezTo>
                      <a:pt x="604949" y="732713"/>
                      <a:pt x="618442" y="697915"/>
                      <a:pt x="618887" y="659752"/>
                    </a:cubicBezTo>
                    <a:cubicBezTo>
                      <a:pt x="619839" y="582091"/>
                      <a:pt x="619808" y="440867"/>
                      <a:pt x="618792" y="236080"/>
                    </a:cubicBezTo>
                    <a:cubicBezTo>
                      <a:pt x="618728" y="231190"/>
                      <a:pt x="617077" y="220268"/>
                      <a:pt x="613839" y="203314"/>
                    </a:cubicBezTo>
                    <a:close/>
                  </a:path>
                </a:pathLst>
              </a:custGeom>
              <a:grpFill/>
              <a:ln w="9525" cap="flat">
                <a:noFill/>
                <a:prstDash val="solid"/>
                <a:miter/>
              </a:ln>
            </p:spPr>
            <p:txBody>
              <a:bodyPr rtlCol="0" anchor="ctr"/>
              <a:lstStyle/>
              <a:p>
                <a:endParaRPr lang="en-US"/>
              </a:p>
            </p:txBody>
          </p:sp>
        </p:grpSp>
      </p:grpSp>
      <p:grpSp>
        <p:nvGrpSpPr>
          <p:cNvPr id="147" name="Group 146">
            <a:extLst>
              <a:ext uri="{FF2B5EF4-FFF2-40B4-BE49-F238E27FC236}">
                <a16:creationId xmlns:a16="http://schemas.microsoft.com/office/drawing/2014/main" id="{6323217B-F747-0CF4-8C5F-E1F75AF10ED9}"/>
              </a:ext>
            </a:extLst>
          </p:cNvPr>
          <p:cNvGrpSpPr/>
          <p:nvPr/>
        </p:nvGrpSpPr>
        <p:grpSpPr>
          <a:xfrm>
            <a:off x="7576814" y="5893372"/>
            <a:ext cx="365760" cy="365760"/>
            <a:chOff x="3449773" y="1914609"/>
            <a:chExt cx="1016000" cy="1016000"/>
          </a:xfrm>
        </p:grpSpPr>
        <p:sp>
          <p:nvSpPr>
            <p:cNvPr id="151" name="Ellipse 11">
              <a:extLst>
                <a:ext uri="{FF2B5EF4-FFF2-40B4-BE49-F238E27FC236}">
                  <a16:creationId xmlns:a16="http://schemas.microsoft.com/office/drawing/2014/main" id="{CC61B0DF-A334-4022-35A1-3D1E7E8AA9FC}"/>
                </a:ext>
              </a:extLst>
            </p:cNvPr>
            <p:cNvSpPr>
              <a:spLocks noChangeAspect="1"/>
            </p:cNvSpPr>
            <p:nvPr>
              <p:custDataLst>
                <p:tags r:id="rId2"/>
              </p:custDataLst>
            </p:nvPr>
          </p:nvSpPr>
          <p:spPr>
            <a:xfrm>
              <a:off x="3449773" y="1914609"/>
              <a:ext cx="1016000" cy="1016000"/>
            </a:xfrm>
            <a:prstGeom prst="ellipse">
              <a:avLst/>
            </a:prstGeom>
            <a:solidFill>
              <a:schemeClr val="accent2"/>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rgbClr val="FFFFFF"/>
                </a:solidFill>
              </a:endParaRPr>
            </a:p>
          </p:txBody>
        </p:sp>
        <p:grpSp>
          <p:nvGrpSpPr>
            <p:cNvPr id="152" name="Date_and_Time" descr="{&quot;Key&quot;:&quot;POWER_USER_SHAPE_ICON&quot;,&quot;Value&quot;:&quot;POWER_USER_SHAPE_ICON_STYLE_1&quot;}">
              <a:extLst>
                <a:ext uri="{FF2B5EF4-FFF2-40B4-BE49-F238E27FC236}">
                  <a16:creationId xmlns:a16="http://schemas.microsoft.com/office/drawing/2014/main" id="{E39FBD36-4A88-CE4F-79D9-335BF6ADFD0C}"/>
                </a:ext>
              </a:extLst>
            </p:cNvPr>
            <p:cNvGrpSpPr>
              <a:grpSpLocks noChangeAspect="1"/>
            </p:cNvGrpSpPr>
            <p:nvPr>
              <p:custDataLst>
                <p:tags r:id="rId3"/>
              </p:custDataLst>
            </p:nvPr>
          </p:nvGrpSpPr>
          <p:grpSpPr bwMode="auto">
            <a:xfrm>
              <a:off x="3714719" y="2160936"/>
              <a:ext cx="546223" cy="548641"/>
              <a:chOff x="8" y="10"/>
              <a:chExt cx="452" cy="454"/>
            </a:xfrm>
            <a:solidFill>
              <a:schemeClr val="bg1"/>
            </a:solidFill>
          </p:grpSpPr>
          <p:sp>
            <p:nvSpPr>
              <p:cNvPr id="153" name="Date_and_Time">
                <a:extLst>
                  <a:ext uri="{FF2B5EF4-FFF2-40B4-BE49-F238E27FC236}">
                    <a16:creationId xmlns:a16="http://schemas.microsoft.com/office/drawing/2014/main" id="{784BD331-FF7F-519D-A641-60F2D79965E9}"/>
                  </a:ext>
                </a:extLst>
              </p:cNvPr>
              <p:cNvSpPr>
                <a:spLocks noEditPoints="1"/>
              </p:cNvSpPr>
              <p:nvPr>
                <p:custDataLst>
                  <p:tags r:id="rId4"/>
                </p:custDataLst>
              </p:nvPr>
            </p:nvSpPr>
            <p:spPr bwMode="auto">
              <a:xfrm>
                <a:off x="233" y="237"/>
                <a:ext cx="227" cy="227"/>
              </a:xfrm>
              <a:custGeom>
                <a:avLst/>
                <a:gdLst>
                  <a:gd name="T0" fmla="*/ 157 w 313"/>
                  <a:gd name="T1" fmla="*/ 25 h 313"/>
                  <a:gd name="T2" fmla="*/ 288 w 313"/>
                  <a:gd name="T3" fmla="*/ 156 h 313"/>
                  <a:gd name="T4" fmla="*/ 157 w 313"/>
                  <a:gd name="T5" fmla="*/ 288 h 313"/>
                  <a:gd name="T6" fmla="*/ 25 w 313"/>
                  <a:gd name="T7" fmla="*/ 156 h 313"/>
                  <a:gd name="T8" fmla="*/ 157 w 313"/>
                  <a:gd name="T9" fmla="*/ 25 h 313"/>
                  <a:gd name="T10" fmla="*/ 157 w 313"/>
                  <a:gd name="T11" fmla="*/ 0 h 313"/>
                  <a:gd name="T12" fmla="*/ 0 w 313"/>
                  <a:gd name="T13" fmla="*/ 156 h 313"/>
                  <a:gd name="T14" fmla="*/ 157 w 313"/>
                  <a:gd name="T15" fmla="*/ 313 h 313"/>
                  <a:gd name="T16" fmla="*/ 313 w 313"/>
                  <a:gd name="T17" fmla="*/ 156 h 313"/>
                  <a:gd name="T18" fmla="*/ 157 w 313"/>
                  <a:gd name="T19"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313">
                    <a:moveTo>
                      <a:pt x="157" y="25"/>
                    </a:moveTo>
                    <a:cubicBezTo>
                      <a:pt x="229" y="25"/>
                      <a:pt x="288" y="84"/>
                      <a:pt x="288" y="156"/>
                    </a:cubicBezTo>
                    <a:cubicBezTo>
                      <a:pt x="288" y="229"/>
                      <a:pt x="229" y="288"/>
                      <a:pt x="157" y="288"/>
                    </a:cubicBezTo>
                    <a:cubicBezTo>
                      <a:pt x="84" y="288"/>
                      <a:pt x="25" y="229"/>
                      <a:pt x="25" y="156"/>
                    </a:cubicBezTo>
                    <a:cubicBezTo>
                      <a:pt x="25" y="84"/>
                      <a:pt x="84" y="25"/>
                      <a:pt x="157" y="25"/>
                    </a:cubicBezTo>
                    <a:close/>
                    <a:moveTo>
                      <a:pt x="157" y="0"/>
                    </a:moveTo>
                    <a:cubicBezTo>
                      <a:pt x="70" y="0"/>
                      <a:pt x="0" y="70"/>
                      <a:pt x="0" y="156"/>
                    </a:cubicBezTo>
                    <a:cubicBezTo>
                      <a:pt x="0" y="243"/>
                      <a:pt x="70" y="313"/>
                      <a:pt x="157" y="313"/>
                    </a:cubicBezTo>
                    <a:cubicBezTo>
                      <a:pt x="243" y="313"/>
                      <a:pt x="313" y="243"/>
                      <a:pt x="313" y="156"/>
                    </a:cubicBezTo>
                    <a:cubicBezTo>
                      <a:pt x="313" y="70"/>
                      <a:pt x="243" y="0"/>
                      <a:pt x="1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Date_and_Time">
                <a:extLst>
                  <a:ext uri="{FF2B5EF4-FFF2-40B4-BE49-F238E27FC236}">
                    <a16:creationId xmlns:a16="http://schemas.microsoft.com/office/drawing/2014/main" id="{CC8EBCA6-60C5-31DB-19E0-21F4E86C2BCC}"/>
                  </a:ext>
                </a:extLst>
              </p:cNvPr>
              <p:cNvSpPr>
                <a:spLocks noChangeArrowheads="1"/>
              </p:cNvSpPr>
              <p:nvPr>
                <p:custDataLst>
                  <p:tags r:id="rId5"/>
                </p:custDataLst>
              </p:nvPr>
            </p:nvSpPr>
            <p:spPr bwMode="auto">
              <a:xfrm>
                <a:off x="17" y="142"/>
                <a:ext cx="385" cy="1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 name="Date_and_Time">
                <a:extLst>
                  <a:ext uri="{FF2B5EF4-FFF2-40B4-BE49-F238E27FC236}">
                    <a16:creationId xmlns:a16="http://schemas.microsoft.com/office/drawing/2014/main" id="{F1903E03-D34B-BAEB-42DF-E8404D1ACB3A}"/>
                  </a:ext>
                </a:extLst>
              </p:cNvPr>
              <p:cNvSpPr>
                <a:spLocks noChangeArrowheads="1"/>
              </p:cNvSpPr>
              <p:nvPr>
                <p:custDataLst>
                  <p:tags r:id="rId6"/>
                </p:custDataLst>
              </p:nvPr>
            </p:nvSpPr>
            <p:spPr bwMode="auto">
              <a:xfrm>
                <a:off x="88"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 name="Date_and_Time">
                <a:extLst>
                  <a:ext uri="{FF2B5EF4-FFF2-40B4-BE49-F238E27FC236}">
                    <a16:creationId xmlns:a16="http://schemas.microsoft.com/office/drawing/2014/main" id="{83308BBD-D097-FC04-245F-98E9AF73BFD0}"/>
                  </a:ext>
                </a:extLst>
              </p:cNvPr>
              <p:cNvSpPr>
                <a:spLocks noChangeArrowheads="1"/>
              </p:cNvSpPr>
              <p:nvPr>
                <p:custDataLst>
                  <p:tags r:id="rId7"/>
                </p:custDataLst>
              </p:nvPr>
            </p:nvSpPr>
            <p:spPr bwMode="auto">
              <a:xfrm>
                <a:off x="196" y="10"/>
                <a:ext cx="19"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 name="Date_and_Time">
                <a:extLst>
                  <a:ext uri="{FF2B5EF4-FFF2-40B4-BE49-F238E27FC236}">
                    <a16:creationId xmlns:a16="http://schemas.microsoft.com/office/drawing/2014/main" id="{EBF15CFE-2026-F92C-9547-CF24D44F04FB}"/>
                  </a:ext>
                </a:extLst>
              </p:cNvPr>
              <p:cNvSpPr>
                <a:spLocks noChangeArrowheads="1"/>
              </p:cNvSpPr>
              <p:nvPr>
                <p:custDataLst>
                  <p:tags r:id="rId8"/>
                </p:custDataLst>
              </p:nvPr>
            </p:nvSpPr>
            <p:spPr bwMode="auto">
              <a:xfrm>
                <a:off x="307" y="10"/>
                <a:ext cx="18" cy="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 name="Date_and_Time">
                <a:extLst>
                  <a:ext uri="{FF2B5EF4-FFF2-40B4-BE49-F238E27FC236}">
                    <a16:creationId xmlns:a16="http://schemas.microsoft.com/office/drawing/2014/main" id="{531476BC-937A-696C-740D-38E5FB15D6F3}"/>
                  </a:ext>
                </a:extLst>
              </p:cNvPr>
              <p:cNvSpPr>
                <a:spLocks/>
              </p:cNvSpPr>
              <p:nvPr>
                <p:custDataLst>
                  <p:tags r:id="rId9"/>
                </p:custDataLst>
              </p:nvPr>
            </p:nvSpPr>
            <p:spPr bwMode="auto">
              <a:xfrm>
                <a:off x="8" y="38"/>
                <a:ext cx="402" cy="398"/>
              </a:xfrm>
              <a:custGeom>
                <a:avLst/>
                <a:gdLst>
                  <a:gd name="T0" fmla="*/ 373 w 555"/>
                  <a:gd name="T1" fmla="*/ 549 h 549"/>
                  <a:gd name="T2" fmla="*/ 0 w 555"/>
                  <a:gd name="T3" fmla="*/ 549 h 549"/>
                  <a:gd name="T4" fmla="*/ 0 w 555"/>
                  <a:gd name="T5" fmla="*/ 0 h 549"/>
                  <a:gd name="T6" fmla="*/ 555 w 555"/>
                  <a:gd name="T7" fmla="*/ 0 h 549"/>
                  <a:gd name="T8" fmla="*/ 555 w 555"/>
                  <a:gd name="T9" fmla="*/ 305 h 549"/>
                  <a:gd name="T10" fmla="*/ 530 w 555"/>
                  <a:gd name="T11" fmla="*/ 305 h 549"/>
                  <a:gd name="T12" fmla="*/ 530 w 555"/>
                  <a:gd name="T13" fmla="*/ 25 h 549"/>
                  <a:gd name="T14" fmla="*/ 25 w 555"/>
                  <a:gd name="T15" fmla="*/ 25 h 549"/>
                  <a:gd name="T16" fmla="*/ 25 w 555"/>
                  <a:gd name="T17" fmla="*/ 524 h 549"/>
                  <a:gd name="T18" fmla="*/ 373 w 555"/>
                  <a:gd name="T19" fmla="*/ 524 h 549"/>
                  <a:gd name="T20" fmla="*/ 373 w 555"/>
                  <a:gd name="T21"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5" h="549">
                    <a:moveTo>
                      <a:pt x="373" y="549"/>
                    </a:moveTo>
                    <a:lnTo>
                      <a:pt x="0" y="549"/>
                    </a:lnTo>
                    <a:lnTo>
                      <a:pt x="0" y="0"/>
                    </a:lnTo>
                    <a:lnTo>
                      <a:pt x="555" y="0"/>
                    </a:lnTo>
                    <a:lnTo>
                      <a:pt x="555" y="305"/>
                    </a:lnTo>
                    <a:lnTo>
                      <a:pt x="530" y="305"/>
                    </a:lnTo>
                    <a:lnTo>
                      <a:pt x="530" y="25"/>
                    </a:lnTo>
                    <a:lnTo>
                      <a:pt x="25" y="25"/>
                    </a:lnTo>
                    <a:lnTo>
                      <a:pt x="25" y="524"/>
                    </a:lnTo>
                    <a:lnTo>
                      <a:pt x="373" y="524"/>
                    </a:lnTo>
                    <a:lnTo>
                      <a:pt x="373" y="54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Date_and_Time">
                <a:extLst>
                  <a:ext uri="{FF2B5EF4-FFF2-40B4-BE49-F238E27FC236}">
                    <a16:creationId xmlns:a16="http://schemas.microsoft.com/office/drawing/2014/main" id="{249E0F84-E801-7FDB-89DC-A694A9F81DF1}"/>
                  </a:ext>
                </a:extLst>
              </p:cNvPr>
              <p:cNvSpPr>
                <a:spLocks/>
              </p:cNvSpPr>
              <p:nvPr>
                <p:custDataLst>
                  <p:tags r:id="rId10"/>
                </p:custDataLst>
              </p:nvPr>
            </p:nvSpPr>
            <p:spPr bwMode="auto">
              <a:xfrm>
                <a:off x="338" y="279"/>
                <a:ext cx="79" cy="86"/>
              </a:xfrm>
              <a:custGeom>
                <a:avLst/>
                <a:gdLst>
                  <a:gd name="T0" fmla="*/ 109 w 109"/>
                  <a:gd name="T1" fmla="*/ 118 h 118"/>
                  <a:gd name="T2" fmla="*/ 0 w 109"/>
                  <a:gd name="T3" fmla="*/ 118 h 118"/>
                  <a:gd name="T4" fmla="*/ 0 w 109"/>
                  <a:gd name="T5" fmla="*/ 0 h 118"/>
                  <a:gd name="T6" fmla="*/ 25 w 109"/>
                  <a:gd name="T7" fmla="*/ 0 h 118"/>
                  <a:gd name="T8" fmla="*/ 25 w 109"/>
                  <a:gd name="T9" fmla="*/ 93 h 118"/>
                  <a:gd name="T10" fmla="*/ 109 w 109"/>
                  <a:gd name="T11" fmla="*/ 93 h 118"/>
                  <a:gd name="T12" fmla="*/ 109 w 10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09" h="118">
                    <a:moveTo>
                      <a:pt x="109" y="118"/>
                    </a:moveTo>
                    <a:lnTo>
                      <a:pt x="0" y="118"/>
                    </a:lnTo>
                    <a:lnTo>
                      <a:pt x="0" y="0"/>
                    </a:lnTo>
                    <a:lnTo>
                      <a:pt x="25" y="0"/>
                    </a:lnTo>
                    <a:lnTo>
                      <a:pt x="25" y="93"/>
                    </a:lnTo>
                    <a:lnTo>
                      <a:pt x="109" y="93"/>
                    </a:lnTo>
                    <a:lnTo>
                      <a:pt x="109" y="11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98" name="Rectangle 197">
            <a:extLst>
              <a:ext uri="{FF2B5EF4-FFF2-40B4-BE49-F238E27FC236}">
                <a16:creationId xmlns:a16="http://schemas.microsoft.com/office/drawing/2014/main" id="{5DB1AA7C-4901-7E81-ACCD-81B0C5A707BB}"/>
              </a:ext>
            </a:extLst>
          </p:cNvPr>
          <p:cNvSpPr/>
          <p:nvPr/>
        </p:nvSpPr>
        <p:spPr>
          <a:xfrm>
            <a:off x="9269530" y="2268069"/>
            <a:ext cx="550474" cy="3291840"/>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99" name="Rectangle 198">
            <a:extLst>
              <a:ext uri="{FF2B5EF4-FFF2-40B4-BE49-F238E27FC236}">
                <a16:creationId xmlns:a16="http://schemas.microsoft.com/office/drawing/2014/main" id="{B1643921-CC77-3CF3-6B8C-506B39B158D0}"/>
              </a:ext>
            </a:extLst>
          </p:cNvPr>
          <p:cNvSpPr/>
          <p:nvPr/>
        </p:nvSpPr>
        <p:spPr>
          <a:xfrm>
            <a:off x="6640526" y="2268069"/>
            <a:ext cx="2135406" cy="3291840"/>
          </a:xfrm>
          <a:prstGeom prst="rect">
            <a:avLst/>
          </a:prstGeom>
          <a:noFill/>
          <a:ln w="38100">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00" name="Rectangle 199">
            <a:extLst>
              <a:ext uri="{FF2B5EF4-FFF2-40B4-BE49-F238E27FC236}">
                <a16:creationId xmlns:a16="http://schemas.microsoft.com/office/drawing/2014/main" id="{FAF4B337-C2A4-142C-8797-6C1E6B891C73}"/>
              </a:ext>
            </a:extLst>
          </p:cNvPr>
          <p:cNvSpPr/>
          <p:nvPr/>
        </p:nvSpPr>
        <p:spPr>
          <a:xfrm>
            <a:off x="9869089" y="2272310"/>
            <a:ext cx="673395" cy="3287599"/>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01" name="Rectangle 200">
            <a:extLst>
              <a:ext uri="{FF2B5EF4-FFF2-40B4-BE49-F238E27FC236}">
                <a16:creationId xmlns:a16="http://schemas.microsoft.com/office/drawing/2014/main" id="{6A310F5D-490A-5DA7-FC31-0574C8673D46}"/>
              </a:ext>
            </a:extLst>
          </p:cNvPr>
          <p:cNvSpPr/>
          <p:nvPr/>
        </p:nvSpPr>
        <p:spPr>
          <a:xfrm>
            <a:off x="431662" y="2885800"/>
            <a:ext cx="3931920" cy="414268"/>
          </a:xfrm>
          <a:prstGeom prst="rect">
            <a:avLst/>
          </a:prstGeom>
          <a:noFill/>
          <a:ln w="28575">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02" name="Rectangle 201">
            <a:extLst>
              <a:ext uri="{FF2B5EF4-FFF2-40B4-BE49-F238E27FC236}">
                <a16:creationId xmlns:a16="http://schemas.microsoft.com/office/drawing/2014/main" id="{E58E2F3C-BB1C-7376-AD09-D43C004FFB28}"/>
              </a:ext>
            </a:extLst>
          </p:cNvPr>
          <p:cNvSpPr/>
          <p:nvPr/>
        </p:nvSpPr>
        <p:spPr>
          <a:xfrm>
            <a:off x="431661" y="2027489"/>
            <a:ext cx="3931920" cy="680631"/>
          </a:xfrm>
          <a:prstGeom prst="rect">
            <a:avLst/>
          </a:prstGeom>
          <a:noFill/>
          <a:ln w="28575">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06" name="TextBox 205">
            <a:extLst>
              <a:ext uri="{FF2B5EF4-FFF2-40B4-BE49-F238E27FC236}">
                <a16:creationId xmlns:a16="http://schemas.microsoft.com/office/drawing/2014/main" id="{51E07DF2-D094-62D1-B45B-072B55D31252}"/>
              </a:ext>
            </a:extLst>
          </p:cNvPr>
          <p:cNvSpPr txBox="1"/>
          <p:nvPr/>
        </p:nvSpPr>
        <p:spPr>
          <a:xfrm>
            <a:off x="6533434" y="5809391"/>
            <a:ext cx="633144" cy="492443"/>
          </a:xfrm>
          <a:prstGeom prst="rect">
            <a:avLst/>
          </a:prstGeom>
          <a:noFill/>
        </p:spPr>
        <p:txBody>
          <a:bodyPr wrap="square">
            <a:spAutoFit/>
          </a:bodyPr>
          <a:lstStyle/>
          <a:p>
            <a:pPr algn="ctr"/>
            <a:r>
              <a:rPr lang="en-US" sz="2600" b="1">
                <a:solidFill>
                  <a:schemeClr val="accent1"/>
                </a:solidFill>
              </a:rPr>
              <a:t>∑ (</a:t>
            </a:r>
          </a:p>
        </p:txBody>
      </p:sp>
      <p:sp>
        <p:nvSpPr>
          <p:cNvPr id="207" name="TextBox 206">
            <a:extLst>
              <a:ext uri="{FF2B5EF4-FFF2-40B4-BE49-F238E27FC236}">
                <a16:creationId xmlns:a16="http://schemas.microsoft.com/office/drawing/2014/main" id="{2AF342B1-5BDB-0457-C9B0-0C8B1AA0AC81}"/>
              </a:ext>
            </a:extLst>
          </p:cNvPr>
          <p:cNvSpPr txBox="1"/>
          <p:nvPr/>
        </p:nvSpPr>
        <p:spPr>
          <a:xfrm>
            <a:off x="8487435" y="5811191"/>
            <a:ext cx="1703916" cy="523220"/>
          </a:xfrm>
          <a:prstGeom prst="rect">
            <a:avLst/>
          </a:prstGeom>
          <a:noFill/>
        </p:spPr>
        <p:txBody>
          <a:bodyPr wrap="square">
            <a:spAutoFit/>
          </a:bodyPr>
          <a:lstStyle/>
          <a:p>
            <a:r>
              <a:rPr lang="en-US" sz="2800" b="1">
                <a:solidFill>
                  <a:schemeClr val="accent1"/>
                </a:solidFill>
              </a:rPr>
              <a:t>= </a:t>
            </a:r>
            <a:r>
              <a:rPr lang="en-US" sz="2000" b="1" err="1">
                <a:solidFill>
                  <a:schemeClr val="accent1"/>
                </a:solidFill>
              </a:rPr>
              <a:t>CoD</a:t>
            </a:r>
            <a:endParaRPr lang="en-US" b="1">
              <a:solidFill>
                <a:schemeClr val="accent1"/>
              </a:solidFill>
            </a:endParaRPr>
          </a:p>
        </p:txBody>
      </p:sp>
      <p:sp>
        <p:nvSpPr>
          <p:cNvPr id="208" name="TextBox 207">
            <a:extLst>
              <a:ext uri="{FF2B5EF4-FFF2-40B4-BE49-F238E27FC236}">
                <a16:creationId xmlns:a16="http://schemas.microsoft.com/office/drawing/2014/main" id="{DB93B99C-24A8-3B59-D2C2-D6034739040A}"/>
              </a:ext>
            </a:extLst>
          </p:cNvPr>
          <p:cNvSpPr txBox="1"/>
          <p:nvPr/>
        </p:nvSpPr>
        <p:spPr>
          <a:xfrm>
            <a:off x="8138915" y="5809391"/>
            <a:ext cx="633144" cy="492443"/>
          </a:xfrm>
          <a:prstGeom prst="rect">
            <a:avLst/>
          </a:prstGeom>
          <a:noFill/>
        </p:spPr>
        <p:txBody>
          <a:bodyPr wrap="square">
            <a:spAutoFit/>
          </a:bodyPr>
          <a:lstStyle/>
          <a:p>
            <a:pPr algn="ctr"/>
            <a:r>
              <a:rPr lang="en-US" sz="2600" b="1">
                <a:solidFill>
                  <a:schemeClr val="accent1"/>
                </a:solidFill>
              </a:rPr>
              <a:t> )</a:t>
            </a:r>
          </a:p>
        </p:txBody>
      </p:sp>
      <p:sp>
        <p:nvSpPr>
          <p:cNvPr id="209" name="TextBox 208">
            <a:extLst>
              <a:ext uri="{FF2B5EF4-FFF2-40B4-BE49-F238E27FC236}">
                <a16:creationId xmlns:a16="http://schemas.microsoft.com/office/drawing/2014/main" id="{C2CF6D30-A587-8AF2-3914-AB87B0BA2EC3}"/>
              </a:ext>
            </a:extLst>
          </p:cNvPr>
          <p:cNvSpPr txBox="1"/>
          <p:nvPr/>
        </p:nvSpPr>
        <p:spPr>
          <a:xfrm>
            <a:off x="8070649" y="1398937"/>
            <a:ext cx="991045" cy="492443"/>
          </a:xfrm>
          <a:prstGeom prst="rect">
            <a:avLst/>
          </a:prstGeom>
          <a:noFill/>
        </p:spPr>
        <p:txBody>
          <a:bodyPr wrap="square" anchor="ctr">
            <a:spAutoFit/>
          </a:bodyPr>
          <a:lstStyle/>
          <a:p>
            <a:pPr algn="ctr"/>
            <a:r>
              <a:rPr lang="en-US" sz="2000" b="1" err="1">
                <a:solidFill>
                  <a:schemeClr val="accent5"/>
                </a:solidFill>
              </a:rPr>
              <a:t>CoD</a:t>
            </a:r>
            <a:r>
              <a:rPr lang="en-US" sz="2000" b="1">
                <a:solidFill>
                  <a:schemeClr val="accent5"/>
                </a:solidFill>
              </a:rPr>
              <a:t> </a:t>
            </a:r>
            <a:r>
              <a:rPr lang="en-US" sz="2600" b="1">
                <a:solidFill>
                  <a:schemeClr val="accent5"/>
                </a:solidFill>
              </a:rPr>
              <a:t>/</a:t>
            </a:r>
          </a:p>
        </p:txBody>
      </p:sp>
      <p:sp>
        <p:nvSpPr>
          <p:cNvPr id="210" name="TextBox 209">
            <a:extLst>
              <a:ext uri="{FF2B5EF4-FFF2-40B4-BE49-F238E27FC236}">
                <a16:creationId xmlns:a16="http://schemas.microsoft.com/office/drawing/2014/main" id="{53434930-6B14-6DF3-17F1-CA2F3251700D}"/>
              </a:ext>
            </a:extLst>
          </p:cNvPr>
          <p:cNvSpPr txBox="1"/>
          <p:nvPr/>
        </p:nvSpPr>
        <p:spPr>
          <a:xfrm>
            <a:off x="9183929" y="1398936"/>
            <a:ext cx="1397193" cy="492443"/>
          </a:xfrm>
          <a:prstGeom prst="rect">
            <a:avLst/>
          </a:prstGeom>
          <a:noFill/>
        </p:spPr>
        <p:txBody>
          <a:bodyPr wrap="square" anchor="ctr">
            <a:spAutoFit/>
          </a:bodyPr>
          <a:lstStyle/>
          <a:p>
            <a:pPr algn="ctr"/>
            <a:r>
              <a:rPr lang="en-US" sz="2600" b="1">
                <a:solidFill>
                  <a:schemeClr val="accent5"/>
                </a:solidFill>
              </a:rPr>
              <a:t>= </a:t>
            </a:r>
            <a:r>
              <a:rPr lang="en-US" sz="2000" b="1">
                <a:solidFill>
                  <a:schemeClr val="accent5"/>
                </a:solidFill>
              </a:rPr>
              <a:t>WSJF</a:t>
            </a:r>
          </a:p>
        </p:txBody>
      </p:sp>
      <p:sp>
        <p:nvSpPr>
          <p:cNvPr id="213" name="Rectangle 212">
            <a:extLst>
              <a:ext uri="{FF2B5EF4-FFF2-40B4-BE49-F238E27FC236}">
                <a16:creationId xmlns:a16="http://schemas.microsoft.com/office/drawing/2014/main" id="{52425BEE-AB6D-F66F-43D4-2794B452F535}"/>
              </a:ext>
            </a:extLst>
          </p:cNvPr>
          <p:cNvSpPr/>
          <p:nvPr/>
        </p:nvSpPr>
        <p:spPr>
          <a:xfrm>
            <a:off x="8819806" y="2268069"/>
            <a:ext cx="400598" cy="3291840"/>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14" name="Oval 213">
            <a:extLst>
              <a:ext uri="{FF2B5EF4-FFF2-40B4-BE49-F238E27FC236}">
                <a16:creationId xmlns:a16="http://schemas.microsoft.com/office/drawing/2014/main" id="{C952E45A-7EFD-E365-56FD-62E27C3A0F83}"/>
              </a:ext>
            </a:extLst>
          </p:cNvPr>
          <p:cNvSpPr/>
          <p:nvPr/>
        </p:nvSpPr>
        <p:spPr>
          <a:xfrm>
            <a:off x="280133" y="2754325"/>
            <a:ext cx="250947" cy="2560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2</a:t>
            </a:r>
          </a:p>
        </p:txBody>
      </p:sp>
      <p:sp>
        <p:nvSpPr>
          <p:cNvPr id="215" name="Oval 214">
            <a:extLst>
              <a:ext uri="{FF2B5EF4-FFF2-40B4-BE49-F238E27FC236}">
                <a16:creationId xmlns:a16="http://schemas.microsoft.com/office/drawing/2014/main" id="{26455D7F-2A22-31EA-8518-6132E07813AD}"/>
              </a:ext>
            </a:extLst>
          </p:cNvPr>
          <p:cNvSpPr/>
          <p:nvPr/>
        </p:nvSpPr>
        <p:spPr>
          <a:xfrm>
            <a:off x="276273" y="1895642"/>
            <a:ext cx="250947" cy="256032"/>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1</a:t>
            </a:r>
          </a:p>
        </p:txBody>
      </p:sp>
      <p:sp>
        <p:nvSpPr>
          <p:cNvPr id="216" name="Speech Bubble: Rectangle 215">
            <a:extLst>
              <a:ext uri="{FF2B5EF4-FFF2-40B4-BE49-F238E27FC236}">
                <a16:creationId xmlns:a16="http://schemas.microsoft.com/office/drawing/2014/main" id="{8AD50886-C9DC-9923-2605-D1AC63E645B8}"/>
              </a:ext>
            </a:extLst>
          </p:cNvPr>
          <p:cNvSpPr/>
          <p:nvPr/>
        </p:nvSpPr>
        <p:spPr>
          <a:xfrm>
            <a:off x="10611848" y="1348642"/>
            <a:ext cx="1267714" cy="543512"/>
          </a:xfrm>
          <a:prstGeom prst="wedgeRectCallout">
            <a:avLst>
              <a:gd name="adj1" fmla="val -41981"/>
              <a:gd name="adj2" fmla="val 75503"/>
            </a:avLst>
          </a:prstGeom>
          <a:solidFill>
            <a:schemeClr val="accent5">
              <a:lumMod val="20000"/>
              <a:lumOff val="80000"/>
              <a:alpha val="50000"/>
            </a:schemeClr>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i="1">
                <a:solidFill>
                  <a:schemeClr val="accent5"/>
                </a:solidFill>
                <a:latin typeface="Avenir Next" panose="020B0503020202020204" pitchFamily="34" charset="0"/>
              </a:rPr>
              <a:t>Opportunities with higher WSJF scores rank higher priority.</a:t>
            </a:r>
          </a:p>
        </p:txBody>
      </p:sp>
      <p:sp>
        <p:nvSpPr>
          <p:cNvPr id="217" name="Rectangle 216">
            <a:extLst>
              <a:ext uri="{FF2B5EF4-FFF2-40B4-BE49-F238E27FC236}">
                <a16:creationId xmlns:a16="http://schemas.microsoft.com/office/drawing/2014/main" id="{50A6315B-ECC3-8072-5936-F219AF0418D8}"/>
              </a:ext>
            </a:extLst>
          </p:cNvPr>
          <p:cNvSpPr/>
          <p:nvPr/>
        </p:nvSpPr>
        <p:spPr>
          <a:xfrm>
            <a:off x="6297369" y="5828883"/>
            <a:ext cx="3294819" cy="492443"/>
          </a:xfrm>
          <a:prstGeom prst="rect">
            <a:avLst/>
          </a:prstGeom>
          <a:noFill/>
          <a:ln w="28575">
            <a:solidFill>
              <a:schemeClr val="accent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18" name="Oval 217">
            <a:extLst>
              <a:ext uri="{FF2B5EF4-FFF2-40B4-BE49-F238E27FC236}">
                <a16:creationId xmlns:a16="http://schemas.microsoft.com/office/drawing/2014/main" id="{2C898B3A-1B80-0F50-AC2D-8957AF38EDC6}"/>
              </a:ext>
            </a:extLst>
          </p:cNvPr>
          <p:cNvSpPr/>
          <p:nvPr/>
        </p:nvSpPr>
        <p:spPr>
          <a:xfrm>
            <a:off x="6177088" y="5750232"/>
            <a:ext cx="250947" cy="256032"/>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1</a:t>
            </a:r>
          </a:p>
        </p:txBody>
      </p:sp>
      <p:sp>
        <p:nvSpPr>
          <p:cNvPr id="219" name="Rectangle 218">
            <a:extLst>
              <a:ext uri="{FF2B5EF4-FFF2-40B4-BE49-F238E27FC236}">
                <a16:creationId xmlns:a16="http://schemas.microsoft.com/office/drawing/2014/main" id="{522ED78A-4780-F52C-7F6B-7AF1655817A9}"/>
              </a:ext>
            </a:extLst>
          </p:cNvPr>
          <p:cNvSpPr/>
          <p:nvPr/>
        </p:nvSpPr>
        <p:spPr>
          <a:xfrm>
            <a:off x="8016738" y="1418958"/>
            <a:ext cx="2498857" cy="493271"/>
          </a:xfrm>
          <a:prstGeom prst="rect">
            <a:avLst/>
          </a:prstGeom>
          <a:noFill/>
          <a:ln w="28575">
            <a:solidFill>
              <a:schemeClr val="accent5"/>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20" name="Oval 219">
            <a:extLst>
              <a:ext uri="{FF2B5EF4-FFF2-40B4-BE49-F238E27FC236}">
                <a16:creationId xmlns:a16="http://schemas.microsoft.com/office/drawing/2014/main" id="{D2610727-2265-88A5-FEF2-905AAE917DD5}"/>
              </a:ext>
            </a:extLst>
          </p:cNvPr>
          <p:cNvSpPr/>
          <p:nvPr/>
        </p:nvSpPr>
        <p:spPr>
          <a:xfrm>
            <a:off x="7891264" y="1312560"/>
            <a:ext cx="250947" cy="2560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2</a:t>
            </a:r>
          </a:p>
        </p:txBody>
      </p:sp>
    </p:spTree>
    <p:extLst>
      <p:ext uri="{BB962C8B-B14F-4D97-AF65-F5344CB8AC3E}">
        <p14:creationId xmlns:p14="http://schemas.microsoft.com/office/powerpoint/2010/main" val="3857094454"/>
      </p:ext>
    </p:extLst>
  </p:cSld>
  <p:clrMapOvr>
    <a:masterClrMapping/>
  </p:clrMapOvr>
  <p:extLst>
    <p:ext uri="{6950BFC3-D8DA-4A85-94F7-54DA5524770B}">
      <p188:commentRel xmlns:p188="http://schemas.microsoft.com/office/powerpoint/2018/8/main" r:id="rId27"/>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DC315685-8440-6E5C-006A-18827FAC8CBB}"/>
              </a:ext>
            </a:extLst>
          </p:cNvPr>
          <p:cNvSpPr/>
          <p:nvPr/>
        </p:nvSpPr>
        <p:spPr>
          <a:xfrm>
            <a:off x="6805060" y="3562128"/>
            <a:ext cx="3311090" cy="742935"/>
          </a:xfrm>
          <a:prstGeom prst="roundRect">
            <a:avLst/>
          </a:prstGeom>
          <a:solidFill>
            <a:srgbClr val="7993C6">
              <a:alpha val="50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3" name="Rectangle: Rounded Corners 12">
            <a:extLst>
              <a:ext uri="{FF2B5EF4-FFF2-40B4-BE49-F238E27FC236}">
                <a16:creationId xmlns:a16="http://schemas.microsoft.com/office/drawing/2014/main" id="{6FEE0177-9567-04FA-2A46-6A062040FF4C}"/>
              </a:ext>
            </a:extLst>
          </p:cNvPr>
          <p:cNvSpPr/>
          <p:nvPr/>
        </p:nvSpPr>
        <p:spPr>
          <a:xfrm>
            <a:off x="6805060" y="5035201"/>
            <a:ext cx="3311090" cy="742935"/>
          </a:xfrm>
          <a:prstGeom prst="round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3" name="Title 2">
            <a:extLst>
              <a:ext uri="{FF2B5EF4-FFF2-40B4-BE49-F238E27FC236}">
                <a16:creationId xmlns:a16="http://schemas.microsoft.com/office/drawing/2014/main" id="{B78ED209-FBC1-6100-E213-44D3E3DD93A6}"/>
              </a:ext>
            </a:extLst>
          </p:cNvPr>
          <p:cNvSpPr>
            <a:spLocks noGrp="1"/>
          </p:cNvSpPr>
          <p:nvPr>
            <p:ph type="title"/>
          </p:nvPr>
        </p:nvSpPr>
        <p:spPr/>
        <p:txBody>
          <a:bodyPr/>
          <a:lstStyle/>
          <a:p>
            <a:r>
              <a:rPr lang="en-US"/>
              <a:t>Phase 2: Prioritization | Alternative Approach</a:t>
            </a:r>
          </a:p>
        </p:txBody>
      </p:sp>
      <p:sp>
        <p:nvSpPr>
          <p:cNvPr id="12" name="Text Placeholder 11">
            <a:extLst>
              <a:ext uri="{FF2B5EF4-FFF2-40B4-BE49-F238E27FC236}">
                <a16:creationId xmlns:a16="http://schemas.microsoft.com/office/drawing/2014/main" id="{721285D0-AA4D-2D69-E6DA-DCB7334CD66A}"/>
              </a:ext>
            </a:extLst>
          </p:cNvPr>
          <p:cNvSpPr>
            <a:spLocks noGrp="1"/>
          </p:cNvSpPr>
          <p:nvPr>
            <p:ph type="body" sz="quarter" idx="10"/>
          </p:nvPr>
        </p:nvSpPr>
        <p:spPr/>
        <p:txBody>
          <a:bodyPr anchor="t"/>
          <a:lstStyle/>
          <a:p>
            <a:r>
              <a:rPr lang="en-US"/>
              <a:t>Using an alternative simpler framework, opportunities can be prioritized by anticipated value and complexity to drive resources on quick wins and higher priority initiatives.</a:t>
            </a:r>
          </a:p>
        </p:txBody>
      </p:sp>
      <p:sp>
        <p:nvSpPr>
          <p:cNvPr id="4" name="Footer Placeholder 3">
            <a:extLst>
              <a:ext uri="{FF2B5EF4-FFF2-40B4-BE49-F238E27FC236}">
                <a16:creationId xmlns:a16="http://schemas.microsoft.com/office/drawing/2014/main" id="{1532C6D4-DB89-CD23-7F65-95A182046EC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72813C3B-D42C-B2AC-411C-3B7A86B1F939}"/>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CF845285-C91E-7A8A-D83F-9E7EF5CD4F62}"/>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22" name="Rectangle 21"/>
          <p:cNvSpPr/>
          <p:nvPr/>
        </p:nvSpPr>
        <p:spPr>
          <a:xfrm>
            <a:off x="1579462" y="1927513"/>
            <a:ext cx="3990109" cy="39901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nvGrpSpPr>
          <p:cNvPr id="30" name="Group 29"/>
          <p:cNvGrpSpPr/>
          <p:nvPr/>
        </p:nvGrpSpPr>
        <p:grpSpPr>
          <a:xfrm>
            <a:off x="1579463" y="1917989"/>
            <a:ext cx="3976255" cy="3999634"/>
            <a:chOff x="1579463" y="2013239"/>
            <a:chExt cx="3976255" cy="3999634"/>
          </a:xfrm>
        </p:grpSpPr>
        <p:cxnSp>
          <p:nvCxnSpPr>
            <p:cNvPr id="14" name="Straight Connector 13"/>
            <p:cNvCxnSpPr/>
            <p:nvPr/>
          </p:nvCxnSpPr>
          <p:spPr>
            <a:xfrm flipH="1">
              <a:off x="1579463" y="2013239"/>
              <a:ext cx="397625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55718" y="2022764"/>
              <a:ext cx="0" cy="399010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30300" y="2022764"/>
              <a:ext cx="0" cy="399010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904882" y="2022764"/>
              <a:ext cx="0" cy="3990109"/>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579463" y="3352800"/>
              <a:ext cx="397625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579463" y="4682836"/>
              <a:ext cx="3976255"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
        <p:nvSpPr>
          <p:cNvPr id="31" name="Isosceles Triangle 30"/>
          <p:cNvSpPr/>
          <p:nvPr/>
        </p:nvSpPr>
        <p:spPr>
          <a:xfrm rot="5400000">
            <a:off x="674275" y="2832699"/>
            <a:ext cx="3990111" cy="2179737"/>
          </a:xfrm>
          <a:prstGeom prst="triangle">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sz="1400">
              <a:solidFill>
                <a:schemeClr val="tx1"/>
              </a:solidFill>
            </a:endParaRPr>
          </a:p>
        </p:txBody>
      </p:sp>
      <p:sp>
        <p:nvSpPr>
          <p:cNvPr id="32" name="Isosceles Triangle 31"/>
          <p:cNvSpPr/>
          <p:nvPr/>
        </p:nvSpPr>
        <p:spPr>
          <a:xfrm flipH="1">
            <a:off x="1579462" y="3736022"/>
            <a:ext cx="3990109" cy="2181600"/>
          </a:xfrm>
          <a:prstGeom prst="triangle">
            <a:avLst>
              <a:gd name="adj" fmla="val 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28" name="Rectangle 27"/>
          <p:cNvSpPr/>
          <p:nvPr/>
        </p:nvSpPr>
        <p:spPr>
          <a:xfrm>
            <a:off x="1579463" y="1927513"/>
            <a:ext cx="684765" cy="399010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 tIns="45720" rIns="18000" bIns="45720" numCol="1" spcCol="0" rtlCol="0" fromWordArt="0" anchor="b" anchorCtr="0" forceAA="0" compatLnSpc="1">
            <a:prstTxWarp prst="textNoShape">
              <a:avLst/>
            </a:prstTxWarp>
            <a:noAutofit/>
          </a:bodyPr>
          <a:lstStyle/>
          <a:p>
            <a:pPr algn="ctr"/>
            <a:r>
              <a:rPr lang="en-US" sz="1100" b="1">
                <a:solidFill>
                  <a:srgbClr val="FFFFFF"/>
                </a:solidFill>
              </a:rPr>
              <a:t>Quick wins</a:t>
            </a:r>
          </a:p>
        </p:txBody>
      </p:sp>
      <p:grpSp>
        <p:nvGrpSpPr>
          <p:cNvPr id="29" name="Group 28"/>
          <p:cNvGrpSpPr/>
          <p:nvPr/>
        </p:nvGrpSpPr>
        <p:grpSpPr>
          <a:xfrm>
            <a:off x="254047" y="1414974"/>
            <a:ext cx="6714008" cy="4896623"/>
            <a:chOff x="254047" y="1510224"/>
            <a:chExt cx="6714008" cy="4896623"/>
          </a:xfrm>
        </p:grpSpPr>
        <p:cxnSp>
          <p:nvCxnSpPr>
            <p:cNvPr id="7" name="Straight Arrow Connector 6"/>
            <p:cNvCxnSpPr/>
            <p:nvPr/>
          </p:nvCxnSpPr>
          <p:spPr>
            <a:xfrm rot="5400000" flipV="1">
              <a:off x="3685355" y="3906982"/>
              <a:ext cx="0" cy="4211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658172" y="6068293"/>
              <a:ext cx="1168003" cy="276999"/>
            </a:xfrm>
            <a:prstGeom prst="rect">
              <a:avLst/>
            </a:prstGeom>
            <a:noFill/>
          </p:spPr>
          <p:txBody>
            <a:bodyPr wrap="square" rtlCol="0">
              <a:spAutoFit/>
            </a:bodyPr>
            <a:lstStyle/>
            <a:p>
              <a:pPr algn="ctr"/>
              <a:r>
                <a:rPr lang="en-US" sz="1200"/>
                <a:t>Low</a:t>
              </a:r>
            </a:p>
          </p:txBody>
        </p:sp>
        <p:sp>
          <p:nvSpPr>
            <p:cNvPr id="9" name="TextBox 8"/>
            <p:cNvSpPr txBox="1"/>
            <p:nvPr/>
          </p:nvSpPr>
          <p:spPr>
            <a:xfrm>
              <a:off x="2983590" y="6068293"/>
              <a:ext cx="1168003" cy="276999"/>
            </a:xfrm>
            <a:prstGeom prst="rect">
              <a:avLst/>
            </a:prstGeom>
            <a:noFill/>
          </p:spPr>
          <p:txBody>
            <a:bodyPr wrap="square" rtlCol="0">
              <a:spAutoFit/>
            </a:bodyPr>
            <a:lstStyle/>
            <a:p>
              <a:pPr algn="ctr"/>
              <a:r>
                <a:rPr lang="en-US" sz="1200"/>
                <a:t>Medium</a:t>
              </a:r>
            </a:p>
          </p:txBody>
        </p:sp>
        <p:sp>
          <p:nvSpPr>
            <p:cNvPr id="10" name="TextBox 9"/>
            <p:cNvSpPr txBox="1"/>
            <p:nvPr/>
          </p:nvSpPr>
          <p:spPr>
            <a:xfrm>
              <a:off x="4309008" y="6068293"/>
              <a:ext cx="1168003" cy="276999"/>
            </a:xfrm>
            <a:prstGeom prst="rect">
              <a:avLst/>
            </a:prstGeom>
            <a:noFill/>
          </p:spPr>
          <p:txBody>
            <a:bodyPr wrap="square" rtlCol="0">
              <a:spAutoFit/>
            </a:bodyPr>
            <a:lstStyle/>
            <a:p>
              <a:pPr algn="ctr"/>
              <a:r>
                <a:rPr lang="en-US" sz="1200"/>
                <a:t>High</a:t>
              </a:r>
            </a:p>
          </p:txBody>
        </p:sp>
        <p:sp>
          <p:nvSpPr>
            <p:cNvPr id="23" name="TextBox 22"/>
            <p:cNvSpPr txBox="1"/>
            <p:nvPr/>
          </p:nvSpPr>
          <p:spPr>
            <a:xfrm>
              <a:off x="371370" y="5178578"/>
              <a:ext cx="1136351" cy="276999"/>
            </a:xfrm>
            <a:prstGeom prst="rect">
              <a:avLst/>
            </a:prstGeom>
            <a:noFill/>
          </p:spPr>
          <p:txBody>
            <a:bodyPr wrap="square" rtlCol="0">
              <a:spAutoFit/>
            </a:bodyPr>
            <a:lstStyle/>
            <a:p>
              <a:pPr algn="r"/>
              <a:r>
                <a:rPr lang="en-US" sz="1200"/>
                <a:t>Low</a:t>
              </a:r>
            </a:p>
          </p:txBody>
        </p:sp>
        <p:sp>
          <p:nvSpPr>
            <p:cNvPr id="24" name="TextBox 23"/>
            <p:cNvSpPr txBox="1"/>
            <p:nvPr/>
          </p:nvSpPr>
          <p:spPr>
            <a:xfrm>
              <a:off x="371370" y="3848541"/>
              <a:ext cx="1136351" cy="276999"/>
            </a:xfrm>
            <a:prstGeom prst="rect">
              <a:avLst/>
            </a:prstGeom>
            <a:noFill/>
          </p:spPr>
          <p:txBody>
            <a:bodyPr wrap="square" rtlCol="0">
              <a:spAutoFit/>
            </a:bodyPr>
            <a:lstStyle/>
            <a:p>
              <a:pPr algn="r"/>
              <a:r>
                <a:rPr lang="en-US" sz="1200"/>
                <a:t>Medium</a:t>
              </a:r>
            </a:p>
          </p:txBody>
        </p:sp>
        <p:sp>
          <p:nvSpPr>
            <p:cNvPr id="25" name="TextBox 24"/>
            <p:cNvSpPr txBox="1"/>
            <p:nvPr/>
          </p:nvSpPr>
          <p:spPr>
            <a:xfrm>
              <a:off x="371370" y="2518505"/>
              <a:ext cx="1136351" cy="276999"/>
            </a:xfrm>
            <a:prstGeom prst="rect">
              <a:avLst/>
            </a:prstGeom>
            <a:noFill/>
          </p:spPr>
          <p:txBody>
            <a:bodyPr wrap="square" rtlCol="0">
              <a:spAutoFit/>
            </a:bodyPr>
            <a:lstStyle/>
            <a:p>
              <a:pPr algn="r"/>
              <a:r>
                <a:rPr lang="en-US" sz="1200"/>
                <a:t>High</a:t>
              </a:r>
            </a:p>
          </p:txBody>
        </p:sp>
        <p:sp>
          <p:nvSpPr>
            <p:cNvPr id="26" name="TextBox 25"/>
            <p:cNvSpPr txBox="1"/>
            <p:nvPr/>
          </p:nvSpPr>
          <p:spPr>
            <a:xfrm>
              <a:off x="5528055" y="6068293"/>
              <a:ext cx="1440000" cy="338554"/>
            </a:xfrm>
            <a:prstGeom prst="rect">
              <a:avLst/>
            </a:prstGeom>
            <a:noFill/>
          </p:spPr>
          <p:txBody>
            <a:bodyPr wrap="square" rtlCol="0">
              <a:spAutoFit/>
            </a:bodyPr>
            <a:lstStyle/>
            <a:p>
              <a:r>
                <a:rPr lang="en-US" sz="1600" b="1"/>
                <a:t>Complexity</a:t>
              </a:r>
            </a:p>
          </p:txBody>
        </p:sp>
        <p:sp>
          <p:nvSpPr>
            <p:cNvPr id="27" name="TextBox 26"/>
            <p:cNvSpPr txBox="1"/>
            <p:nvPr/>
          </p:nvSpPr>
          <p:spPr>
            <a:xfrm>
              <a:off x="254047" y="1510224"/>
              <a:ext cx="1316090" cy="338554"/>
            </a:xfrm>
            <a:prstGeom prst="rect">
              <a:avLst/>
            </a:prstGeom>
            <a:noFill/>
          </p:spPr>
          <p:txBody>
            <a:bodyPr wrap="square" rtlCol="0">
              <a:spAutoFit/>
            </a:bodyPr>
            <a:lstStyle/>
            <a:p>
              <a:pPr algn="r"/>
              <a:r>
                <a:rPr lang="en-US" sz="1600" b="1"/>
                <a:t>Value</a:t>
              </a:r>
            </a:p>
          </p:txBody>
        </p:sp>
        <p:cxnSp>
          <p:nvCxnSpPr>
            <p:cNvPr id="11" name="Straight Arrow Connector 10"/>
            <p:cNvCxnSpPr/>
            <p:nvPr/>
          </p:nvCxnSpPr>
          <p:spPr>
            <a:xfrm flipV="1">
              <a:off x="1579464" y="1801091"/>
              <a:ext cx="0" cy="42117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p:cNvSpPr txBox="1"/>
          <p:nvPr/>
        </p:nvSpPr>
        <p:spPr>
          <a:xfrm>
            <a:off x="2175471" y="2003369"/>
            <a:ext cx="1447699" cy="461665"/>
          </a:xfrm>
          <a:prstGeom prst="rect">
            <a:avLst/>
          </a:prstGeom>
          <a:noFill/>
        </p:spPr>
        <p:txBody>
          <a:bodyPr wrap="square" rtlCol="0">
            <a:spAutoFit/>
          </a:bodyPr>
          <a:lstStyle/>
          <a:p>
            <a:pPr algn="ctr"/>
            <a:r>
              <a:rPr lang="en-US" sz="1200" b="1">
                <a:solidFill>
                  <a:srgbClr val="FFFFFF"/>
                </a:solidFill>
              </a:rPr>
              <a:t>High priority targets</a:t>
            </a:r>
          </a:p>
        </p:txBody>
      </p:sp>
      <p:sp>
        <p:nvSpPr>
          <p:cNvPr id="34" name="TextBox 33"/>
          <p:cNvSpPr txBox="1"/>
          <p:nvPr/>
        </p:nvSpPr>
        <p:spPr>
          <a:xfrm>
            <a:off x="4169160" y="5240045"/>
            <a:ext cx="1447699" cy="461665"/>
          </a:xfrm>
          <a:prstGeom prst="rect">
            <a:avLst/>
          </a:prstGeom>
          <a:noFill/>
        </p:spPr>
        <p:txBody>
          <a:bodyPr wrap="square" rtlCol="0">
            <a:spAutoFit/>
          </a:bodyPr>
          <a:lstStyle/>
          <a:p>
            <a:pPr algn="ctr"/>
            <a:r>
              <a:rPr lang="en-US" sz="1200" b="1">
                <a:solidFill>
                  <a:srgbClr val="FFFFFF"/>
                </a:solidFill>
              </a:rPr>
              <a:t>Low priority targets</a:t>
            </a:r>
          </a:p>
        </p:txBody>
      </p:sp>
      <p:sp>
        <p:nvSpPr>
          <p:cNvPr id="35" name="TextBox 34"/>
          <p:cNvSpPr txBox="1"/>
          <p:nvPr/>
        </p:nvSpPr>
        <p:spPr>
          <a:xfrm>
            <a:off x="4244293" y="2304533"/>
            <a:ext cx="1316090" cy="461665"/>
          </a:xfrm>
          <a:prstGeom prst="rect">
            <a:avLst/>
          </a:prstGeom>
          <a:noFill/>
        </p:spPr>
        <p:txBody>
          <a:bodyPr wrap="square" rtlCol="0">
            <a:spAutoFit/>
          </a:bodyPr>
          <a:lstStyle/>
          <a:p>
            <a:pPr algn="ctr"/>
            <a:r>
              <a:rPr lang="en-US" sz="1200" b="1"/>
              <a:t>Potential candidates</a:t>
            </a:r>
          </a:p>
        </p:txBody>
      </p:sp>
      <p:sp>
        <p:nvSpPr>
          <p:cNvPr id="36" name="Oval 35"/>
          <p:cNvSpPr>
            <a:spLocks noChangeAspect="1"/>
          </p:cNvSpPr>
          <p:nvPr/>
        </p:nvSpPr>
        <p:spPr>
          <a:xfrm>
            <a:off x="3557365" y="2777525"/>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1</a:t>
            </a:r>
          </a:p>
        </p:txBody>
      </p:sp>
      <p:sp>
        <p:nvSpPr>
          <p:cNvPr id="37" name="Oval 36"/>
          <p:cNvSpPr>
            <a:spLocks noChangeAspect="1"/>
          </p:cNvSpPr>
          <p:nvPr/>
        </p:nvSpPr>
        <p:spPr>
          <a:xfrm>
            <a:off x="4477371" y="3566754"/>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2</a:t>
            </a:r>
          </a:p>
        </p:txBody>
      </p:sp>
      <p:sp>
        <p:nvSpPr>
          <p:cNvPr id="38" name="Oval 37"/>
          <p:cNvSpPr>
            <a:spLocks noChangeAspect="1"/>
          </p:cNvSpPr>
          <p:nvPr/>
        </p:nvSpPr>
        <p:spPr>
          <a:xfrm>
            <a:off x="4772614" y="4628452"/>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3</a:t>
            </a:r>
          </a:p>
        </p:txBody>
      </p:sp>
      <p:sp>
        <p:nvSpPr>
          <p:cNvPr id="39" name="Oval 38"/>
          <p:cNvSpPr>
            <a:spLocks noChangeAspect="1"/>
          </p:cNvSpPr>
          <p:nvPr/>
        </p:nvSpPr>
        <p:spPr>
          <a:xfrm>
            <a:off x="2808228" y="4329848"/>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4</a:t>
            </a:r>
          </a:p>
        </p:txBody>
      </p:sp>
      <p:sp>
        <p:nvSpPr>
          <p:cNvPr id="40" name="Oval 39"/>
          <p:cNvSpPr>
            <a:spLocks noChangeAspect="1"/>
          </p:cNvSpPr>
          <p:nvPr/>
        </p:nvSpPr>
        <p:spPr>
          <a:xfrm>
            <a:off x="2484029" y="2682057"/>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5</a:t>
            </a:r>
          </a:p>
        </p:txBody>
      </p:sp>
      <p:sp>
        <p:nvSpPr>
          <p:cNvPr id="41" name="Oval 40"/>
          <p:cNvSpPr>
            <a:spLocks noChangeAspect="1"/>
          </p:cNvSpPr>
          <p:nvPr/>
        </p:nvSpPr>
        <p:spPr>
          <a:xfrm>
            <a:off x="3454121" y="1992111"/>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6</a:t>
            </a:r>
          </a:p>
        </p:txBody>
      </p:sp>
      <p:sp>
        <p:nvSpPr>
          <p:cNvPr id="42" name="Oval 41"/>
          <p:cNvSpPr>
            <a:spLocks noChangeAspect="1"/>
          </p:cNvSpPr>
          <p:nvPr/>
        </p:nvSpPr>
        <p:spPr>
          <a:xfrm>
            <a:off x="3888230" y="5441405"/>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7</a:t>
            </a:r>
          </a:p>
        </p:txBody>
      </p:sp>
      <p:sp>
        <p:nvSpPr>
          <p:cNvPr id="43" name="Oval 42"/>
          <p:cNvSpPr>
            <a:spLocks noChangeAspect="1"/>
          </p:cNvSpPr>
          <p:nvPr/>
        </p:nvSpPr>
        <p:spPr>
          <a:xfrm>
            <a:off x="2696373" y="5462523"/>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8</a:t>
            </a:r>
          </a:p>
        </p:txBody>
      </p:sp>
      <p:sp>
        <p:nvSpPr>
          <p:cNvPr id="44" name="Oval 43"/>
          <p:cNvSpPr>
            <a:spLocks noChangeAspect="1"/>
          </p:cNvSpPr>
          <p:nvPr/>
        </p:nvSpPr>
        <p:spPr>
          <a:xfrm>
            <a:off x="1749047" y="4673026"/>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9</a:t>
            </a:r>
          </a:p>
        </p:txBody>
      </p:sp>
      <p:sp>
        <p:nvSpPr>
          <p:cNvPr id="45" name="Oval 44"/>
          <p:cNvSpPr>
            <a:spLocks noChangeAspect="1"/>
          </p:cNvSpPr>
          <p:nvPr/>
        </p:nvSpPr>
        <p:spPr>
          <a:xfrm>
            <a:off x="1965766" y="3257549"/>
            <a:ext cx="240790" cy="2407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100">
                <a:solidFill>
                  <a:srgbClr val="FFFFFF"/>
                </a:solidFill>
              </a:rPr>
              <a:t>10</a:t>
            </a:r>
          </a:p>
        </p:txBody>
      </p:sp>
      <p:sp>
        <p:nvSpPr>
          <p:cNvPr id="47" name="TextBox 46"/>
          <p:cNvSpPr txBox="1"/>
          <p:nvPr/>
        </p:nvSpPr>
        <p:spPr>
          <a:xfrm>
            <a:off x="6974524" y="1657485"/>
            <a:ext cx="3643039" cy="307777"/>
          </a:xfrm>
          <a:prstGeom prst="rect">
            <a:avLst/>
          </a:prstGeom>
          <a:noFill/>
        </p:spPr>
        <p:txBody>
          <a:bodyPr wrap="square" rtlCol="0">
            <a:spAutoFit/>
          </a:bodyPr>
          <a:lstStyle/>
          <a:p>
            <a:r>
              <a:rPr lang="en-US" sz="1400" b="1"/>
              <a:t>Key selected opportunities:</a:t>
            </a:r>
          </a:p>
        </p:txBody>
      </p:sp>
      <p:graphicFrame>
        <p:nvGraphicFramePr>
          <p:cNvPr id="56" name="Table 55"/>
          <p:cNvGraphicFramePr>
            <a:graphicFrameLocks noGrp="1"/>
          </p:cNvGraphicFramePr>
          <p:nvPr>
            <p:extLst>
              <p:ext uri="{D42A27DB-BD31-4B8C-83A1-F6EECF244321}">
                <p14:modId xmlns:p14="http://schemas.microsoft.com/office/powerpoint/2010/main" val="1759796157"/>
              </p:ext>
            </p:extLst>
          </p:nvPr>
        </p:nvGraphicFramePr>
        <p:xfrm>
          <a:off x="6974524" y="2117863"/>
          <a:ext cx="4588044" cy="3708400"/>
        </p:xfrm>
        <a:graphic>
          <a:graphicData uri="http://schemas.openxmlformats.org/drawingml/2006/table">
            <a:tbl>
              <a:tblPr firstRow="1" bandRow="1">
                <a:tableStyleId>{2D5ABB26-0587-4C30-8999-92F81FD0307C}</a:tableStyleId>
              </a:tblPr>
              <a:tblGrid>
                <a:gridCol w="449897">
                  <a:extLst>
                    <a:ext uri="{9D8B030D-6E8A-4147-A177-3AD203B41FA5}">
                      <a16:colId xmlns:a16="http://schemas.microsoft.com/office/drawing/2014/main" val="1446160234"/>
                    </a:ext>
                  </a:extLst>
                </a:gridCol>
                <a:gridCol w="4138147">
                  <a:extLst>
                    <a:ext uri="{9D8B030D-6E8A-4147-A177-3AD203B41FA5}">
                      <a16:colId xmlns:a16="http://schemas.microsoft.com/office/drawing/2014/main" val="203560755"/>
                    </a:ext>
                  </a:extLst>
                </a:gridCol>
              </a:tblGrid>
              <a:tr h="370840">
                <a:tc>
                  <a:txBody>
                    <a:bodyPr/>
                    <a:lstStyle/>
                    <a:p>
                      <a:r>
                        <a:rPr lang="en-US" sz="1200" b="1">
                          <a:solidFill>
                            <a:schemeClr val="accent3"/>
                          </a:solidFill>
                        </a:rPr>
                        <a:t>1</a:t>
                      </a:r>
                    </a:p>
                  </a:txBody>
                  <a:tcPr marL="51615" marR="51615"/>
                </a:tc>
                <a:tc>
                  <a:txBody>
                    <a:bodyPr/>
                    <a:lstStyle/>
                    <a:p>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1655125714"/>
                  </a:ext>
                </a:extLst>
              </a:tr>
              <a:tr h="370840">
                <a:tc>
                  <a:txBody>
                    <a:bodyPr/>
                    <a:lstStyle/>
                    <a:p>
                      <a:r>
                        <a:rPr lang="en-US" sz="1200" b="1">
                          <a:solidFill>
                            <a:schemeClr val="accent3"/>
                          </a:solidFill>
                        </a:rPr>
                        <a:t>2</a:t>
                      </a:r>
                    </a:p>
                  </a:txBody>
                  <a:tcPr marL="51615" marR="51615"/>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3410379953"/>
                  </a:ext>
                </a:extLst>
              </a:tr>
              <a:tr h="370840">
                <a:tc>
                  <a:txBody>
                    <a:bodyPr/>
                    <a:lstStyle/>
                    <a:p>
                      <a:r>
                        <a:rPr lang="en-US" sz="1200" b="1">
                          <a:solidFill>
                            <a:schemeClr val="accent3"/>
                          </a:solidFill>
                        </a:rPr>
                        <a:t>3</a:t>
                      </a:r>
                    </a:p>
                  </a:txBody>
                  <a:tcPr marL="51615" marR="51615"/>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3121148714"/>
                  </a:ext>
                </a:extLst>
              </a:tr>
              <a:tr h="370840">
                <a:tc>
                  <a:txBody>
                    <a:bodyPr/>
                    <a:lstStyle/>
                    <a:p>
                      <a:r>
                        <a:rPr lang="en-US" sz="1200" b="1">
                          <a:solidFill>
                            <a:schemeClr val="accent3"/>
                          </a:solidFill>
                        </a:rPr>
                        <a:t>4</a:t>
                      </a:r>
                    </a:p>
                  </a:txBody>
                  <a:tcPr marL="51615" marR="51615"/>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95496973"/>
                  </a:ext>
                </a:extLst>
              </a:tr>
              <a:tr h="370840">
                <a:tc>
                  <a:txBody>
                    <a:bodyPr/>
                    <a:lstStyle/>
                    <a:p>
                      <a:r>
                        <a:rPr lang="en-US" sz="1200" b="1">
                          <a:solidFill>
                            <a:schemeClr val="accent3"/>
                          </a:solidFill>
                        </a:rPr>
                        <a:t>5</a:t>
                      </a:r>
                    </a:p>
                  </a:txBody>
                  <a:tcPr marL="51615" marR="51615"/>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1282785198"/>
                  </a:ext>
                </a:extLst>
              </a:tr>
              <a:tr h="370840">
                <a:tc>
                  <a:txBody>
                    <a:bodyPr/>
                    <a:lstStyle/>
                    <a:p>
                      <a:r>
                        <a:rPr lang="en-US" sz="1200" b="1">
                          <a:solidFill>
                            <a:schemeClr val="accent3"/>
                          </a:solidFill>
                        </a:rPr>
                        <a:t>6</a:t>
                      </a:r>
                    </a:p>
                  </a:txBody>
                  <a:tcPr marL="51615" marR="51615"/>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2935376089"/>
                  </a:ext>
                </a:extLst>
              </a:tr>
              <a:tr h="370840">
                <a:tc>
                  <a:txBody>
                    <a:bodyPr/>
                    <a:lstStyle/>
                    <a:p>
                      <a:r>
                        <a:rPr lang="en-US" sz="1200" b="1">
                          <a:solidFill>
                            <a:schemeClr val="accent3"/>
                          </a:solidFill>
                        </a:rPr>
                        <a:t>7</a:t>
                      </a:r>
                    </a:p>
                  </a:txBody>
                  <a:tcPr marL="51615" marR="51615"/>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3319813618"/>
                  </a:ext>
                </a:extLst>
              </a:tr>
              <a:tr h="370840">
                <a:tc>
                  <a:txBody>
                    <a:bodyPr/>
                    <a:lstStyle/>
                    <a:p>
                      <a:r>
                        <a:rPr lang="en-US" sz="1200" b="1">
                          <a:solidFill>
                            <a:schemeClr val="accent3"/>
                          </a:solidFill>
                        </a:rPr>
                        <a:t>8</a:t>
                      </a:r>
                    </a:p>
                  </a:txBody>
                  <a:tcPr marL="51615" marR="51615"/>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74073983"/>
                  </a:ext>
                </a:extLst>
              </a:tr>
              <a:tr h="370840">
                <a:tc>
                  <a:txBody>
                    <a:bodyPr/>
                    <a:lstStyle/>
                    <a:p>
                      <a:r>
                        <a:rPr lang="en-US" sz="1200" b="1">
                          <a:solidFill>
                            <a:schemeClr val="accent3"/>
                          </a:solidFill>
                        </a:rPr>
                        <a:t>9</a:t>
                      </a:r>
                    </a:p>
                  </a:txBody>
                  <a:tcPr marL="51615" marR="51615"/>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2816876560"/>
                  </a:ext>
                </a:extLst>
              </a:tr>
              <a:tr h="370840">
                <a:tc>
                  <a:txBody>
                    <a:bodyPr/>
                    <a:lstStyle/>
                    <a:p>
                      <a:r>
                        <a:rPr lang="en-US" sz="1200" b="1">
                          <a:solidFill>
                            <a:schemeClr val="accent3"/>
                          </a:solidFill>
                        </a:rPr>
                        <a:t>10</a:t>
                      </a:r>
                    </a:p>
                  </a:txBody>
                  <a:tcPr marL="51615" marR="51615"/>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200">
                          <a:solidFill>
                            <a:schemeClr val="tx1">
                              <a:lumMod val="75000"/>
                              <a:lumOff val="25000"/>
                            </a:schemeClr>
                          </a:solidFill>
                        </a:rPr>
                        <a:t>Opportunity</a:t>
                      </a:r>
                      <a:r>
                        <a:rPr lang="en-US" sz="1200" baseline="0">
                          <a:solidFill>
                            <a:schemeClr val="tx1">
                              <a:lumMod val="75000"/>
                              <a:lumOff val="25000"/>
                            </a:schemeClr>
                          </a:solidFill>
                        </a:rPr>
                        <a:t> description</a:t>
                      </a:r>
                      <a:endParaRPr lang="en-US" sz="1200">
                        <a:solidFill>
                          <a:schemeClr val="tx1">
                            <a:lumMod val="75000"/>
                            <a:lumOff val="25000"/>
                          </a:schemeClr>
                        </a:solidFill>
                      </a:endParaRPr>
                    </a:p>
                  </a:txBody>
                  <a:tcPr marL="51615" marR="51615"/>
                </a:tc>
                <a:extLst>
                  <a:ext uri="{0D108BD9-81ED-4DB2-BD59-A6C34878D82A}">
                    <a16:rowId xmlns:a16="http://schemas.microsoft.com/office/drawing/2014/main" val="497629417"/>
                  </a:ext>
                </a:extLst>
              </a:tr>
            </a:tbl>
          </a:graphicData>
        </a:graphic>
      </p:graphicFrame>
      <p:sp>
        <p:nvSpPr>
          <p:cNvPr id="19" name="Speech Bubble: Rectangle 18">
            <a:extLst>
              <a:ext uri="{FF2B5EF4-FFF2-40B4-BE49-F238E27FC236}">
                <a16:creationId xmlns:a16="http://schemas.microsoft.com/office/drawing/2014/main" id="{07FC815C-CA18-E47E-752A-E459C6981430}"/>
              </a:ext>
            </a:extLst>
          </p:cNvPr>
          <p:cNvSpPr/>
          <p:nvPr/>
        </p:nvSpPr>
        <p:spPr>
          <a:xfrm>
            <a:off x="9643289" y="4252160"/>
            <a:ext cx="2030993" cy="993373"/>
          </a:xfrm>
          <a:prstGeom prst="wedgeRectCallout">
            <a:avLst>
              <a:gd name="adj1" fmla="val -36817"/>
              <a:gd name="adj2" fmla="val -6592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i="1">
                <a:solidFill>
                  <a:schemeClr val="bg1">
                    <a:lumMod val="50000"/>
                  </a:schemeClr>
                </a:solidFill>
                <a:latin typeface="Avenir Next" panose="020B0503020202020204" pitchFamily="34" charset="0"/>
              </a:rPr>
              <a:t>In this </a:t>
            </a:r>
            <a:r>
              <a:rPr lang="en-US" sz="1100" i="1" u="sng">
                <a:solidFill>
                  <a:schemeClr val="bg1">
                    <a:lumMod val="50000"/>
                  </a:schemeClr>
                </a:solidFill>
                <a:latin typeface="Avenir Next" panose="020B0503020202020204" pitchFamily="34" charset="0"/>
              </a:rPr>
              <a:t>illustrative example</a:t>
            </a:r>
            <a:r>
              <a:rPr lang="en-US" sz="1100" i="1">
                <a:solidFill>
                  <a:schemeClr val="bg1">
                    <a:lumMod val="50000"/>
                  </a:schemeClr>
                </a:solidFill>
                <a:latin typeface="Avenir Next" panose="020B0503020202020204" pitchFamily="34" charset="0"/>
              </a:rPr>
              <a:t>, prioritized opportunities would include #5, #6, #9, and #10 as illustrated on the exemplary prioritization matrix. </a:t>
            </a:r>
          </a:p>
        </p:txBody>
      </p:sp>
      <p:sp>
        <p:nvSpPr>
          <p:cNvPr id="46" name="Rectangle 45">
            <a:extLst>
              <a:ext uri="{FF2B5EF4-FFF2-40B4-BE49-F238E27FC236}">
                <a16:creationId xmlns:a16="http://schemas.microsoft.com/office/drawing/2014/main" id="{0BE3E706-531C-8610-08F6-BD2910F6CD04}"/>
              </a:ext>
            </a:extLst>
          </p:cNvPr>
          <p:cNvSpPr/>
          <p:nvPr/>
        </p:nvSpPr>
        <p:spPr>
          <a:xfrm>
            <a:off x="8145396" y="-2492"/>
            <a:ext cx="73152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Phase 2</a:t>
            </a:r>
          </a:p>
        </p:txBody>
      </p:sp>
      <p:sp>
        <p:nvSpPr>
          <p:cNvPr id="2" name="TextBox 1">
            <a:extLst>
              <a:ext uri="{FF2B5EF4-FFF2-40B4-BE49-F238E27FC236}">
                <a16:creationId xmlns:a16="http://schemas.microsoft.com/office/drawing/2014/main" id="{4C583FF3-A386-47CC-4208-84188D0E5584}"/>
              </a:ext>
            </a:extLst>
          </p:cNvPr>
          <p:cNvSpPr txBox="1"/>
          <p:nvPr/>
        </p:nvSpPr>
        <p:spPr>
          <a:xfrm>
            <a:off x="2640731" y="1471869"/>
            <a:ext cx="1817421" cy="307777"/>
          </a:xfrm>
          <a:prstGeom prst="rect">
            <a:avLst/>
          </a:prstGeom>
          <a:noFill/>
        </p:spPr>
        <p:txBody>
          <a:bodyPr wrap="none" rtlCol="0">
            <a:spAutoFit/>
          </a:bodyPr>
          <a:lstStyle/>
          <a:p>
            <a:pPr algn="l">
              <a:spcBef>
                <a:spcPts val="1000"/>
              </a:spcBef>
            </a:pPr>
            <a:r>
              <a:rPr lang="en-US" sz="1400" i="1">
                <a:latin typeface="Avenir Next LT Pro" panose="020B0504020202020204" pitchFamily="34" charset="77"/>
              </a:rPr>
              <a:t>Illustrative Example:</a:t>
            </a:r>
          </a:p>
        </p:txBody>
      </p:sp>
    </p:spTree>
    <p:extLst>
      <p:ext uri="{BB962C8B-B14F-4D97-AF65-F5344CB8AC3E}">
        <p14:creationId xmlns:p14="http://schemas.microsoft.com/office/powerpoint/2010/main" val="22445318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D6182-962D-CF09-F23E-0BB4C4D28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AEE22-5BC3-61B7-2EBD-847B4F15E733}"/>
              </a:ext>
            </a:extLst>
          </p:cNvPr>
          <p:cNvSpPr>
            <a:spLocks noGrp="1"/>
          </p:cNvSpPr>
          <p:nvPr>
            <p:ph type="title"/>
          </p:nvPr>
        </p:nvSpPr>
        <p:spPr/>
        <p:txBody>
          <a:bodyPr/>
          <a:lstStyle/>
          <a:p>
            <a:r>
              <a:rPr lang="en-US"/>
              <a:t>Chapter II: Agentic Tool Development &amp; Agile Delivery</a:t>
            </a:r>
          </a:p>
        </p:txBody>
      </p:sp>
      <p:sp>
        <p:nvSpPr>
          <p:cNvPr id="3" name="Footer Placeholder 2">
            <a:extLst>
              <a:ext uri="{FF2B5EF4-FFF2-40B4-BE49-F238E27FC236}">
                <a16:creationId xmlns:a16="http://schemas.microsoft.com/office/drawing/2014/main" id="{72DF71A3-0F7B-F71E-D330-CC767B6AD69B}"/>
              </a:ext>
            </a:extLst>
          </p:cNvPr>
          <p:cNvSpPr>
            <a:spLocks noGrp="1"/>
          </p:cNvSpPr>
          <p:nvPr>
            <p:ph type="ftr" sz="quarter" idx="10"/>
          </p:nvPr>
        </p:nvSpPr>
        <p:spPr/>
        <p:txBody>
          <a:bodyPr/>
          <a:lstStyle/>
          <a:p>
            <a:r>
              <a:rPr lang="en-US"/>
              <a:t>Confidential &amp; Proprietary</a:t>
            </a:r>
          </a:p>
        </p:txBody>
      </p:sp>
      <p:grpSp>
        <p:nvGrpSpPr>
          <p:cNvPr id="4" name="Group 3">
            <a:extLst>
              <a:ext uri="{FF2B5EF4-FFF2-40B4-BE49-F238E27FC236}">
                <a16:creationId xmlns:a16="http://schemas.microsoft.com/office/drawing/2014/main" id="{8D494B62-0A27-4DF1-8D0A-5B630165556F}"/>
              </a:ext>
            </a:extLst>
          </p:cNvPr>
          <p:cNvGrpSpPr/>
          <p:nvPr/>
        </p:nvGrpSpPr>
        <p:grpSpPr>
          <a:xfrm>
            <a:off x="9648018" y="279486"/>
            <a:ext cx="2257167" cy="1486561"/>
            <a:chOff x="9648018" y="109157"/>
            <a:chExt cx="2257167" cy="1486561"/>
          </a:xfrm>
        </p:grpSpPr>
        <p:sp>
          <p:nvSpPr>
            <p:cNvPr id="5" name="Rectangle 4">
              <a:extLst>
                <a:ext uri="{FF2B5EF4-FFF2-40B4-BE49-F238E27FC236}">
                  <a16:creationId xmlns:a16="http://schemas.microsoft.com/office/drawing/2014/main" id="{02702BF3-79AC-EF2D-6E4F-1D13D638693E}"/>
                </a:ext>
              </a:extLst>
            </p:cNvPr>
            <p:cNvSpPr/>
            <p:nvPr/>
          </p:nvSpPr>
          <p:spPr>
            <a:xfrm>
              <a:off x="9760327" y="687536"/>
              <a:ext cx="2011680" cy="34508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Chapter I: AI Problem Solving</a:t>
              </a:r>
            </a:p>
          </p:txBody>
        </p:sp>
        <p:sp>
          <p:nvSpPr>
            <p:cNvPr id="6" name="Rectangle 5">
              <a:extLst>
                <a:ext uri="{FF2B5EF4-FFF2-40B4-BE49-F238E27FC236}">
                  <a16:creationId xmlns:a16="http://schemas.microsoft.com/office/drawing/2014/main" id="{4EF3C83C-1B9C-2682-E379-75BE9799A042}"/>
                </a:ext>
              </a:extLst>
            </p:cNvPr>
            <p:cNvSpPr/>
            <p:nvPr/>
          </p:nvSpPr>
          <p:spPr>
            <a:xfrm>
              <a:off x="9760327" y="1076968"/>
              <a:ext cx="2011680" cy="347472"/>
            </a:xfrm>
            <a:prstGeom prst="rect">
              <a:avLst/>
            </a:prstGeom>
            <a:solidFill>
              <a:schemeClr val="accent5">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4"/>
                  </a:solidFill>
                  <a:latin typeface="Avenir Next" panose="020B0503020202020204" pitchFamily="34" charset="0"/>
                </a:rPr>
                <a:t>Chapter II: Agentic Tool Dev</a:t>
              </a:r>
            </a:p>
          </p:txBody>
        </p:sp>
        <p:sp>
          <p:nvSpPr>
            <p:cNvPr id="7" name="Rectangle 6">
              <a:extLst>
                <a:ext uri="{FF2B5EF4-FFF2-40B4-BE49-F238E27FC236}">
                  <a16:creationId xmlns:a16="http://schemas.microsoft.com/office/drawing/2014/main" id="{E236B599-A41E-3A87-1756-EF7DB20EF03E}"/>
                </a:ext>
              </a:extLst>
            </p:cNvPr>
            <p:cNvSpPr/>
            <p:nvPr/>
          </p:nvSpPr>
          <p:spPr>
            <a:xfrm>
              <a:off x="9648018" y="292037"/>
              <a:ext cx="2236299" cy="1303681"/>
            </a:xfrm>
            <a:prstGeom prst="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 b="1">
                <a:solidFill>
                  <a:schemeClr val="bg1">
                    <a:lumMod val="65000"/>
                  </a:schemeClr>
                </a:solidFill>
                <a:latin typeface="+mj-lt"/>
              </a:endParaRPr>
            </a:p>
            <a:p>
              <a:pPr algn="ctr"/>
              <a:endParaRPr lang="en-US" sz="200" b="1">
                <a:solidFill>
                  <a:schemeClr val="bg1">
                    <a:lumMod val="65000"/>
                  </a:schemeClr>
                </a:solidFill>
                <a:latin typeface="+mj-lt"/>
              </a:endParaRPr>
            </a:p>
            <a:p>
              <a:pPr algn="ctr"/>
              <a:r>
                <a:rPr lang="en-US" sz="1100" b="1">
                  <a:solidFill>
                    <a:schemeClr val="bg1">
                      <a:lumMod val="65000"/>
                    </a:schemeClr>
                  </a:solidFill>
                </a:rPr>
                <a:t>Section Chapters:</a:t>
              </a:r>
            </a:p>
          </p:txBody>
        </p:sp>
        <p:sp>
          <p:nvSpPr>
            <p:cNvPr id="12" name="Rectangle 11">
              <a:extLst>
                <a:ext uri="{FF2B5EF4-FFF2-40B4-BE49-F238E27FC236}">
                  <a16:creationId xmlns:a16="http://schemas.microsoft.com/office/drawing/2014/main" id="{ACD42E31-5017-0693-4AEA-177EEDFC590C}"/>
                </a:ext>
              </a:extLst>
            </p:cNvPr>
            <p:cNvSpPr/>
            <p:nvPr/>
          </p:nvSpPr>
          <p:spPr>
            <a:xfrm>
              <a:off x="9648018" y="109157"/>
              <a:ext cx="2257167"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i="1">
                  <a:solidFill>
                    <a:schemeClr val="bg1"/>
                  </a:solidFill>
                  <a:latin typeface="Avenir Next" panose="020B0503020202020204" pitchFamily="34" charset="0"/>
                </a:rPr>
                <a:t>SECTION 1: PRACTITIONERS GUIDE</a:t>
              </a:r>
            </a:p>
          </p:txBody>
        </p:sp>
      </p:grpSp>
      <p:sp>
        <p:nvSpPr>
          <p:cNvPr id="14" name="Arrow: Pentagon 13">
            <a:hlinkClick r:id="rId2" action="ppaction://hlinksldjump"/>
            <a:extLst>
              <a:ext uri="{FF2B5EF4-FFF2-40B4-BE49-F238E27FC236}">
                <a16:creationId xmlns:a16="http://schemas.microsoft.com/office/drawing/2014/main" id="{60805127-4D58-4ABC-E2F6-15BFE586DA1D}"/>
              </a:ext>
            </a:extLst>
          </p:cNvPr>
          <p:cNvSpPr/>
          <p:nvPr/>
        </p:nvSpPr>
        <p:spPr>
          <a:xfrm rot="10800000">
            <a:off x="88900" y="6627464"/>
            <a:ext cx="182880" cy="201168"/>
          </a:xfrm>
          <a:prstGeom prst="homePlat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Tree>
    <p:extLst>
      <p:ext uri="{BB962C8B-B14F-4D97-AF65-F5344CB8AC3E}">
        <p14:creationId xmlns:p14="http://schemas.microsoft.com/office/powerpoint/2010/main" val="133554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rrow: Pentagon 24">
            <a:extLst>
              <a:ext uri="{FF2B5EF4-FFF2-40B4-BE49-F238E27FC236}">
                <a16:creationId xmlns:a16="http://schemas.microsoft.com/office/drawing/2014/main" id="{367F3884-DF88-E92E-F389-E24F54D637AA}"/>
              </a:ext>
            </a:extLst>
          </p:cNvPr>
          <p:cNvSpPr/>
          <p:nvPr/>
        </p:nvSpPr>
        <p:spPr>
          <a:xfrm>
            <a:off x="515234" y="1922165"/>
            <a:ext cx="2276092" cy="647601"/>
          </a:xfrm>
          <a:prstGeom prst="homePlate">
            <a:avLst>
              <a:gd name="adj" fmla="val 23331"/>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i="1">
                <a:solidFill>
                  <a:schemeClr val="bg1">
                    <a:lumMod val="65000"/>
                  </a:schemeClr>
                </a:solidFill>
                <a:latin typeface="Avenir Next" panose="020B0503020202020204" pitchFamily="34" charset="0"/>
              </a:rPr>
              <a:t>Initial Phases Completed: </a:t>
            </a:r>
            <a:r>
              <a:rPr lang="en-US" sz="1200" i="1">
                <a:solidFill>
                  <a:schemeClr val="bg1">
                    <a:lumMod val="65000"/>
                  </a:schemeClr>
                </a:solidFill>
                <a:latin typeface="Avenir Next" panose="020B0503020202020204" pitchFamily="34" charset="0"/>
              </a:rPr>
              <a:t>Priority Opportunities Identified</a:t>
            </a:r>
          </a:p>
        </p:txBody>
      </p:sp>
      <p:sp>
        <p:nvSpPr>
          <p:cNvPr id="3" name="Title 2">
            <a:extLst>
              <a:ext uri="{FF2B5EF4-FFF2-40B4-BE49-F238E27FC236}">
                <a16:creationId xmlns:a16="http://schemas.microsoft.com/office/drawing/2014/main" id="{D73BCB75-7003-5EEE-BA1B-C806B00E05A8}"/>
              </a:ext>
            </a:extLst>
          </p:cNvPr>
          <p:cNvSpPr>
            <a:spLocks noGrp="1"/>
          </p:cNvSpPr>
          <p:nvPr>
            <p:ph type="title"/>
          </p:nvPr>
        </p:nvSpPr>
        <p:spPr/>
        <p:txBody>
          <a:bodyPr/>
          <a:lstStyle/>
          <a:p>
            <a:r>
              <a:rPr lang="en-US"/>
              <a:t>AI Tool Development Approach with Agile Delivery</a:t>
            </a:r>
          </a:p>
        </p:txBody>
      </p:sp>
      <p:sp>
        <p:nvSpPr>
          <p:cNvPr id="27" name="Text Placeholder 26">
            <a:extLst>
              <a:ext uri="{FF2B5EF4-FFF2-40B4-BE49-F238E27FC236}">
                <a16:creationId xmlns:a16="http://schemas.microsoft.com/office/drawing/2014/main" id="{207A3233-7046-9FF7-B4C3-1F8643E520E6}"/>
              </a:ext>
            </a:extLst>
          </p:cNvPr>
          <p:cNvSpPr>
            <a:spLocks noGrp="1"/>
          </p:cNvSpPr>
          <p:nvPr>
            <p:ph type="body" sz="quarter" idx="10"/>
          </p:nvPr>
        </p:nvSpPr>
        <p:spPr/>
        <p:txBody>
          <a:bodyPr anchor="t"/>
          <a:lstStyle/>
          <a:p>
            <a:r>
              <a:rPr lang="en-US"/>
              <a:t>This chapter covers the design, prototyping, and deployment of AI tools using agile methodologies to accelerate time–to–value.</a:t>
            </a:r>
          </a:p>
        </p:txBody>
      </p:sp>
      <p:sp>
        <p:nvSpPr>
          <p:cNvPr id="4" name="Footer Placeholder 3">
            <a:extLst>
              <a:ext uri="{FF2B5EF4-FFF2-40B4-BE49-F238E27FC236}">
                <a16:creationId xmlns:a16="http://schemas.microsoft.com/office/drawing/2014/main" id="{BFB70B36-AA37-88ED-BA28-5D9B5789FC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pic>
        <p:nvPicPr>
          <p:cNvPr id="23" name="Image 6" descr="preencoded.png">
            <a:extLst>
              <a:ext uri="{FF2B5EF4-FFF2-40B4-BE49-F238E27FC236}">
                <a16:creationId xmlns:a16="http://schemas.microsoft.com/office/drawing/2014/main" id="{53BEF698-6494-8451-CE56-D86815036564}"/>
              </a:ext>
            </a:extLst>
          </p:cNvPr>
          <p:cNvPicPr>
            <a:picLocks noChangeAspect="1"/>
          </p:cNvPicPr>
          <p:nvPr/>
        </p:nvPicPr>
        <p:blipFill>
          <a:blip r:embed="rId2"/>
          <a:stretch>
            <a:fillRect/>
          </a:stretch>
        </p:blipFill>
        <p:spPr>
          <a:xfrm>
            <a:off x="4134635" y="1922165"/>
            <a:ext cx="3560349" cy="3560348"/>
          </a:xfrm>
          <a:prstGeom prst="rect">
            <a:avLst/>
          </a:prstGeom>
        </p:spPr>
      </p:pic>
      <p:sp>
        <p:nvSpPr>
          <p:cNvPr id="9" name="Text 4">
            <a:extLst>
              <a:ext uri="{FF2B5EF4-FFF2-40B4-BE49-F238E27FC236}">
                <a16:creationId xmlns:a16="http://schemas.microsoft.com/office/drawing/2014/main" id="{908FD836-1B19-83BF-B366-85A8365F32E0}"/>
              </a:ext>
            </a:extLst>
          </p:cNvPr>
          <p:cNvSpPr/>
          <p:nvPr/>
        </p:nvSpPr>
        <p:spPr>
          <a:xfrm>
            <a:off x="1967559" y="2339107"/>
            <a:ext cx="1934926" cy="241901"/>
          </a:xfrm>
          <a:prstGeom prst="rect">
            <a:avLst/>
          </a:prstGeom>
          <a:noFill/>
          <a:ln/>
        </p:spPr>
        <p:txBody>
          <a:bodyPr wrap="none" lIns="0" tIns="0" rIns="0" bIns="0" rtlCol="0" anchor="t"/>
          <a:lstStyle/>
          <a:p>
            <a:pPr marL="0" indent="0" algn="r">
              <a:lnSpc>
                <a:spcPts val="2400"/>
              </a:lnSpc>
              <a:buNone/>
            </a:pPr>
            <a:r>
              <a:rPr lang="en-US" b="1">
                <a:solidFill>
                  <a:srgbClr val="000000"/>
                </a:solidFill>
                <a:latin typeface="+mj-lt"/>
                <a:ea typeface="Nunito Sans Bold" pitchFamily="34" charset="-122"/>
                <a:cs typeface="Nunito Sans Bold" pitchFamily="34" charset="-120"/>
              </a:rPr>
              <a:t>Design</a:t>
            </a:r>
            <a:endParaRPr lang="en-US">
              <a:latin typeface="+mj-lt"/>
            </a:endParaRPr>
          </a:p>
        </p:txBody>
      </p:sp>
      <p:sp>
        <p:nvSpPr>
          <p:cNvPr id="10" name="Text 5">
            <a:extLst>
              <a:ext uri="{FF2B5EF4-FFF2-40B4-BE49-F238E27FC236}">
                <a16:creationId xmlns:a16="http://schemas.microsoft.com/office/drawing/2014/main" id="{4B6F54B8-7E52-38A8-9477-956E2A2A410D}"/>
              </a:ext>
            </a:extLst>
          </p:cNvPr>
          <p:cNvSpPr/>
          <p:nvPr/>
        </p:nvSpPr>
        <p:spPr>
          <a:xfrm>
            <a:off x="1178352" y="2673867"/>
            <a:ext cx="2724133" cy="495315"/>
          </a:xfrm>
          <a:prstGeom prst="rect">
            <a:avLst/>
          </a:prstGeom>
          <a:noFill/>
          <a:ln/>
        </p:spPr>
        <p:txBody>
          <a:bodyPr wrap="square" lIns="0" tIns="0" rIns="0" bIns="0" rtlCol="0" anchor="t"/>
          <a:lstStyle/>
          <a:p>
            <a:pPr marL="0" indent="0" algn="r">
              <a:lnSpc>
                <a:spcPts val="2500"/>
              </a:lnSpc>
              <a:buNone/>
            </a:pPr>
            <a:r>
              <a:rPr lang="en-US" sz="1400">
                <a:solidFill>
                  <a:srgbClr val="000000"/>
                </a:solidFill>
                <a:latin typeface="+mj-lt"/>
                <a:ea typeface="Nunito Sans" pitchFamily="34" charset="-122"/>
                <a:cs typeface="Nunito Sans" pitchFamily="34" charset="-120"/>
              </a:rPr>
              <a:t>Define tool requirements and user experience at high level</a:t>
            </a:r>
            <a:endParaRPr lang="en-US" sz="1400">
              <a:latin typeface="+mj-lt"/>
            </a:endParaRPr>
          </a:p>
        </p:txBody>
      </p:sp>
      <p:pic>
        <p:nvPicPr>
          <p:cNvPr id="11" name="Image 0" descr="preencoded.png">
            <a:extLst>
              <a:ext uri="{FF2B5EF4-FFF2-40B4-BE49-F238E27FC236}">
                <a16:creationId xmlns:a16="http://schemas.microsoft.com/office/drawing/2014/main" id="{0756E39F-CF31-1C0A-DCA9-F6BB6803757E}"/>
              </a:ext>
            </a:extLst>
          </p:cNvPr>
          <p:cNvPicPr>
            <a:picLocks noChangeAspect="1"/>
          </p:cNvPicPr>
          <p:nvPr/>
        </p:nvPicPr>
        <p:blipFill>
          <a:blip r:embed="rId3"/>
          <a:stretch>
            <a:fillRect/>
          </a:stretch>
        </p:blipFill>
        <p:spPr>
          <a:xfrm>
            <a:off x="4134635" y="1922165"/>
            <a:ext cx="3560349" cy="3560348"/>
          </a:xfrm>
          <a:prstGeom prst="rect">
            <a:avLst/>
          </a:prstGeom>
        </p:spPr>
      </p:pic>
      <p:pic>
        <p:nvPicPr>
          <p:cNvPr id="12" name="Image 1" descr="preencoded.png">
            <a:extLst>
              <a:ext uri="{FF2B5EF4-FFF2-40B4-BE49-F238E27FC236}">
                <a16:creationId xmlns:a16="http://schemas.microsoft.com/office/drawing/2014/main" id="{C39E1356-7539-B7AB-BB4D-9F385C58EE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99529" y="2470685"/>
            <a:ext cx="548640" cy="548640"/>
          </a:xfrm>
          <a:prstGeom prst="rect">
            <a:avLst/>
          </a:prstGeom>
        </p:spPr>
      </p:pic>
      <p:sp>
        <p:nvSpPr>
          <p:cNvPr id="13" name="Text 6">
            <a:extLst>
              <a:ext uri="{FF2B5EF4-FFF2-40B4-BE49-F238E27FC236}">
                <a16:creationId xmlns:a16="http://schemas.microsoft.com/office/drawing/2014/main" id="{B3232069-93A4-0425-1708-D9340555CBF5}"/>
              </a:ext>
            </a:extLst>
          </p:cNvPr>
          <p:cNvSpPr/>
          <p:nvPr/>
        </p:nvSpPr>
        <p:spPr>
          <a:xfrm>
            <a:off x="7927134" y="2339107"/>
            <a:ext cx="1934926" cy="241901"/>
          </a:xfrm>
          <a:prstGeom prst="rect">
            <a:avLst/>
          </a:prstGeom>
          <a:noFill/>
          <a:ln/>
        </p:spPr>
        <p:txBody>
          <a:bodyPr wrap="none" lIns="0" tIns="0" rIns="0" bIns="0" rtlCol="0" anchor="t"/>
          <a:lstStyle/>
          <a:p>
            <a:pPr marL="0" indent="0" algn="l">
              <a:lnSpc>
                <a:spcPts val="2400"/>
              </a:lnSpc>
              <a:buNone/>
            </a:pPr>
            <a:r>
              <a:rPr lang="en-US" b="1">
                <a:solidFill>
                  <a:srgbClr val="000000"/>
                </a:solidFill>
                <a:latin typeface="+mj-lt"/>
                <a:ea typeface="Nunito Sans Bold" pitchFamily="34" charset="-122"/>
                <a:cs typeface="Nunito Sans Bold" pitchFamily="34" charset="-120"/>
              </a:rPr>
              <a:t>Prototype</a:t>
            </a:r>
            <a:endParaRPr lang="en-US">
              <a:latin typeface="+mj-lt"/>
            </a:endParaRPr>
          </a:p>
        </p:txBody>
      </p:sp>
      <p:sp>
        <p:nvSpPr>
          <p:cNvPr id="14" name="Text 7">
            <a:extLst>
              <a:ext uri="{FF2B5EF4-FFF2-40B4-BE49-F238E27FC236}">
                <a16:creationId xmlns:a16="http://schemas.microsoft.com/office/drawing/2014/main" id="{4978C0FF-95E2-0CC7-6162-022B324D9CA1}"/>
              </a:ext>
            </a:extLst>
          </p:cNvPr>
          <p:cNvSpPr/>
          <p:nvPr/>
        </p:nvSpPr>
        <p:spPr>
          <a:xfrm>
            <a:off x="7927133" y="2673867"/>
            <a:ext cx="3086513" cy="495315"/>
          </a:xfrm>
          <a:prstGeom prst="rect">
            <a:avLst/>
          </a:prstGeom>
          <a:noFill/>
          <a:ln/>
        </p:spPr>
        <p:txBody>
          <a:bodyPr wrap="square" lIns="0" tIns="0" rIns="0" bIns="0" rtlCol="0" anchor="t"/>
          <a:lstStyle/>
          <a:p>
            <a:pPr marL="0" indent="0" algn="l">
              <a:lnSpc>
                <a:spcPts val="2500"/>
              </a:lnSpc>
              <a:buNone/>
            </a:pPr>
            <a:r>
              <a:rPr lang="en-US" sz="1400">
                <a:solidFill>
                  <a:srgbClr val="000000"/>
                </a:solidFill>
                <a:latin typeface="+mj-lt"/>
                <a:ea typeface="Nunito Sans" pitchFamily="34" charset="-122"/>
                <a:cs typeface="Nunito Sans" pitchFamily="34" charset="-120"/>
              </a:rPr>
              <a:t>Build rapid prototypes for validation and feedback</a:t>
            </a:r>
            <a:endParaRPr lang="en-US" sz="1400">
              <a:latin typeface="+mj-lt"/>
            </a:endParaRPr>
          </a:p>
        </p:txBody>
      </p:sp>
      <p:pic>
        <p:nvPicPr>
          <p:cNvPr id="15" name="Image 2" descr="preencoded.png">
            <a:extLst>
              <a:ext uri="{FF2B5EF4-FFF2-40B4-BE49-F238E27FC236}">
                <a16:creationId xmlns:a16="http://schemas.microsoft.com/office/drawing/2014/main" id="{D00447A4-3178-A15A-0434-A04CC510E600}"/>
              </a:ext>
            </a:extLst>
          </p:cNvPr>
          <p:cNvPicPr>
            <a:picLocks noChangeAspect="1"/>
          </p:cNvPicPr>
          <p:nvPr/>
        </p:nvPicPr>
        <p:blipFill>
          <a:blip r:embed="rId6"/>
          <a:stretch>
            <a:fillRect/>
          </a:stretch>
        </p:blipFill>
        <p:spPr>
          <a:xfrm>
            <a:off x="4134635" y="1922165"/>
            <a:ext cx="3560349" cy="3560348"/>
          </a:xfrm>
          <a:prstGeom prst="rect">
            <a:avLst/>
          </a:prstGeom>
        </p:spPr>
      </p:pic>
      <p:pic>
        <p:nvPicPr>
          <p:cNvPr id="16" name="Image 3" descr="preencoded.png">
            <a:extLst>
              <a:ext uri="{FF2B5EF4-FFF2-40B4-BE49-F238E27FC236}">
                <a16:creationId xmlns:a16="http://schemas.microsoft.com/office/drawing/2014/main" id="{9D8C88E4-6A10-A40F-62B9-4870F1D858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5551" y="2715939"/>
            <a:ext cx="548640" cy="548640"/>
          </a:xfrm>
          <a:prstGeom prst="rect">
            <a:avLst/>
          </a:prstGeom>
        </p:spPr>
      </p:pic>
      <p:sp>
        <p:nvSpPr>
          <p:cNvPr id="17" name="Text 8">
            <a:extLst>
              <a:ext uri="{FF2B5EF4-FFF2-40B4-BE49-F238E27FC236}">
                <a16:creationId xmlns:a16="http://schemas.microsoft.com/office/drawing/2014/main" id="{33C89434-14B4-9471-C6E4-7D368AA2C7A9}"/>
              </a:ext>
            </a:extLst>
          </p:cNvPr>
          <p:cNvSpPr/>
          <p:nvPr/>
        </p:nvSpPr>
        <p:spPr>
          <a:xfrm>
            <a:off x="7927134" y="4235402"/>
            <a:ext cx="1934926" cy="241901"/>
          </a:xfrm>
          <a:prstGeom prst="rect">
            <a:avLst/>
          </a:prstGeom>
          <a:noFill/>
          <a:ln/>
        </p:spPr>
        <p:txBody>
          <a:bodyPr wrap="none" lIns="0" tIns="0" rIns="0" bIns="0" rtlCol="0" anchor="t"/>
          <a:lstStyle/>
          <a:p>
            <a:pPr marL="0" indent="0" algn="l">
              <a:lnSpc>
                <a:spcPts val="2400"/>
              </a:lnSpc>
              <a:buNone/>
            </a:pPr>
            <a:r>
              <a:rPr lang="en-US" b="1">
                <a:solidFill>
                  <a:srgbClr val="000000"/>
                </a:solidFill>
                <a:latin typeface="+mj-lt"/>
                <a:ea typeface="Nunito Sans Bold" pitchFamily="34" charset="-122"/>
                <a:cs typeface="Nunito Sans Bold" pitchFamily="34" charset="-120"/>
              </a:rPr>
              <a:t>Deployment</a:t>
            </a:r>
            <a:endParaRPr lang="en-US">
              <a:latin typeface="+mj-lt"/>
            </a:endParaRPr>
          </a:p>
        </p:txBody>
      </p:sp>
      <p:sp>
        <p:nvSpPr>
          <p:cNvPr id="18" name="Text 9">
            <a:extLst>
              <a:ext uri="{FF2B5EF4-FFF2-40B4-BE49-F238E27FC236}">
                <a16:creationId xmlns:a16="http://schemas.microsoft.com/office/drawing/2014/main" id="{2C754593-4799-0E15-094C-78DED7F8A927}"/>
              </a:ext>
            </a:extLst>
          </p:cNvPr>
          <p:cNvSpPr/>
          <p:nvPr/>
        </p:nvSpPr>
        <p:spPr>
          <a:xfrm>
            <a:off x="7927134" y="4570164"/>
            <a:ext cx="3086514" cy="495315"/>
          </a:xfrm>
          <a:prstGeom prst="rect">
            <a:avLst/>
          </a:prstGeom>
          <a:noFill/>
          <a:ln/>
        </p:spPr>
        <p:txBody>
          <a:bodyPr wrap="square" lIns="0" tIns="0" rIns="0" bIns="0" rtlCol="0" anchor="t"/>
          <a:lstStyle/>
          <a:p>
            <a:pPr marL="0" indent="0" algn="l">
              <a:lnSpc>
                <a:spcPts val="2500"/>
              </a:lnSpc>
              <a:buNone/>
            </a:pPr>
            <a:r>
              <a:rPr lang="en-US" sz="1400">
                <a:solidFill>
                  <a:srgbClr val="000000"/>
                </a:solidFill>
                <a:latin typeface="+mj-lt"/>
                <a:ea typeface="Nunito Sans" pitchFamily="34" charset="-122"/>
                <a:cs typeface="Nunito Sans" pitchFamily="34" charset="-120"/>
              </a:rPr>
              <a:t>Release incrementally with continuous integration and ensure user adoption</a:t>
            </a:r>
            <a:endParaRPr lang="en-US" sz="1400">
              <a:latin typeface="+mj-lt"/>
            </a:endParaRPr>
          </a:p>
        </p:txBody>
      </p:sp>
      <p:pic>
        <p:nvPicPr>
          <p:cNvPr id="19" name="Image 4" descr="preencoded.png">
            <a:extLst>
              <a:ext uri="{FF2B5EF4-FFF2-40B4-BE49-F238E27FC236}">
                <a16:creationId xmlns:a16="http://schemas.microsoft.com/office/drawing/2014/main" id="{EFB6C32F-7615-B88E-76A3-01CE475189D4}"/>
              </a:ext>
            </a:extLst>
          </p:cNvPr>
          <p:cNvPicPr>
            <a:picLocks noChangeAspect="1"/>
          </p:cNvPicPr>
          <p:nvPr/>
        </p:nvPicPr>
        <p:blipFill>
          <a:blip r:embed="rId9"/>
          <a:stretch>
            <a:fillRect/>
          </a:stretch>
        </p:blipFill>
        <p:spPr>
          <a:xfrm>
            <a:off x="4134635" y="1922165"/>
            <a:ext cx="3560349" cy="3560348"/>
          </a:xfrm>
          <a:prstGeom prst="rect">
            <a:avLst/>
          </a:prstGeom>
        </p:spPr>
      </p:pic>
      <p:pic>
        <p:nvPicPr>
          <p:cNvPr id="20" name="Image 5" descr="preencoded.png">
            <a:extLst>
              <a:ext uri="{FF2B5EF4-FFF2-40B4-BE49-F238E27FC236}">
                <a16:creationId xmlns:a16="http://schemas.microsoft.com/office/drawing/2014/main" id="{3AAE3161-33B0-08E0-2C96-868E9BAA7E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32546" y="4471204"/>
            <a:ext cx="548640" cy="548640"/>
          </a:xfrm>
          <a:prstGeom prst="rect">
            <a:avLst/>
          </a:prstGeom>
        </p:spPr>
      </p:pic>
      <p:sp>
        <p:nvSpPr>
          <p:cNvPr id="21" name="Text 10">
            <a:extLst>
              <a:ext uri="{FF2B5EF4-FFF2-40B4-BE49-F238E27FC236}">
                <a16:creationId xmlns:a16="http://schemas.microsoft.com/office/drawing/2014/main" id="{89821F7B-0057-4FA9-0F34-1EC52215EC5D}"/>
              </a:ext>
            </a:extLst>
          </p:cNvPr>
          <p:cNvSpPr/>
          <p:nvPr/>
        </p:nvSpPr>
        <p:spPr>
          <a:xfrm>
            <a:off x="1967559" y="4235402"/>
            <a:ext cx="1934926" cy="241901"/>
          </a:xfrm>
          <a:prstGeom prst="rect">
            <a:avLst/>
          </a:prstGeom>
          <a:noFill/>
          <a:ln/>
        </p:spPr>
        <p:txBody>
          <a:bodyPr wrap="none" lIns="0" tIns="0" rIns="0" bIns="0" rtlCol="0" anchor="t"/>
          <a:lstStyle/>
          <a:p>
            <a:pPr marL="0" indent="0" algn="r">
              <a:lnSpc>
                <a:spcPts val="2400"/>
              </a:lnSpc>
              <a:buNone/>
            </a:pPr>
            <a:r>
              <a:rPr lang="en-US" b="1">
                <a:solidFill>
                  <a:srgbClr val="000000"/>
                </a:solidFill>
                <a:latin typeface="+mj-lt"/>
                <a:ea typeface="Nunito Sans Bold" pitchFamily="34" charset="-122"/>
                <a:cs typeface="Nunito Sans Bold" pitchFamily="34" charset="-120"/>
              </a:rPr>
              <a:t>Iteration</a:t>
            </a:r>
            <a:endParaRPr lang="en-US">
              <a:latin typeface="+mj-lt"/>
            </a:endParaRPr>
          </a:p>
        </p:txBody>
      </p:sp>
      <p:sp>
        <p:nvSpPr>
          <p:cNvPr id="22" name="Text 11">
            <a:extLst>
              <a:ext uri="{FF2B5EF4-FFF2-40B4-BE49-F238E27FC236}">
                <a16:creationId xmlns:a16="http://schemas.microsoft.com/office/drawing/2014/main" id="{0F0B55E5-736C-53F9-C4C6-8AE37475191C}"/>
              </a:ext>
            </a:extLst>
          </p:cNvPr>
          <p:cNvSpPr/>
          <p:nvPr/>
        </p:nvSpPr>
        <p:spPr>
          <a:xfrm>
            <a:off x="1178352" y="4570164"/>
            <a:ext cx="2724133" cy="495315"/>
          </a:xfrm>
          <a:prstGeom prst="rect">
            <a:avLst/>
          </a:prstGeom>
          <a:noFill/>
          <a:ln/>
        </p:spPr>
        <p:txBody>
          <a:bodyPr wrap="square" lIns="0" tIns="0" rIns="0" bIns="0" rtlCol="0" anchor="t"/>
          <a:lstStyle/>
          <a:p>
            <a:pPr marL="0" indent="0" algn="r">
              <a:lnSpc>
                <a:spcPts val="2500"/>
              </a:lnSpc>
              <a:buNone/>
            </a:pPr>
            <a:r>
              <a:rPr lang="en-US" sz="1400">
                <a:solidFill>
                  <a:srgbClr val="000000"/>
                </a:solidFill>
                <a:latin typeface="+mj-lt"/>
                <a:ea typeface="Nunito Sans" pitchFamily="34" charset="-122"/>
                <a:cs typeface="Nunito Sans" pitchFamily="34" charset="-120"/>
              </a:rPr>
              <a:t>Measure outcomes and refine the solution based on learnings</a:t>
            </a:r>
            <a:endParaRPr lang="en-US" sz="1400">
              <a:latin typeface="+mj-lt"/>
            </a:endParaRPr>
          </a:p>
        </p:txBody>
      </p:sp>
      <p:pic>
        <p:nvPicPr>
          <p:cNvPr id="24" name="Image 7" descr="preencoded.png">
            <a:extLst>
              <a:ext uri="{FF2B5EF4-FFF2-40B4-BE49-F238E27FC236}">
                <a16:creationId xmlns:a16="http://schemas.microsoft.com/office/drawing/2014/main" id="{416DE128-3A40-3E88-6011-AE9E47CCF1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79408" y="4302957"/>
            <a:ext cx="548640" cy="548640"/>
          </a:xfrm>
          <a:prstGeom prst="rect">
            <a:avLst/>
          </a:prstGeom>
        </p:spPr>
      </p:pic>
      <p:sp>
        <p:nvSpPr>
          <p:cNvPr id="28" name="Oval 27">
            <a:extLst>
              <a:ext uri="{FF2B5EF4-FFF2-40B4-BE49-F238E27FC236}">
                <a16:creationId xmlns:a16="http://schemas.microsoft.com/office/drawing/2014/main" id="{4A74DB01-544F-8827-0C90-742106757E67}"/>
              </a:ext>
            </a:extLst>
          </p:cNvPr>
          <p:cNvSpPr/>
          <p:nvPr/>
        </p:nvSpPr>
        <p:spPr>
          <a:xfrm>
            <a:off x="5357496" y="3145026"/>
            <a:ext cx="1114626" cy="1114626"/>
          </a:xfrm>
          <a:prstGeom prst="ellips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latin typeface="Avenir Next" panose="020B0503020202020204" pitchFamily="34" charset="0"/>
              </a:rPr>
              <a:t>AI</a:t>
            </a:r>
          </a:p>
        </p:txBody>
      </p:sp>
      <p:sp>
        <p:nvSpPr>
          <p:cNvPr id="2" name="Rectangle 1">
            <a:extLst>
              <a:ext uri="{FF2B5EF4-FFF2-40B4-BE49-F238E27FC236}">
                <a16:creationId xmlns:a16="http://schemas.microsoft.com/office/drawing/2014/main" id="{79B2B217-46D5-FEB7-2916-50F088792E77}"/>
              </a:ext>
            </a:extLst>
          </p:cNvPr>
          <p:cNvSpPr/>
          <p:nvPr/>
        </p:nvSpPr>
        <p:spPr>
          <a:xfrm>
            <a:off x="9545376" y="0"/>
            <a:ext cx="2651760" cy="18288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4"/>
                </a:solidFill>
                <a:latin typeface="Avenir Next" panose="020B0503020202020204" pitchFamily="34" charset="0"/>
              </a:rPr>
              <a:t>Chapter II: Agentic Tool Dev &amp; Agile Delivery</a:t>
            </a:r>
          </a:p>
        </p:txBody>
      </p:sp>
      <p:sp>
        <p:nvSpPr>
          <p:cNvPr id="6" name="Rectangle 5">
            <a:extLst>
              <a:ext uri="{FF2B5EF4-FFF2-40B4-BE49-F238E27FC236}">
                <a16:creationId xmlns:a16="http://schemas.microsoft.com/office/drawing/2014/main" id="{A9979FF9-DA97-F73A-C1EF-7429559921C2}"/>
              </a:ext>
            </a:extLst>
          </p:cNvPr>
          <p:cNvSpPr/>
          <p:nvPr/>
        </p:nvSpPr>
        <p:spPr>
          <a:xfrm>
            <a:off x="8299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Tree>
    <p:extLst>
      <p:ext uri="{BB962C8B-B14F-4D97-AF65-F5344CB8AC3E}">
        <p14:creationId xmlns:p14="http://schemas.microsoft.com/office/powerpoint/2010/main" val="3587786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0369B-A28A-3FFA-A2F5-C7B59BECE3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5A6EDCC-7469-4EC0-8ED5-8D752E7966D4}"/>
              </a:ext>
            </a:extLst>
          </p:cNvPr>
          <p:cNvSpPr>
            <a:spLocks noGrp="1"/>
          </p:cNvSpPr>
          <p:nvPr>
            <p:ph type="title"/>
          </p:nvPr>
        </p:nvSpPr>
        <p:spPr/>
        <p:txBody>
          <a:bodyPr/>
          <a:lstStyle/>
          <a:p>
            <a:r>
              <a:rPr lang="en-US"/>
              <a:t>Introducing Agentic Operating Model Transformation (AOMT)</a:t>
            </a:r>
          </a:p>
        </p:txBody>
      </p:sp>
      <p:sp>
        <p:nvSpPr>
          <p:cNvPr id="4" name="Footer Placeholder 3">
            <a:extLst>
              <a:ext uri="{FF2B5EF4-FFF2-40B4-BE49-F238E27FC236}">
                <a16:creationId xmlns:a16="http://schemas.microsoft.com/office/drawing/2014/main" id="{0589D140-B331-FC60-F888-176F6E655BED}"/>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D84759E7-F7D9-0A24-3C34-BEF76F7E4E79}"/>
              </a:ext>
            </a:extLst>
          </p:cNvPr>
          <p:cNvSpPr/>
          <p:nvPr/>
        </p:nvSpPr>
        <p:spPr>
          <a:xfrm>
            <a:off x="8993262" y="3927903"/>
            <a:ext cx="2686896" cy="329185"/>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8" name="TextBox 7">
            <a:extLst>
              <a:ext uri="{FF2B5EF4-FFF2-40B4-BE49-F238E27FC236}">
                <a16:creationId xmlns:a16="http://schemas.microsoft.com/office/drawing/2014/main" id="{3EE0A032-BCD7-EB8E-C8C3-5267D3E3FC5D}"/>
              </a:ext>
            </a:extLst>
          </p:cNvPr>
          <p:cNvSpPr txBox="1"/>
          <p:nvPr/>
        </p:nvSpPr>
        <p:spPr>
          <a:xfrm>
            <a:off x="609600" y="1168526"/>
            <a:ext cx="11277600" cy="830997"/>
          </a:xfrm>
          <a:prstGeom prst="rect">
            <a:avLst/>
          </a:prstGeom>
          <a:solidFill>
            <a:schemeClr val="bg1"/>
          </a:solidFill>
          <a:ln>
            <a:solidFill>
              <a:srgbClr val="003399"/>
            </a:solidFill>
          </a:ln>
          <a:effectLst>
            <a:outerShdw blurRad="50800" dist="38100" dir="5400000" algn="t" rotWithShape="0">
              <a:prstClr val="black">
                <a:alpha val="40000"/>
              </a:prstClr>
            </a:outerShdw>
          </a:effectLst>
        </p:spPr>
        <p:txBody>
          <a:bodyPr wrap="square" rtlCol="0">
            <a:spAutoFit/>
          </a:bodyPr>
          <a:lstStyle/>
          <a:p>
            <a:pPr algn="ctr">
              <a:spcBef>
                <a:spcPts val="1000"/>
              </a:spcBef>
            </a:pPr>
            <a:r>
              <a:rPr lang="en-US" sz="1600">
                <a:latin typeface="Avenir Next LT Pro" panose="020B0504020202020204" pitchFamily="34" charset="77"/>
              </a:rPr>
              <a:t>The </a:t>
            </a:r>
            <a:r>
              <a:rPr lang="en-US" sz="1600" b="1">
                <a:latin typeface="Avenir Next LT Pro" panose="020B0504020202020204" pitchFamily="34" charset="77"/>
              </a:rPr>
              <a:t>Agentic Operating Model Transformation </a:t>
            </a:r>
            <a:r>
              <a:rPr lang="en-US" sz="1600">
                <a:latin typeface="Avenir Next LT Pro" panose="020B0504020202020204" pitchFamily="34" charset="77"/>
              </a:rPr>
              <a:t>(AOMT) is a </a:t>
            </a:r>
            <a:r>
              <a:rPr lang="en-US" sz="1600" b="1">
                <a:latin typeface="Avenir Next LT Pro" panose="020B0504020202020204" pitchFamily="34" charset="77"/>
              </a:rPr>
              <a:t>non–linear approach </a:t>
            </a:r>
            <a:r>
              <a:rPr lang="en-US" sz="1600">
                <a:latin typeface="Avenir Next LT Pro" panose="020B0504020202020204" pitchFamily="34" charset="77"/>
              </a:rPr>
              <a:t>to operational transformations that leverages Artificial Intelligence and emerging technologies to move much farther and faster in the achieving an organization’s objectives.</a:t>
            </a:r>
          </a:p>
        </p:txBody>
      </p:sp>
      <p:sp>
        <p:nvSpPr>
          <p:cNvPr id="9" name="TextBox 8">
            <a:extLst>
              <a:ext uri="{FF2B5EF4-FFF2-40B4-BE49-F238E27FC236}">
                <a16:creationId xmlns:a16="http://schemas.microsoft.com/office/drawing/2014/main" id="{6F302400-9983-E3A6-823C-A44DE9BED5D0}"/>
              </a:ext>
            </a:extLst>
          </p:cNvPr>
          <p:cNvSpPr txBox="1"/>
          <p:nvPr/>
        </p:nvSpPr>
        <p:spPr>
          <a:xfrm>
            <a:off x="609600" y="2272928"/>
            <a:ext cx="11277600" cy="984885"/>
          </a:xfrm>
          <a:prstGeom prst="rect">
            <a:avLst/>
          </a:prstGeom>
          <a:noFill/>
        </p:spPr>
        <p:txBody>
          <a:bodyPr wrap="square" rtlCol="0">
            <a:spAutoFit/>
          </a:bodyPr>
          <a:lstStyle/>
          <a:p>
            <a:pPr algn="l">
              <a:spcBef>
                <a:spcPts val="1000"/>
              </a:spcBef>
            </a:pPr>
            <a:r>
              <a:rPr lang="en-US" sz="1600" dirty="0">
                <a:latin typeface="Avenir Next LT Pro" panose="020B0504020202020204" pitchFamily="34" charset="77"/>
              </a:rPr>
              <a:t>The method based on two overarching principles:</a:t>
            </a:r>
          </a:p>
          <a:p>
            <a:pPr marL="742950" lvl="1" indent="-285750">
              <a:spcBef>
                <a:spcPts val="600"/>
              </a:spcBef>
              <a:buFont typeface="Arial" panose="020B0604020202020204" pitchFamily="34" charset="0"/>
              <a:buChar char="•"/>
            </a:pPr>
            <a:r>
              <a:rPr lang="en-US" sz="1600" b="1" dirty="0">
                <a:latin typeface="Avenir Next LT Pro" panose="020B0504020202020204" pitchFamily="34" charset="77"/>
              </a:rPr>
              <a:t>Data First </a:t>
            </a:r>
            <a:r>
              <a:rPr lang="en-US" sz="1600" dirty="0">
                <a:latin typeface="Avenir Next LT Pro" panose="020B0504020202020204" pitchFamily="34" charset="77"/>
              </a:rPr>
              <a:t>– ingest and interrogate the data landscape to reveal and verify evidence–based opportunities</a:t>
            </a:r>
          </a:p>
          <a:p>
            <a:pPr marL="742950" lvl="1" indent="-285750">
              <a:spcBef>
                <a:spcPts val="600"/>
              </a:spcBef>
              <a:buFont typeface="Arial" panose="020B0604020202020204" pitchFamily="34" charset="0"/>
              <a:buChar char="•"/>
            </a:pPr>
            <a:r>
              <a:rPr lang="en-US" sz="1600" b="1" dirty="0">
                <a:latin typeface="Avenir Next LT Pro" panose="020B0504020202020204" pitchFamily="34" charset="77"/>
              </a:rPr>
              <a:t>AI First </a:t>
            </a:r>
            <a:r>
              <a:rPr lang="en-US" sz="1600" dirty="0">
                <a:latin typeface="Avenir Next LT Pro" panose="020B0504020202020204" pitchFamily="34" charset="77"/>
              </a:rPr>
              <a:t>– design solutions that take full advantage of AI capabilities to make quantum gains in efficiency</a:t>
            </a:r>
          </a:p>
        </p:txBody>
      </p:sp>
      <p:sp>
        <p:nvSpPr>
          <p:cNvPr id="10" name="TextBox 9">
            <a:extLst>
              <a:ext uri="{FF2B5EF4-FFF2-40B4-BE49-F238E27FC236}">
                <a16:creationId xmlns:a16="http://schemas.microsoft.com/office/drawing/2014/main" id="{3D872301-2C4D-D238-AC0C-2CB66139CDFD}"/>
              </a:ext>
            </a:extLst>
          </p:cNvPr>
          <p:cNvSpPr txBox="1"/>
          <p:nvPr/>
        </p:nvSpPr>
        <p:spPr>
          <a:xfrm>
            <a:off x="543393" y="5586677"/>
            <a:ext cx="11277600" cy="338554"/>
          </a:xfrm>
          <a:prstGeom prst="rect">
            <a:avLst/>
          </a:prstGeom>
          <a:noFill/>
        </p:spPr>
        <p:txBody>
          <a:bodyPr wrap="square" rtlCol="0">
            <a:spAutoFit/>
          </a:bodyPr>
          <a:lstStyle/>
          <a:p>
            <a:pPr algn="ctr">
              <a:spcBef>
                <a:spcPts val="1000"/>
              </a:spcBef>
            </a:pPr>
            <a:r>
              <a:rPr lang="en-US" sz="1600" i="1">
                <a:latin typeface="Avenir Next LT Pro" panose="020B0504020202020204" pitchFamily="34" charset="77"/>
              </a:rPr>
              <a:t>Activities are iterative and are frequently done in a concurrent manner to quickly yield “best fit” solutions.</a:t>
            </a:r>
          </a:p>
        </p:txBody>
      </p:sp>
      <p:sp>
        <p:nvSpPr>
          <p:cNvPr id="2" name="Rectangle 1">
            <a:extLst>
              <a:ext uri="{FF2B5EF4-FFF2-40B4-BE49-F238E27FC236}">
                <a16:creationId xmlns:a16="http://schemas.microsoft.com/office/drawing/2014/main" id="{8BC6DCC6-34CD-1CFF-5D54-027985546E8E}"/>
              </a:ext>
            </a:extLst>
          </p:cNvPr>
          <p:cNvSpPr/>
          <p:nvPr/>
        </p:nvSpPr>
        <p:spPr>
          <a:xfrm>
            <a:off x="8993261" y="4286701"/>
            <a:ext cx="2686897" cy="329184"/>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4"/>
                </a:solidFill>
                <a:latin typeface="Avenir Next" panose="020B0503020202020204" pitchFamily="34" charset="0"/>
              </a:rPr>
              <a:t>Chapter II: Agentic Tool Dev &amp; Agile Delivery</a:t>
            </a:r>
          </a:p>
        </p:txBody>
      </p:sp>
      <p:sp>
        <p:nvSpPr>
          <p:cNvPr id="6" name="Rectangle 5">
            <a:extLst>
              <a:ext uri="{FF2B5EF4-FFF2-40B4-BE49-F238E27FC236}">
                <a16:creationId xmlns:a16="http://schemas.microsoft.com/office/drawing/2014/main" id="{E8E44DB2-E568-89FB-B949-9CD0A07779FB}"/>
              </a:ext>
            </a:extLst>
          </p:cNvPr>
          <p:cNvSpPr/>
          <p:nvPr/>
        </p:nvSpPr>
        <p:spPr>
          <a:xfrm>
            <a:off x="8065908" y="5061406"/>
            <a:ext cx="3614250" cy="329187"/>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SECTION III: Change Readiness</a:t>
            </a:r>
          </a:p>
        </p:txBody>
      </p:sp>
      <p:sp>
        <p:nvSpPr>
          <p:cNvPr id="7" name="Rectangle 6">
            <a:extLst>
              <a:ext uri="{FF2B5EF4-FFF2-40B4-BE49-F238E27FC236}">
                <a16:creationId xmlns:a16="http://schemas.microsoft.com/office/drawing/2014/main" id="{DD62F7E6-DC51-1C93-09AC-A597FBE32546}"/>
              </a:ext>
            </a:extLst>
          </p:cNvPr>
          <p:cNvSpPr/>
          <p:nvPr/>
        </p:nvSpPr>
        <p:spPr>
          <a:xfrm>
            <a:off x="7928197" y="3547349"/>
            <a:ext cx="3892795" cy="196594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 b="1">
              <a:latin typeface="+mj-lt"/>
            </a:endParaRPr>
          </a:p>
          <a:p>
            <a:pPr algn="ctr"/>
            <a:endParaRPr lang="en-US" sz="200" b="1">
              <a:solidFill>
                <a:schemeClr val="tx1"/>
              </a:solidFill>
              <a:latin typeface="+mj-lt"/>
            </a:endParaRPr>
          </a:p>
          <a:p>
            <a:pPr algn="ctr"/>
            <a:r>
              <a:rPr lang="en-US" sz="1100" b="1">
                <a:solidFill>
                  <a:schemeClr val="tx1"/>
                </a:solidFill>
              </a:rPr>
              <a:t>Playbook Deep Dives:</a:t>
            </a:r>
          </a:p>
        </p:txBody>
      </p:sp>
      <p:sp>
        <p:nvSpPr>
          <p:cNvPr id="11" name="Rectangle 10">
            <a:extLst>
              <a:ext uri="{FF2B5EF4-FFF2-40B4-BE49-F238E27FC236}">
                <a16:creationId xmlns:a16="http://schemas.microsoft.com/office/drawing/2014/main" id="{EBA96563-BFC0-2ADF-1CD1-7829088029C9}"/>
              </a:ext>
            </a:extLst>
          </p:cNvPr>
          <p:cNvSpPr/>
          <p:nvPr/>
        </p:nvSpPr>
        <p:spPr>
          <a:xfrm>
            <a:off x="609600" y="3550881"/>
            <a:ext cx="6900333" cy="196594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0D52D2-BADE-E3A9-0839-0A87DC6CA4C1}"/>
              </a:ext>
            </a:extLst>
          </p:cNvPr>
          <p:cNvSpPr txBox="1"/>
          <p:nvPr/>
        </p:nvSpPr>
        <p:spPr>
          <a:xfrm>
            <a:off x="1334017" y="3633821"/>
            <a:ext cx="5339518" cy="261610"/>
          </a:xfrm>
          <a:prstGeom prst="rect">
            <a:avLst/>
          </a:prstGeom>
          <a:noFill/>
        </p:spPr>
        <p:txBody>
          <a:bodyPr wrap="square" rtlCol="0">
            <a:spAutoFit/>
          </a:bodyPr>
          <a:lstStyle/>
          <a:p>
            <a:pPr algn="ctr"/>
            <a:r>
              <a:rPr lang="en-US" sz="1100" b="1"/>
              <a:t>Agentic Operating Model Transformation (AOMT) – Core Activities</a:t>
            </a:r>
          </a:p>
        </p:txBody>
      </p:sp>
      <p:sp>
        <p:nvSpPr>
          <p:cNvPr id="13" name="AutoShape 3" descr="Image of ">
            <a:extLst>
              <a:ext uri="{FF2B5EF4-FFF2-40B4-BE49-F238E27FC236}">
                <a16:creationId xmlns:a16="http://schemas.microsoft.com/office/drawing/2014/main" id="{D813982C-5EFF-92DF-D08C-F92BF3936665}"/>
              </a:ext>
            </a:extLst>
          </p:cNvPr>
          <p:cNvSpPr>
            <a:spLocks noChangeAspect="1" noChangeArrowheads="1"/>
          </p:cNvSpPr>
          <p:nvPr/>
        </p:nvSpPr>
        <p:spPr bwMode="auto">
          <a:xfrm>
            <a:off x="2643699" y="3912926"/>
            <a:ext cx="343861" cy="3455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Isosceles Triangle 13">
            <a:extLst>
              <a:ext uri="{FF2B5EF4-FFF2-40B4-BE49-F238E27FC236}">
                <a16:creationId xmlns:a16="http://schemas.microsoft.com/office/drawing/2014/main" id="{E55985F9-54EA-721B-951C-EEBE036869F7}"/>
              </a:ext>
            </a:extLst>
          </p:cNvPr>
          <p:cNvSpPr/>
          <p:nvPr/>
        </p:nvSpPr>
        <p:spPr>
          <a:xfrm rot="5400000">
            <a:off x="5328263" y="3930117"/>
            <a:ext cx="1504341" cy="1614560"/>
          </a:xfrm>
          <a:prstGeom prst="triangle">
            <a:avLst>
              <a:gd name="adj" fmla="val 50980"/>
            </a:avLst>
          </a:prstGeom>
          <a:gradFill>
            <a:gsLst>
              <a:gs pos="21000">
                <a:schemeClr val="bg1">
                  <a:lumMod val="95000"/>
                  <a:alpha val="50000"/>
                </a:schemeClr>
              </a:gs>
              <a:gs pos="0">
                <a:schemeClr val="bg1">
                  <a:alpha val="25000"/>
                </a:schemeClr>
              </a:gs>
              <a:gs pos="43000">
                <a:schemeClr val="bg1">
                  <a:lumMod val="85000"/>
                  <a:alpha val="50000"/>
                </a:schemeClr>
              </a:gs>
              <a:gs pos="95000">
                <a:schemeClr val="tx1">
                  <a:lumMod val="50000"/>
                  <a:lumOff val="50000"/>
                  <a:alpha val="50000"/>
                </a:schemeClr>
              </a:gs>
              <a:gs pos="62000">
                <a:schemeClr val="bg1">
                  <a:lumMod val="65000"/>
                  <a:alpha val="5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a:extLst>
              <a:ext uri="{FF2B5EF4-FFF2-40B4-BE49-F238E27FC236}">
                <a16:creationId xmlns:a16="http://schemas.microsoft.com/office/drawing/2014/main" id="{754A4BB8-9C68-3B46-C891-B86231F1F483}"/>
              </a:ext>
            </a:extLst>
          </p:cNvPr>
          <p:cNvSpPr>
            <a:spLocks noChangeAspect="1"/>
          </p:cNvSpPr>
          <p:nvPr/>
        </p:nvSpPr>
        <p:spPr>
          <a:xfrm rot="5400000">
            <a:off x="2593879" y="4926551"/>
            <a:ext cx="204040" cy="162454"/>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a:extLst>
              <a:ext uri="{FF2B5EF4-FFF2-40B4-BE49-F238E27FC236}">
                <a16:creationId xmlns:a16="http://schemas.microsoft.com/office/drawing/2014/main" id="{827EF4B2-3E35-6413-CE80-5FED83600779}"/>
              </a:ext>
            </a:extLst>
          </p:cNvPr>
          <p:cNvSpPr>
            <a:spLocks noChangeAspect="1"/>
          </p:cNvSpPr>
          <p:nvPr/>
        </p:nvSpPr>
        <p:spPr>
          <a:xfrm rot="5400000">
            <a:off x="2794446"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Hexagon 16">
            <a:extLst>
              <a:ext uri="{FF2B5EF4-FFF2-40B4-BE49-F238E27FC236}">
                <a16:creationId xmlns:a16="http://schemas.microsoft.com/office/drawing/2014/main" id="{A353DE3B-69C2-7572-7045-DDC197093FD4}"/>
              </a:ext>
            </a:extLst>
          </p:cNvPr>
          <p:cNvSpPr>
            <a:spLocks noChangeAspect="1"/>
          </p:cNvSpPr>
          <p:nvPr/>
        </p:nvSpPr>
        <p:spPr>
          <a:xfrm rot="5400000">
            <a:off x="2995013"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61A8BBFC-6E2C-96D4-A170-9D2BFFB17EE7}"/>
              </a:ext>
            </a:extLst>
          </p:cNvPr>
          <p:cNvSpPr>
            <a:spLocks noChangeAspect="1"/>
          </p:cNvSpPr>
          <p:nvPr/>
        </p:nvSpPr>
        <p:spPr>
          <a:xfrm rot="5400000">
            <a:off x="3195579"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a:extLst>
              <a:ext uri="{FF2B5EF4-FFF2-40B4-BE49-F238E27FC236}">
                <a16:creationId xmlns:a16="http://schemas.microsoft.com/office/drawing/2014/main" id="{715E1D94-0FB6-E0CC-848B-8F6CE301EF37}"/>
              </a:ext>
            </a:extLst>
          </p:cNvPr>
          <p:cNvSpPr>
            <a:spLocks noChangeAspect="1"/>
          </p:cNvSpPr>
          <p:nvPr/>
        </p:nvSpPr>
        <p:spPr>
          <a:xfrm rot="5400000">
            <a:off x="3396145" y="4926551"/>
            <a:ext cx="204040" cy="162454"/>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a:extLst>
              <a:ext uri="{FF2B5EF4-FFF2-40B4-BE49-F238E27FC236}">
                <a16:creationId xmlns:a16="http://schemas.microsoft.com/office/drawing/2014/main" id="{D44FC6D2-B0DA-D438-4F10-2AA29257CCFA}"/>
              </a:ext>
            </a:extLst>
          </p:cNvPr>
          <p:cNvSpPr>
            <a:spLocks noChangeAspect="1"/>
          </p:cNvSpPr>
          <p:nvPr/>
        </p:nvSpPr>
        <p:spPr>
          <a:xfrm rot="5400000">
            <a:off x="3596711"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a:extLst>
              <a:ext uri="{FF2B5EF4-FFF2-40B4-BE49-F238E27FC236}">
                <a16:creationId xmlns:a16="http://schemas.microsoft.com/office/drawing/2014/main" id="{814AB568-2D08-3F27-98D9-D0A1AE9AE35F}"/>
              </a:ext>
            </a:extLst>
          </p:cNvPr>
          <p:cNvSpPr>
            <a:spLocks noChangeAspect="1"/>
          </p:cNvSpPr>
          <p:nvPr/>
        </p:nvSpPr>
        <p:spPr>
          <a:xfrm rot="5400000">
            <a:off x="3797278"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a:extLst>
              <a:ext uri="{FF2B5EF4-FFF2-40B4-BE49-F238E27FC236}">
                <a16:creationId xmlns:a16="http://schemas.microsoft.com/office/drawing/2014/main" id="{01A83AE1-AB62-3014-CEC8-ADDB3E1D3CDC}"/>
              </a:ext>
            </a:extLst>
          </p:cNvPr>
          <p:cNvSpPr>
            <a:spLocks noChangeAspect="1"/>
          </p:cNvSpPr>
          <p:nvPr/>
        </p:nvSpPr>
        <p:spPr>
          <a:xfrm rot="5400000">
            <a:off x="3997845" y="4926551"/>
            <a:ext cx="204040" cy="162454"/>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exagon 22">
            <a:extLst>
              <a:ext uri="{FF2B5EF4-FFF2-40B4-BE49-F238E27FC236}">
                <a16:creationId xmlns:a16="http://schemas.microsoft.com/office/drawing/2014/main" id="{FCD001E6-4962-7ED1-5303-D7E73419A3BC}"/>
              </a:ext>
            </a:extLst>
          </p:cNvPr>
          <p:cNvSpPr>
            <a:spLocks noChangeAspect="1"/>
          </p:cNvSpPr>
          <p:nvPr/>
        </p:nvSpPr>
        <p:spPr>
          <a:xfrm rot="5400000">
            <a:off x="4198410"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Hexagon 23">
            <a:extLst>
              <a:ext uri="{FF2B5EF4-FFF2-40B4-BE49-F238E27FC236}">
                <a16:creationId xmlns:a16="http://schemas.microsoft.com/office/drawing/2014/main" id="{67CD6899-175A-8567-0413-A36F002F9899}"/>
              </a:ext>
            </a:extLst>
          </p:cNvPr>
          <p:cNvSpPr>
            <a:spLocks noChangeAspect="1"/>
          </p:cNvSpPr>
          <p:nvPr/>
        </p:nvSpPr>
        <p:spPr>
          <a:xfrm rot="5400000">
            <a:off x="4398977"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Hexagon 24">
            <a:extLst>
              <a:ext uri="{FF2B5EF4-FFF2-40B4-BE49-F238E27FC236}">
                <a16:creationId xmlns:a16="http://schemas.microsoft.com/office/drawing/2014/main" id="{05030D2D-B34B-4BD0-C17E-6FB2F342D12C}"/>
              </a:ext>
            </a:extLst>
          </p:cNvPr>
          <p:cNvSpPr>
            <a:spLocks noChangeAspect="1"/>
          </p:cNvSpPr>
          <p:nvPr/>
        </p:nvSpPr>
        <p:spPr>
          <a:xfrm rot="5400000">
            <a:off x="4599544"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9B4A591B-191E-EAA0-216F-731B55BBB8AE}"/>
              </a:ext>
            </a:extLst>
          </p:cNvPr>
          <p:cNvSpPr>
            <a:spLocks noChangeAspect="1"/>
          </p:cNvSpPr>
          <p:nvPr/>
        </p:nvSpPr>
        <p:spPr>
          <a:xfrm rot="5400000">
            <a:off x="4800110"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382817E9-704B-04B7-D465-2A7D79D5E777}"/>
              </a:ext>
            </a:extLst>
          </p:cNvPr>
          <p:cNvSpPr>
            <a:spLocks noChangeAspect="1"/>
          </p:cNvSpPr>
          <p:nvPr/>
        </p:nvSpPr>
        <p:spPr>
          <a:xfrm rot="5400000">
            <a:off x="5000677"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a:extLst>
              <a:ext uri="{FF2B5EF4-FFF2-40B4-BE49-F238E27FC236}">
                <a16:creationId xmlns:a16="http://schemas.microsoft.com/office/drawing/2014/main" id="{069A3972-8AA6-28A9-F2B4-2F68FA959EA3}"/>
              </a:ext>
            </a:extLst>
          </p:cNvPr>
          <p:cNvSpPr>
            <a:spLocks noChangeAspect="1"/>
          </p:cNvSpPr>
          <p:nvPr/>
        </p:nvSpPr>
        <p:spPr>
          <a:xfrm rot="5400000">
            <a:off x="5201242"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a:extLst>
              <a:ext uri="{FF2B5EF4-FFF2-40B4-BE49-F238E27FC236}">
                <a16:creationId xmlns:a16="http://schemas.microsoft.com/office/drawing/2014/main" id="{62C46B13-4000-1B04-2350-A317C6DB0BAC}"/>
              </a:ext>
            </a:extLst>
          </p:cNvPr>
          <p:cNvSpPr>
            <a:spLocks noChangeAspect="1"/>
          </p:cNvSpPr>
          <p:nvPr/>
        </p:nvSpPr>
        <p:spPr>
          <a:xfrm rot="5400000">
            <a:off x="5401812"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a:extLst>
              <a:ext uri="{FF2B5EF4-FFF2-40B4-BE49-F238E27FC236}">
                <a16:creationId xmlns:a16="http://schemas.microsoft.com/office/drawing/2014/main" id="{0848E107-C601-A0D7-4AB1-7646A9447F9F}"/>
              </a:ext>
            </a:extLst>
          </p:cNvPr>
          <p:cNvSpPr>
            <a:spLocks noChangeAspect="1"/>
          </p:cNvSpPr>
          <p:nvPr/>
        </p:nvSpPr>
        <p:spPr>
          <a:xfrm rot="5400000">
            <a:off x="2385439"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E3A7257B-8BAB-76AF-BA4D-DB3C93997101}"/>
              </a:ext>
            </a:extLst>
          </p:cNvPr>
          <p:cNvSpPr>
            <a:spLocks noChangeAspect="1"/>
          </p:cNvSpPr>
          <p:nvPr/>
        </p:nvSpPr>
        <p:spPr>
          <a:xfrm rot="5400000">
            <a:off x="1566776" y="4926551"/>
            <a:ext cx="204040" cy="162454"/>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E2A8CD0B-6FC6-6FB6-F719-995A3C6CB970}"/>
              </a:ext>
            </a:extLst>
          </p:cNvPr>
          <p:cNvSpPr>
            <a:spLocks noChangeAspect="1"/>
          </p:cNvSpPr>
          <p:nvPr/>
        </p:nvSpPr>
        <p:spPr>
          <a:xfrm rot="5400000">
            <a:off x="1767341" y="4926551"/>
            <a:ext cx="204040" cy="162454"/>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EA1F0B44-7AD3-84C2-87D3-5FDC14340CE7}"/>
              </a:ext>
            </a:extLst>
          </p:cNvPr>
          <p:cNvSpPr>
            <a:spLocks noChangeAspect="1"/>
          </p:cNvSpPr>
          <p:nvPr/>
        </p:nvSpPr>
        <p:spPr>
          <a:xfrm rot="5400000">
            <a:off x="1967908"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CF28AFA5-3FC1-E6D8-4F42-89625963E1CF}"/>
              </a:ext>
            </a:extLst>
          </p:cNvPr>
          <p:cNvSpPr>
            <a:spLocks noChangeAspect="1"/>
          </p:cNvSpPr>
          <p:nvPr/>
        </p:nvSpPr>
        <p:spPr>
          <a:xfrm rot="5400000">
            <a:off x="2168474" y="4926551"/>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FEA3ED94-4A07-12C3-5ED5-46A132E106FB}"/>
              </a:ext>
            </a:extLst>
          </p:cNvPr>
          <p:cNvSpPr>
            <a:spLocks noChangeAspect="1"/>
          </p:cNvSpPr>
          <p:nvPr/>
        </p:nvSpPr>
        <p:spPr>
          <a:xfrm rot="5400000">
            <a:off x="1358334" y="4926551"/>
            <a:ext cx="204040" cy="162454"/>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214E4DD5-4DE6-FCAF-2FF1-F2BB41463D0E}"/>
              </a:ext>
            </a:extLst>
          </p:cNvPr>
          <p:cNvSpPr>
            <a:spLocks noChangeAspect="1"/>
          </p:cNvSpPr>
          <p:nvPr/>
        </p:nvSpPr>
        <p:spPr>
          <a:xfrm rot="5400000">
            <a:off x="1742646" y="4500705"/>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DDD26BA6-58D4-6D79-8B6F-0ABD42B3797E}"/>
              </a:ext>
            </a:extLst>
          </p:cNvPr>
          <p:cNvSpPr>
            <a:spLocks noChangeAspect="1"/>
          </p:cNvSpPr>
          <p:nvPr/>
        </p:nvSpPr>
        <p:spPr>
          <a:xfrm rot="5400000">
            <a:off x="1943213" y="4500982"/>
            <a:ext cx="204040" cy="162454"/>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521527A9-475C-5570-A00E-3E7A7504AF5E}"/>
              </a:ext>
            </a:extLst>
          </p:cNvPr>
          <p:cNvSpPr>
            <a:spLocks noChangeAspect="1"/>
          </p:cNvSpPr>
          <p:nvPr/>
        </p:nvSpPr>
        <p:spPr>
          <a:xfrm rot="5400000">
            <a:off x="2143779" y="4501260"/>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8BF3070B-098D-193B-D83C-3700E6E3EF5A}"/>
              </a:ext>
            </a:extLst>
          </p:cNvPr>
          <p:cNvSpPr>
            <a:spLocks noChangeAspect="1"/>
          </p:cNvSpPr>
          <p:nvPr/>
        </p:nvSpPr>
        <p:spPr>
          <a:xfrm rot="5400000">
            <a:off x="2344346" y="4501538"/>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9376F33F-A170-5C68-6DC9-86BFEF5527ED}"/>
              </a:ext>
            </a:extLst>
          </p:cNvPr>
          <p:cNvSpPr>
            <a:spLocks noChangeAspect="1"/>
          </p:cNvSpPr>
          <p:nvPr/>
        </p:nvSpPr>
        <p:spPr>
          <a:xfrm rot="5400000">
            <a:off x="2544912" y="4501815"/>
            <a:ext cx="204040" cy="162454"/>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4106C556-5202-5074-B23A-70297D139E01}"/>
              </a:ext>
            </a:extLst>
          </p:cNvPr>
          <p:cNvSpPr>
            <a:spLocks noChangeAspect="1"/>
          </p:cNvSpPr>
          <p:nvPr/>
        </p:nvSpPr>
        <p:spPr>
          <a:xfrm rot="5400000">
            <a:off x="2745478" y="4502094"/>
            <a:ext cx="204040" cy="162454"/>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D57A3451-62B5-224D-A8A9-F510CB9F8B10}"/>
              </a:ext>
            </a:extLst>
          </p:cNvPr>
          <p:cNvSpPr>
            <a:spLocks noChangeAspect="1"/>
          </p:cNvSpPr>
          <p:nvPr/>
        </p:nvSpPr>
        <p:spPr>
          <a:xfrm rot="5400000">
            <a:off x="2946045" y="4502371"/>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6C39507E-7382-09B6-83A3-3F313907531C}"/>
              </a:ext>
            </a:extLst>
          </p:cNvPr>
          <p:cNvSpPr>
            <a:spLocks noChangeAspect="1"/>
          </p:cNvSpPr>
          <p:nvPr/>
        </p:nvSpPr>
        <p:spPr>
          <a:xfrm rot="5400000">
            <a:off x="3146612" y="4502649"/>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F45A22F6-68E5-1CF7-D7A4-0620C30D5E84}"/>
              </a:ext>
            </a:extLst>
          </p:cNvPr>
          <p:cNvSpPr>
            <a:spLocks noChangeAspect="1"/>
          </p:cNvSpPr>
          <p:nvPr/>
        </p:nvSpPr>
        <p:spPr>
          <a:xfrm rot="5400000">
            <a:off x="3347177" y="4502926"/>
            <a:ext cx="204040" cy="162454"/>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a:extLst>
              <a:ext uri="{FF2B5EF4-FFF2-40B4-BE49-F238E27FC236}">
                <a16:creationId xmlns:a16="http://schemas.microsoft.com/office/drawing/2014/main" id="{97F5E682-2080-2A5C-7EB7-BEEDD9D60430}"/>
              </a:ext>
            </a:extLst>
          </p:cNvPr>
          <p:cNvSpPr>
            <a:spLocks noChangeAspect="1"/>
          </p:cNvSpPr>
          <p:nvPr/>
        </p:nvSpPr>
        <p:spPr>
          <a:xfrm rot="5400000">
            <a:off x="3547744" y="4503204"/>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6F4D55CE-C292-629A-D514-F182626D8B11}"/>
              </a:ext>
            </a:extLst>
          </p:cNvPr>
          <p:cNvSpPr>
            <a:spLocks noChangeAspect="1"/>
          </p:cNvSpPr>
          <p:nvPr/>
        </p:nvSpPr>
        <p:spPr>
          <a:xfrm rot="5400000">
            <a:off x="3751474" y="4503482"/>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CE3DEC91-B708-FB83-DF9D-7A579D6522D4}"/>
              </a:ext>
            </a:extLst>
          </p:cNvPr>
          <p:cNvSpPr>
            <a:spLocks noChangeAspect="1"/>
          </p:cNvSpPr>
          <p:nvPr/>
        </p:nvSpPr>
        <p:spPr>
          <a:xfrm rot="5400000">
            <a:off x="3953622" y="4503759"/>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a:extLst>
              <a:ext uri="{FF2B5EF4-FFF2-40B4-BE49-F238E27FC236}">
                <a16:creationId xmlns:a16="http://schemas.microsoft.com/office/drawing/2014/main" id="{F83F9B8A-B4C4-F6CF-53AA-402BB48E2A2B}"/>
              </a:ext>
            </a:extLst>
          </p:cNvPr>
          <p:cNvSpPr>
            <a:spLocks noChangeAspect="1"/>
          </p:cNvSpPr>
          <p:nvPr/>
        </p:nvSpPr>
        <p:spPr>
          <a:xfrm rot="5400000">
            <a:off x="4157692" y="4504038"/>
            <a:ext cx="204040" cy="162454"/>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E1C8C8FB-FAE1-64EC-7481-BD150BBD7283}"/>
              </a:ext>
            </a:extLst>
          </p:cNvPr>
          <p:cNvSpPr>
            <a:spLocks noChangeAspect="1"/>
          </p:cNvSpPr>
          <p:nvPr/>
        </p:nvSpPr>
        <p:spPr>
          <a:xfrm rot="5400000">
            <a:off x="4363005" y="4504315"/>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a:extLst>
              <a:ext uri="{FF2B5EF4-FFF2-40B4-BE49-F238E27FC236}">
                <a16:creationId xmlns:a16="http://schemas.microsoft.com/office/drawing/2014/main" id="{C37C3801-B39C-91EF-BEB7-DD858E0234CC}"/>
              </a:ext>
            </a:extLst>
          </p:cNvPr>
          <p:cNvSpPr>
            <a:spLocks noChangeAspect="1"/>
          </p:cNvSpPr>
          <p:nvPr/>
        </p:nvSpPr>
        <p:spPr>
          <a:xfrm rot="5400000">
            <a:off x="4568321" y="4504593"/>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a:extLst>
              <a:ext uri="{FF2B5EF4-FFF2-40B4-BE49-F238E27FC236}">
                <a16:creationId xmlns:a16="http://schemas.microsoft.com/office/drawing/2014/main" id="{FA587EB3-D8AA-D38B-32BD-3AA2ADA743E4}"/>
              </a:ext>
            </a:extLst>
          </p:cNvPr>
          <p:cNvSpPr>
            <a:spLocks noChangeAspect="1"/>
          </p:cNvSpPr>
          <p:nvPr/>
        </p:nvSpPr>
        <p:spPr>
          <a:xfrm rot="5400000">
            <a:off x="4768223" y="4505432"/>
            <a:ext cx="204040" cy="162454"/>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a:extLst>
              <a:ext uri="{FF2B5EF4-FFF2-40B4-BE49-F238E27FC236}">
                <a16:creationId xmlns:a16="http://schemas.microsoft.com/office/drawing/2014/main" id="{6E9B58A2-F0D6-F29E-43BF-BCBAA5552DFD}"/>
              </a:ext>
            </a:extLst>
          </p:cNvPr>
          <p:cNvSpPr>
            <a:spLocks noChangeAspect="1"/>
          </p:cNvSpPr>
          <p:nvPr/>
        </p:nvSpPr>
        <p:spPr>
          <a:xfrm rot="5400000">
            <a:off x="4967728" y="4500427"/>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BCA79927-DE8F-0B66-30B7-96416B8DD813}"/>
              </a:ext>
            </a:extLst>
          </p:cNvPr>
          <p:cNvSpPr>
            <a:spLocks noChangeAspect="1"/>
          </p:cNvSpPr>
          <p:nvPr/>
        </p:nvSpPr>
        <p:spPr>
          <a:xfrm rot="5400000">
            <a:off x="5170066" y="4500150"/>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a:extLst>
              <a:ext uri="{FF2B5EF4-FFF2-40B4-BE49-F238E27FC236}">
                <a16:creationId xmlns:a16="http://schemas.microsoft.com/office/drawing/2014/main" id="{7EBB0343-8A5D-E8AE-82AD-ED642EFEDCEA}"/>
              </a:ext>
            </a:extLst>
          </p:cNvPr>
          <p:cNvSpPr>
            <a:spLocks noChangeAspect="1"/>
          </p:cNvSpPr>
          <p:nvPr/>
        </p:nvSpPr>
        <p:spPr>
          <a:xfrm rot="5400000">
            <a:off x="5376739" y="4499871"/>
            <a:ext cx="204040" cy="162454"/>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6F9C62BD-C267-02C2-7698-AA3A8989E14D}"/>
              </a:ext>
            </a:extLst>
          </p:cNvPr>
          <p:cNvSpPr>
            <a:spLocks noChangeAspect="1"/>
          </p:cNvSpPr>
          <p:nvPr/>
        </p:nvSpPr>
        <p:spPr>
          <a:xfrm rot="5400000">
            <a:off x="1545126" y="4090740"/>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34F0248A-478A-C115-5C2E-1ACA009E4ED6}"/>
              </a:ext>
            </a:extLst>
          </p:cNvPr>
          <p:cNvSpPr>
            <a:spLocks noChangeAspect="1"/>
          </p:cNvSpPr>
          <p:nvPr/>
        </p:nvSpPr>
        <p:spPr>
          <a:xfrm rot="5400000">
            <a:off x="1747387" y="4090740"/>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a:extLst>
              <a:ext uri="{FF2B5EF4-FFF2-40B4-BE49-F238E27FC236}">
                <a16:creationId xmlns:a16="http://schemas.microsoft.com/office/drawing/2014/main" id="{6372FA4D-31AF-B261-8107-3E50AF6762EC}"/>
              </a:ext>
            </a:extLst>
          </p:cNvPr>
          <p:cNvSpPr>
            <a:spLocks noChangeAspect="1"/>
          </p:cNvSpPr>
          <p:nvPr/>
        </p:nvSpPr>
        <p:spPr>
          <a:xfrm rot="5400000">
            <a:off x="1949647" y="4092482"/>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a:extLst>
              <a:ext uri="{FF2B5EF4-FFF2-40B4-BE49-F238E27FC236}">
                <a16:creationId xmlns:a16="http://schemas.microsoft.com/office/drawing/2014/main" id="{503707DF-5154-2D62-C73D-2D9F12C3BA8F}"/>
              </a:ext>
            </a:extLst>
          </p:cNvPr>
          <p:cNvSpPr>
            <a:spLocks noChangeAspect="1"/>
          </p:cNvSpPr>
          <p:nvPr/>
        </p:nvSpPr>
        <p:spPr>
          <a:xfrm rot="5400000">
            <a:off x="2151909" y="4092482"/>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a:extLst>
              <a:ext uri="{FF2B5EF4-FFF2-40B4-BE49-F238E27FC236}">
                <a16:creationId xmlns:a16="http://schemas.microsoft.com/office/drawing/2014/main" id="{7CBED526-823D-F0E9-1C4E-98CD96A657EF}"/>
              </a:ext>
            </a:extLst>
          </p:cNvPr>
          <p:cNvSpPr>
            <a:spLocks noChangeAspect="1"/>
          </p:cNvSpPr>
          <p:nvPr/>
        </p:nvSpPr>
        <p:spPr>
          <a:xfrm rot="5400000">
            <a:off x="938343" y="4087255"/>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a:extLst>
              <a:ext uri="{FF2B5EF4-FFF2-40B4-BE49-F238E27FC236}">
                <a16:creationId xmlns:a16="http://schemas.microsoft.com/office/drawing/2014/main" id="{E17A8A99-0924-5696-625C-71A0B7258A32}"/>
              </a:ext>
            </a:extLst>
          </p:cNvPr>
          <p:cNvSpPr>
            <a:spLocks noChangeAspect="1"/>
          </p:cNvSpPr>
          <p:nvPr/>
        </p:nvSpPr>
        <p:spPr>
          <a:xfrm rot="5400000">
            <a:off x="1140604" y="4087255"/>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a:extLst>
              <a:ext uri="{FF2B5EF4-FFF2-40B4-BE49-F238E27FC236}">
                <a16:creationId xmlns:a16="http://schemas.microsoft.com/office/drawing/2014/main" id="{2387D5A3-366C-33BE-2C65-A6342EC6A9CD}"/>
              </a:ext>
            </a:extLst>
          </p:cNvPr>
          <p:cNvSpPr>
            <a:spLocks noChangeAspect="1"/>
          </p:cNvSpPr>
          <p:nvPr/>
        </p:nvSpPr>
        <p:spPr>
          <a:xfrm rot="5400000">
            <a:off x="1342866" y="4087255"/>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a:extLst>
              <a:ext uri="{FF2B5EF4-FFF2-40B4-BE49-F238E27FC236}">
                <a16:creationId xmlns:a16="http://schemas.microsoft.com/office/drawing/2014/main" id="{623EBA66-245F-711D-8B22-6AE01D819303}"/>
              </a:ext>
            </a:extLst>
          </p:cNvPr>
          <p:cNvSpPr>
            <a:spLocks noChangeAspect="1"/>
          </p:cNvSpPr>
          <p:nvPr/>
        </p:nvSpPr>
        <p:spPr>
          <a:xfrm rot="5400000">
            <a:off x="2354169" y="4087255"/>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a:extLst>
              <a:ext uri="{FF2B5EF4-FFF2-40B4-BE49-F238E27FC236}">
                <a16:creationId xmlns:a16="http://schemas.microsoft.com/office/drawing/2014/main" id="{090BC81C-E424-B155-5E7B-5F7B409236D2}"/>
              </a:ext>
            </a:extLst>
          </p:cNvPr>
          <p:cNvSpPr>
            <a:spLocks noChangeAspect="1"/>
          </p:cNvSpPr>
          <p:nvPr/>
        </p:nvSpPr>
        <p:spPr>
          <a:xfrm rot="5400000">
            <a:off x="2556430" y="4087255"/>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a:extLst>
              <a:ext uri="{FF2B5EF4-FFF2-40B4-BE49-F238E27FC236}">
                <a16:creationId xmlns:a16="http://schemas.microsoft.com/office/drawing/2014/main" id="{8371DBF3-20C8-D798-C0AE-3B70BDD0779D}"/>
              </a:ext>
            </a:extLst>
          </p:cNvPr>
          <p:cNvSpPr>
            <a:spLocks noChangeAspect="1"/>
          </p:cNvSpPr>
          <p:nvPr/>
        </p:nvSpPr>
        <p:spPr>
          <a:xfrm rot="5400000">
            <a:off x="2758692" y="4087255"/>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a:extLst>
              <a:ext uri="{FF2B5EF4-FFF2-40B4-BE49-F238E27FC236}">
                <a16:creationId xmlns:a16="http://schemas.microsoft.com/office/drawing/2014/main" id="{359EC5F7-B935-C9C7-3B01-5085BDEECA5F}"/>
              </a:ext>
            </a:extLst>
          </p:cNvPr>
          <p:cNvSpPr>
            <a:spLocks noChangeAspect="1"/>
          </p:cNvSpPr>
          <p:nvPr/>
        </p:nvSpPr>
        <p:spPr>
          <a:xfrm rot="5400000">
            <a:off x="2960952" y="4087255"/>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a:extLst>
              <a:ext uri="{FF2B5EF4-FFF2-40B4-BE49-F238E27FC236}">
                <a16:creationId xmlns:a16="http://schemas.microsoft.com/office/drawing/2014/main" id="{AFE3A76D-97C7-6F85-40BE-5666FA0D3FE5}"/>
              </a:ext>
            </a:extLst>
          </p:cNvPr>
          <p:cNvSpPr>
            <a:spLocks noChangeAspect="1"/>
          </p:cNvSpPr>
          <p:nvPr/>
        </p:nvSpPr>
        <p:spPr>
          <a:xfrm rot="5400000">
            <a:off x="3163213" y="4087255"/>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a:extLst>
              <a:ext uri="{FF2B5EF4-FFF2-40B4-BE49-F238E27FC236}">
                <a16:creationId xmlns:a16="http://schemas.microsoft.com/office/drawing/2014/main" id="{EA4340D4-A1C4-31D6-BB22-ABCA4841D2A4}"/>
              </a:ext>
            </a:extLst>
          </p:cNvPr>
          <p:cNvSpPr>
            <a:spLocks noChangeAspect="1"/>
          </p:cNvSpPr>
          <p:nvPr/>
        </p:nvSpPr>
        <p:spPr>
          <a:xfrm rot="5400000">
            <a:off x="3365474" y="4087255"/>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a:extLst>
              <a:ext uri="{FF2B5EF4-FFF2-40B4-BE49-F238E27FC236}">
                <a16:creationId xmlns:a16="http://schemas.microsoft.com/office/drawing/2014/main" id="{4CC4270B-6B54-4A3A-5B32-453D60BBE1D0}"/>
              </a:ext>
            </a:extLst>
          </p:cNvPr>
          <p:cNvSpPr>
            <a:spLocks noChangeAspect="1"/>
          </p:cNvSpPr>
          <p:nvPr/>
        </p:nvSpPr>
        <p:spPr>
          <a:xfrm rot="5400000">
            <a:off x="3567735" y="4087255"/>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a:extLst>
              <a:ext uri="{FF2B5EF4-FFF2-40B4-BE49-F238E27FC236}">
                <a16:creationId xmlns:a16="http://schemas.microsoft.com/office/drawing/2014/main" id="{388ADB75-A83D-9A89-AC2B-571FFA56024B}"/>
              </a:ext>
            </a:extLst>
          </p:cNvPr>
          <p:cNvSpPr>
            <a:spLocks noChangeAspect="1"/>
          </p:cNvSpPr>
          <p:nvPr/>
        </p:nvSpPr>
        <p:spPr>
          <a:xfrm rot="5400000">
            <a:off x="3769996" y="4087255"/>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a:extLst>
              <a:ext uri="{FF2B5EF4-FFF2-40B4-BE49-F238E27FC236}">
                <a16:creationId xmlns:a16="http://schemas.microsoft.com/office/drawing/2014/main" id="{8AFAA7C8-B079-C250-2597-77A7CD57B0F3}"/>
              </a:ext>
            </a:extLst>
          </p:cNvPr>
          <p:cNvSpPr>
            <a:spLocks noChangeAspect="1"/>
          </p:cNvSpPr>
          <p:nvPr/>
        </p:nvSpPr>
        <p:spPr>
          <a:xfrm rot="5400000">
            <a:off x="3972256" y="4085612"/>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a:extLst>
              <a:ext uri="{FF2B5EF4-FFF2-40B4-BE49-F238E27FC236}">
                <a16:creationId xmlns:a16="http://schemas.microsoft.com/office/drawing/2014/main" id="{064FF7C6-AE8F-8660-C3E1-972C3CFE8F5D}"/>
              </a:ext>
            </a:extLst>
          </p:cNvPr>
          <p:cNvSpPr>
            <a:spLocks noChangeAspect="1"/>
          </p:cNvSpPr>
          <p:nvPr/>
        </p:nvSpPr>
        <p:spPr>
          <a:xfrm rot="5400000">
            <a:off x="4174518" y="4085612"/>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a:extLst>
              <a:ext uri="{FF2B5EF4-FFF2-40B4-BE49-F238E27FC236}">
                <a16:creationId xmlns:a16="http://schemas.microsoft.com/office/drawing/2014/main" id="{B25368AA-E39E-5DF6-9981-ACA2FFE39128}"/>
              </a:ext>
            </a:extLst>
          </p:cNvPr>
          <p:cNvSpPr>
            <a:spLocks noChangeAspect="1"/>
          </p:cNvSpPr>
          <p:nvPr/>
        </p:nvSpPr>
        <p:spPr>
          <a:xfrm rot="5400000">
            <a:off x="4376778" y="4085612"/>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exagon 72">
            <a:extLst>
              <a:ext uri="{FF2B5EF4-FFF2-40B4-BE49-F238E27FC236}">
                <a16:creationId xmlns:a16="http://schemas.microsoft.com/office/drawing/2014/main" id="{74860669-DBB5-AC62-24F0-01B52FA7F34E}"/>
              </a:ext>
            </a:extLst>
          </p:cNvPr>
          <p:cNvSpPr>
            <a:spLocks noChangeAspect="1"/>
          </p:cNvSpPr>
          <p:nvPr/>
        </p:nvSpPr>
        <p:spPr>
          <a:xfrm rot="5400000">
            <a:off x="4579039" y="4087354"/>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exagon 73">
            <a:extLst>
              <a:ext uri="{FF2B5EF4-FFF2-40B4-BE49-F238E27FC236}">
                <a16:creationId xmlns:a16="http://schemas.microsoft.com/office/drawing/2014/main" id="{94B2E16E-8704-A394-B2FA-32459575FAA8}"/>
              </a:ext>
            </a:extLst>
          </p:cNvPr>
          <p:cNvSpPr>
            <a:spLocks noChangeAspect="1"/>
          </p:cNvSpPr>
          <p:nvPr/>
        </p:nvSpPr>
        <p:spPr>
          <a:xfrm rot="5400000">
            <a:off x="4781301" y="4087354"/>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Hexagon 74">
            <a:extLst>
              <a:ext uri="{FF2B5EF4-FFF2-40B4-BE49-F238E27FC236}">
                <a16:creationId xmlns:a16="http://schemas.microsoft.com/office/drawing/2014/main" id="{D6716155-156C-53C2-2FBF-E52634ED4EBD}"/>
              </a:ext>
            </a:extLst>
          </p:cNvPr>
          <p:cNvSpPr>
            <a:spLocks noChangeAspect="1"/>
          </p:cNvSpPr>
          <p:nvPr/>
        </p:nvSpPr>
        <p:spPr>
          <a:xfrm rot="5400000">
            <a:off x="4983561" y="4083870"/>
            <a:ext cx="204040" cy="162454"/>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exagon 75">
            <a:extLst>
              <a:ext uri="{FF2B5EF4-FFF2-40B4-BE49-F238E27FC236}">
                <a16:creationId xmlns:a16="http://schemas.microsoft.com/office/drawing/2014/main" id="{7D6A2FBD-1AD3-B7BF-DE09-7D264922BDF9}"/>
              </a:ext>
            </a:extLst>
          </p:cNvPr>
          <p:cNvSpPr>
            <a:spLocks noChangeAspect="1"/>
          </p:cNvSpPr>
          <p:nvPr/>
        </p:nvSpPr>
        <p:spPr>
          <a:xfrm rot="5400000">
            <a:off x="5185827" y="4083870"/>
            <a:ext cx="204040" cy="162454"/>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exagon 76">
            <a:extLst>
              <a:ext uri="{FF2B5EF4-FFF2-40B4-BE49-F238E27FC236}">
                <a16:creationId xmlns:a16="http://schemas.microsoft.com/office/drawing/2014/main" id="{8A5D5F34-24C1-CB29-0443-E3B80B0AD7F1}"/>
              </a:ext>
            </a:extLst>
          </p:cNvPr>
          <p:cNvSpPr>
            <a:spLocks noChangeAspect="1"/>
          </p:cNvSpPr>
          <p:nvPr/>
        </p:nvSpPr>
        <p:spPr>
          <a:xfrm rot="5400000">
            <a:off x="1222326"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Hexagon 77">
            <a:extLst>
              <a:ext uri="{FF2B5EF4-FFF2-40B4-BE49-F238E27FC236}">
                <a16:creationId xmlns:a16="http://schemas.microsoft.com/office/drawing/2014/main" id="{2B3F2A5D-54E6-A0FF-A771-BB03F76D015A}"/>
              </a:ext>
            </a:extLst>
          </p:cNvPr>
          <p:cNvSpPr>
            <a:spLocks noChangeAspect="1"/>
          </p:cNvSpPr>
          <p:nvPr/>
        </p:nvSpPr>
        <p:spPr>
          <a:xfrm rot="5400000">
            <a:off x="1424154"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Hexagon 78">
            <a:extLst>
              <a:ext uri="{FF2B5EF4-FFF2-40B4-BE49-F238E27FC236}">
                <a16:creationId xmlns:a16="http://schemas.microsoft.com/office/drawing/2014/main" id="{F421FB3D-0DE8-00A8-0744-D3ED61F6BD38}"/>
              </a:ext>
            </a:extLst>
          </p:cNvPr>
          <p:cNvSpPr>
            <a:spLocks noChangeAspect="1"/>
          </p:cNvSpPr>
          <p:nvPr/>
        </p:nvSpPr>
        <p:spPr>
          <a:xfrm rot="5400000">
            <a:off x="1625982"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Hexagon 79">
            <a:extLst>
              <a:ext uri="{FF2B5EF4-FFF2-40B4-BE49-F238E27FC236}">
                <a16:creationId xmlns:a16="http://schemas.microsoft.com/office/drawing/2014/main" id="{F2F7F5DB-4E50-3DB8-6888-59D19D7506C0}"/>
              </a:ext>
            </a:extLst>
          </p:cNvPr>
          <p:cNvSpPr>
            <a:spLocks noChangeAspect="1"/>
          </p:cNvSpPr>
          <p:nvPr/>
        </p:nvSpPr>
        <p:spPr>
          <a:xfrm rot="5400000">
            <a:off x="1827812"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Hexagon 80">
            <a:extLst>
              <a:ext uri="{FF2B5EF4-FFF2-40B4-BE49-F238E27FC236}">
                <a16:creationId xmlns:a16="http://schemas.microsoft.com/office/drawing/2014/main" id="{5CC9C442-41F1-D297-D2E5-2D59198D62B8}"/>
              </a:ext>
            </a:extLst>
          </p:cNvPr>
          <p:cNvSpPr>
            <a:spLocks noChangeAspect="1"/>
          </p:cNvSpPr>
          <p:nvPr/>
        </p:nvSpPr>
        <p:spPr>
          <a:xfrm rot="5400000">
            <a:off x="2029640"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Hexagon 81">
            <a:extLst>
              <a:ext uri="{FF2B5EF4-FFF2-40B4-BE49-F238E27FC236}">
                <a16:creationId xmlns:a16="http://schemas.microsoft.com/office/drawing/2014/main" id="{06D146C1-844D-609F-02BF-74A342187976}"/>
              </a:ext>
            </a:extLst>
          </p:cNvPr>
          <p:cNvSpPr>
            <a:spLocks noChangeAspect="1"/>
          </p:cNvSpPr>
          <p:nvPr/>
        </p:nvSpPr>
        <p:spPr>
          <a:xfrm rot="5400000">
            <a:off x="2231469"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Hexagon 82">
            <a:extLst>
              <a:ext uri="{FF2B5EF4-FFF2-40B4-BE49-F238E27FC236}">
                <a16:creationId xmlns:a16="http://schemas.microsoft.com/office/drawing/2014/main" id="{38AEE161-4766-63F9-666C-A7583D7738BA}"/>
              </a:ext>
            </a:extLst>
          </p:cNvPr>
          <p:cNvSpPr>
            <a:spLocks noChangeAspect="1"/>
          </p:cNvSpPr>
          <p:nvPr/>
        </p:nvSpPr>
        <p:spPr>
          <a:xfrm rot="5400000">
            <a:off x="2433298"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Hexagon 83">
            <a:extLst>
              <a:ext uri="{FF2B5EF4-FFF2-40B4-BE49-F238E27FC236}">
                <a16:creationId xmlns:a16="http://schemas.microsoft.com/office/drawing/2014/main" id="{D8C31400-8F11-EFC5-7960-8C977F311A26}"/>
              </a:ext>
            </a:extLst>
          </p:cNvPr>
          <p:cNvSpPr>
            <a:spLocks noChangeAspect="1"/>
          </p:cNvSpPr>
          <p:nvPr/>
        </p:nvSpPr>
        <p:spPr>
          <a:xfrm rot="5400000">
            <a:off x="2635127"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84">
            <a:extLst>
              <a:ext uri="{FF2B5EF4-FFF2-40B4-BE49-F238E27FC236}">
                <a16:creationId xmlns:a16="http://schemas.microsoft.com/office/drawing/2014/main" id="{38AACDC2-9B7E-A241-C968-F12FA5EE4063}"/>
              </a:ext>
            </a:extLst>
          </p:cNvPr>
          <p:cNvSpPr>
            <a:spLocks noChangeAspect="1"/>
          </p:cNvSpPr>
          <p:nvPr/>
        </p:nvSpPr>
        <p:spPr>
          <a:xfrm rot="5400000">
            <a:off x="2836956"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Hexagon 85">
            <a:extLst>
              <a:ext uri="{FF2B5EF4-FFF2-40B4-BE49-F238E27FC236}">
                <a16:creationId xmlns:a16="http://schemas.microsoft.com/office/drawing/2014/main" id="{AB5DC9B6-FCB2-2E2B-58D2-356040E62E27}"/>
              </a:ext>
            </a:extLst>
          </p:cNvPr>
          <p:cNvSpPr>
            <a:spLocks noChangeAspect="1"/>
          </p:cNvSpPr>
          <p:nvPr/>
        </p:nvSpPr>
        <p:spPr>
          <a:xfrm rot="5400000">
            <a:off x="3038785"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Hexagon 86">
            <a:extLst>
              <a:ext uri="{FF2B5EF4-FFF2-40B4-BE49-F238E27FC236}">
                <a16:creationId xmlns:a16="http://schemas.microsoft.com/office/drawing/2014/main" id="{712DEBA6-17FB-B6C1-1021-F8AB95B722E8}"/>
              </a:ext>
            </a:extLst>
          </p:cNvPr>
          <p:cNvSpPr>
            <a:spLocks noChangeAspect="1"/>
          </p:cNvSpPr>
          <p:nvPr/>
        </p:nvSpPr>
        <p:spPr>
          <a:xfrm rot="5400000">
            <a:off x="3240613"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Hexagon 87">
            <a:extLst>
              <a:ext uri="{FF2B5EF4-FFF2-40B4-BE49-F238E27FC236}">
                <a16:creationId xmlns:a16="http://schemas.microsoft.com/office/drawing/2014/main" id="{E91C1A1B-B4BC-13D1-70D8-86D4587E64B2}"/>
              </a:ext>
            </a:extLst>
          </p:cNvPr>
          <p:cNvSpPr>
            <a:spLocks noChangeAspect="1"/>
          </p:cNvSpPr>
          <p:nvPr/>
        </p:nvSpPr>
        <p:spPr>
          <a:xfrm rot="5400000">
            <a:off x="3442443"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exagon 88">
            <a:extLst>
              <a:ext uri="{FF2B5EF4-FFF2-40B4-BE49-F238E27FC236}">
                <a16:creationId xmlns:a16="http://schemas.microsoft.com/office/drawing/2014/main" id="{E301BBEE-12CC-BB84-8356-9D078BB549C0}"/>
              </a:ext>
            </a:extLst>
          </p:cNvPr>
          <p:cNvSpPr>
            <a:spLocks noChangeAspect="1"/>
          </p:cNvSpPr>
          <p:nvPr/>
        </p:nvSpPr>
        <p:spPr>
          <a:xfrm rot="5400000">
            <a:off x="3644271"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Hexagon 89">
            <a:extLst>
              <a:ext uri="{FF2B5EF4-FFF2-40B4-BE49-F238E27FC236}">
                <a16:creationId xmlns:a16="http://schemas.microsoft.com/office/drawing/2014/main" id="{26DD4D7F-5911-C7E6-A940-1156B3DA851A}"/>
              </a:ext>
            </a:extLst>
          </p:cNvPr>
          <p:cNvSpPr>
            <a:spLocks noChangeAspect="1"/>
          </p:cNvSpPr>
          <p:nvPr/>
        </p:nvSpPr>
        <p:spPr>
          <a:xfrm rot="5400000">
            <a:off x="3846099"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Hexagon 90">
            <a:extLst>
              <a:ext uri="{FF2B5EF4-FFF2-40B4-BE49-F238E27FC236}">
                <a16:creationId xmlns:a16="http://schemas.microsoft.com/office/drawing/2014/main" id="{50FC8456-0F23-4722-FF45-1F52813155CE}"/>
              </a:ext>
            </a:extLst>
          </p:cNvPr>
          <p:cNvSpPr>
            <a:spLocks noChangeAspect="1"/>
          </p:cNvSpPr>
          <p:nvPr/>
        </p:nvSpPr>
        <p:spPr>
          <a:xfrm rot="5400000">
            <a:off x="4047929"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Hexagon 91">
            <a:extLst>
              <a:ext uri="{FF2B5EF4-FFF2-40B4-BE49-F238E27FC236}">
                <a16:creationId xmlns:a16="http://schemas.microsoft.com/office/drawing/2014/main" id="{906773F1-2989-5E0C-1A10-4F739418BCB3}"/>
              </a:ext>
            </a:extLst>
          </p:cNvPr>
          <p:cNvSpPr>
            <a:spLocks noChangeAspect="1"/>
          </p:cNvSpPr>
          <p:nvPr/>
        </p:nvSpPr>
        <p:spPr>
          <a:xfrm rot="5400000">
            <a:off x="4249757"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Hexagon 92">
            <a:extLst>
              <a:ext uri="{FF2B5EF4-FFF2-40B4-BE49-F238E27FC236}">
                <a16:creationId xmlns:a16="http://schemas.microsoft.com/office/drawing/2014/main" id="{518C1550-9001-CA89-C9F9-B8199D67CAE0}"/>
              </a:ext>
            </a:extLst>
          </p:cNvPr>
          <p:cNvSpPr>
            <a:spLocks noChangeAspect="1"/>
          </p:cNvSpPr>
          <p:nvPr/>
        </p:nvSpPr>
        <p:spPr>
          <a:xfrm rot="5400000">
            <a:off x="4451586"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Hexagon 93">
            <a:extLst>
              <a:ext uri="{FF2B5EF4-FFF2-40B4-BE49-F238E27FC236}">
                <a16:creationId xmlns:a16="http://schemas.microsoft.com/office/drawing/2014/main" id="{9EB1D5D9-5129-04D6-506E-4E02F13523B4}"/>
              </a:ext>
            </a:extLst>
          </p:cNvPr>
          <p:cNvSpPr>
            <a:spLocks noChangeAspect="1"/>
          </p:cNvSpPr>
          <p:nvPr/>
        </p:nvSpPr>
        <p:spPr>
          <a:xfrm rot="5400000">
            <a:off x="4653415"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a:extLst>
              <a:ext uri="{FF2B5EF4-FFF2-40B4-BE49-F238E27FC236}">
                <a16:creationId xmlns:a16="http://schemas.microsoft.com/office/drawing/2014/main" id="{1151E8E4-F903-052B-7EAE-10D5EAEC13FC}"/>
              </a:ext>
            </a:extLst>
          </p:cNvPr>
          <p:cNvSpPr>
            <a:spLocks noChangeAspect="1"/>
          </p:cNvSpPr>
          <p:nvPr/>
        </p:nvSpPr>
        <p:spPr>
          <a:xfrm rot="5400000">
            <a:off x="4855244" y="4297156"/>
            <a:ext cx="204040" cy="162454"/>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a:extLst>
              <a:ext uri="{FF2B5EF4-FFF2-40B4-BE49-F238E27FC236}">
                <a16:creationId xmlns:a16="http://schemas.microsoft.com/office/drawing/2014/main" id="{01A67D71-0E5F-6B9E-AD2D-7B292E08134E}"/>
              </a:ext>
            </a:extLst>
          </p:cNvPr>
          <p:cNvSpPr>
            <a:spLocks noChangeAspect="1"/>
          </p:cNvSpPr>
          <p:nvPr/>
        </p:nvSpPr>
        <p:spPr>
          <a:xfrm rot="5400000">
            <a:off x="5057072"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a:extLst>
              <a:ext uri="{FF2B5EF4-FFF2-40B4-BE49-F238E27FC236}">
                <a16:creationId xmlns:a16="http://schemas.microsoft.com/office/drawing/2014/main" id="{1B756000-65CA-DFAA-D2DE-F5CA4168392C}"/>
              </a:ext>
            </a:extLst>
          </p:cNvPr>
          <p:cNvSpPr>
            <a:spLocks noChangeAspect="1"/>
          </p:cNvSpPr>
          <p:nvPr/>
        </p:nvSpPr>
        <p:spPr>
          <a:xfrm rot="5400000">
            <a:off x="5258909" y="4297156"/>
            <a:ext cx="204040" cy="162454"/>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a:extLst>
              <a:ext uri="{FF2B5EF4-FFF2-40B4-BE49-F238E27FC236}">
                <a16:creationId xmlns:a16="http://schemas.microsoft.com/office/drawing/2014/main" id="{CBFD177C-C586-4523-C383-C561C1E4C8B9}"/>
              </a:ext>
            </a:extLst>
          </p:cNvPr>
          <p:cNvSpPr>
            <a:spLocks noChangeAspect="1"/>
          </p:cNvSpPr>
          <p:nvPr/>
        </p:nvSpPr>
        <p:spPr>
          <a:xfrm rot="5400000">
            <a:off x="847158"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Hexagon 98">
            <a:extLst>
              <a:ext uri="{FF2B5EF4-FFF2-40B4-BE49-F238E27FC236}">
                <a16:creationId xmlns:a16="http://schemas.microsoft.com/office/drawing/2014/main" id="{951889FA-935C-2EC3-8D48-469CA7EB9E96}"/>
              </a:ext>
            </a:extLst>
          </p:cNvPr>
          <p:cNvSpPr>
            <a:spLocks noChangeAspect="1"/>
          </p:cNvSpPr>
          <p:nvPr/>
        </p:nvSpPr>
        <p:spPr>
          <a:xfrm rot="5400000">
            <a:off x="1049801"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Hexagon 99">
            <a:extLst>
              <a:ext uri="{FF2B5EF4-FFF2-40B4-BE49-F238E27FC236}">
                <a16:creationId xmlns:a16="http://schemas.microsoft.com/office/drawing/2014/main" id="{596E175A-FDA3-3206-1DF6-9A65AC1F21B2}"/>
              </a:ext>
            </a:extLst>
          </p:cNvPr>
          <p:cNvSpPr>
            <a:spLocks noChangeAspect="1"/>
          </p:cNvSpPr>
          <p:nvPr/>
        </p:nvSpPr>
        <p:spPr>
          <a:xfrm rot="5400000">
            <a:off x="1252442"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Hexagon 100">
            <a:extLst>
              <a:ext uri="{FF2B5EF4-FFF2-40B4-BE49-F238E27FC236}">
                <a16:creationId xmlns:a16="http://schemas.microsoft.com/office/drawing/2014/main" id="{D718D902-8C9A-58F6-CC18-B26DF9D666DD}"/>
              </a:ext>
            </a:extLst>
          </p:cNvPr>
          <p:cNvSpPr>
            <a:spLocks noChangeAspect="1"/>
          </p:cNvSpPr>
          <p:nvPr/>
        </p:nvSpPr>
        <p:spPr>
          <a:xfrm rot="5400000">
            <a:off x="1455084" y="5127010"/>
            <a:ext cx="204040" cy="162454"/>
          </a:xfrm>
          <a:prstGeom prst="hexagon">
            <a:avLst/>
          </a:prstGeom>
          <a:solidFill>
            <a:srgbClr val="595959">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Hexagon 101">
            <a:extLst>
              <a:ext uri="{FF2B5EF4-FFF2-40B4-BE49-F238E27FC236}">
                <a16:creationId xmlns:a16="http://schemas.microsoft.com/office/drawing/2014/main" id="{6A51D0C3-B276-55FF-8ABC-F974C8183640}"/>
              </a:ext>
            </a:extLst>
          </p:cNvPr>
          <p:cNvSpPr>
            <a:spLocks noChangeAspect="1"/>
          </p:cNvSpPr>
          <p:nvPr/>
        </p:nvSpPr>
        <p:spPr>
          <a:xfrm rot="5400000">
            <a:off x="1657727" y="5127010"/>
            <a:ext cx="204040" cy="162454"/>
          </a:xfrm>
          <a:prstGeom prst="hexagon">
            <a:avLst/>
          </a:prstGeom>
          <a:solidFill>
            <a:srgbClr val="595959">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Hexagon 102">
            <a:extLst>
              <a:ext uri="{FF2B5EF4-FFF2-40B4-BE49-F238E27FC236}">
                <a16:creationId xmlns:a16="http://schemas.microsoft.com/office/drawing/2014/main" id="{10FAC186-41EB-6FBB-8E1A-B36B8B24A2EF}"/>
              </a:ext>
            </a:extLst>
          </p:cNvPr>
          <p:cNvSpPr>
            <a:spLocks noChangeAspect="1"/>
          </p:cNvSpPr>
          <p:nvPr/>
        </p:nvSpPr>
        <p:spPr>
          <a:xfrm rot="5400000">
            <a:off x="1860369"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Hexagon 103">
            <a:extLst>
              <a:ext uri="{FF2B5EF4-FFF2-40B4-BE49-F238E27FC236}">
                <a16:creationId xmlns:a16="http://schemas.microsoft.com/office/drawing/2014/main" id="{CA675AA3-0642-79A2-F9CB-1B60EB9FA47E}"/>
              </a:ext>
            </a:extLst>
          </p:cNvPr>
          <p:cNvSpPr>
            <a:spLocks noChangeAspect="1"/>
          </p:cNvSpPr>
          <p:nvPr/>
        </p:nvSpPr>
        <p:spPr>
          <a:xfrm rot="5400000">
            <a:off x="2063011"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a:extLst>
              <a:ext uri="{FF2B5EF4-FFF2-40B4-BE49-F238E27FC236}">
                <a16:creationId xmlns:a16="http://schemas.microsoft.com/office/drawing/2014/main" id="{3B9CD9FD-51F4-68E8-59B7-22E95FD63FB6}"/>
              </a:ext>
            </a:extLst>
          </p:cNvPr>
          <p:cNvSpPr>
            <a:spLocks noChangeAspect="1"/>
          </p:cNvSpPr>
          <p:nvPr/>
        </p:nvSpPr>
        <p:spPr>
          <a:xfrm rot="5400000">
            <a:off x="2265654"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Hexagon 105">
            <a:extLst>
              <a:ext uri="{FF2B5EF4-FFF2-40B4-BE49-F238E27FC236}">
                <a16:creationId xmlns:a16="http://schemas.microsoft.com/office/drawing/2014/main" id="{B097C043-AE84-2549-4E68-6330413C0A52}"/>
              </a:ext>
            </a:extLst>
          </p:cNvPr>
          <p:cNvSpPr>
            <a:spLocks noChangeAspect="1"/>
          </p:cNvSpPr>
          <p:nvPr/>
        </p:nvSpPr>
        <p:spPr>
          <a:xfrm rot="5400000">
            <a:off x="2468295"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Hexagon 106">
            <a:extLst>
              <a:ext uri="{FF2B5EF4-FFF2-40B4-BE49-F238E27FC236}">
                <a16:creationId xmlns:a16="http://schemas.microsoft.com/office/drawing/2014/main" id="{3FF2C209-F0F7-5F89-7870-A683370EB36B}"/>
              </a:ext>
            </a:extLst>
          </p:cNvPr>
          <p:cNvSpPr>
            <a:spLocks noChangeAspect="1"/>
          </p:cNvSpPr>
          <p:nvPr/>
        </p:nvSpPr>
        <p:spPr>
          <a:xfrm rot="5400000">
            <a:off x="2670938"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Hexagon 107">
            <a:extLst>
              <a:ext uri="{FF2B5EF4-FFF2-40B4-BE49-F238E27FC236}">
                <a16:creationId xmlns:a16="http://schemas.microsoft.com/office/drawing/2014/main" id="{2B161FD4-D9BD-3B77-2968-7B496D87D8D9}"/>
              </a:ext>
            </a:extLst>
          </p:cNvPr>
          <p:cNvSpPr>
            <a:spLocks noChangeAspect="1"/>
          </p:cNvSpPr>
          <p:nvPr/>
        </p:nvSpPr>
        <p:spPr>
          <a:xfrm rot="5400000">
            <a:off x="2873580"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Hexagon 108">
            <a:extLst>
              <a:ext uri="{FF2B5EF4-FFF2-40B4-BE49-F238E27FC236}">
                <a16:creationId xmlns:a16="http://schemas.microsoft.com/office/drawing/2014/main" id="{3DCDD1E1-5D6D-58AB-ED47-B00D6A965C30}"/>
              </a:ext>
            </a:extLst>
          </p:cNvPr>
          <p:cNvSpPr>
            <a:spLocks noChangeAspect="1"/>
          </p:cNvSpPr>
          <p:nvPr/>
        </p:nvSpPr>
        <p:spPr>
          <a:xfrm rot="5400000">
            <a:off x="3076222"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Hexagon 109">
            <a:extLst>
              <a:ext uri="{FF2B5EF4-FFF2-40B4-BE49-F238E27FC236}">
                <a16:creationId xmlns:a16="http://schemas.microsoft.com/office/drawing/2014/main" id="{E57CDBB2-285A-076D-2B37-FD41B97EA083}"/>
              </a:ext>
            </a:extLst>
          </p:cNvPr>
          <p:cNvSpPr>
            <a:spLocks noChangeAspect="1"/>
          </p:cNvSpPr>
          <p:nvPr/>
        </p:nvSpPr>
        <p:spPr>
          <a:xfrm rot="5400000">
            <a:off x="3278865"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Hexagon 110">
            <a:extLst>
              <a:ext uri="{FF2B5EF4-FFF2-40B4-BE49-F238E27FC236}">
                <a16:creationId xmlns:a16="http://schemas.microsoft.com/office/drawing/2014/main" id="{9EE7E29E-1246-A2EB-C435-CF4EB9A09F18}"/>
              </a:ext>
            </a:extLst>
          </p:cNvPr>
          <p:cNvSpPr>
            <a:spLocks noChangeAspect="1"/>
          </p:cNvSpPr>
          <p:nvPr/>
        </p:nvSpPr>
        <p:spPr>
          <a:xfrm rot="5400000">
            <a:off x="3481507"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Hexagon 111">
            <a:extLst>
              <a:ext uri="{FF2B5EF4-FFF2-40B4-BE49-F238E27FC236}">
                <a16:creationId xmlns:a16="http://schemas.microsoft.com/office/drawing/2014/main" id="{FE23CBA6-C381-0408-56EE-2577F3F4458B}"/>
              </a:ext>
            </a:extLst>
          </p:cNvPr>
          <p:cNvSpPr>
            <a:spLocks noChangeAspect="1"/>
          </p:cNvSpPr>
          <p:nvPr/>
        </p:nvSpPr>
        <p:spPr>
          <a:xfrm rot="5400000">
            <a:off x="3684148"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Hexagon 112">
            <a:extLst>
              <a:ext uri="{FF2B5EF4-FFF2-40B4-BE49-F238E27FC236}">
                <a16:creationId xmlns:a16="http://schemas.microsoft.com/office/drawing/2014/main" id="{5F3EA16F-F5E0-5A2A-341A-41019612E399}"/>
              </a:ext>
            </a:extLst>
          </p:cNvPr>
          <p:cNvSpPr>
            <a:spLocks noChangeAspect="1"/>
          </p:cNvSpPr>
          <p:nvPr/>
        </p:nvSpPr>
        <p:spPr>
          <a:xfrm rot="5400000">
            <a:off x="3886791"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exagon 113">
            <a:extLst>
              <a:ext uri="{FF2B5EF4-FFF2-40B4-BE49-F238E27FC236}">
                <a16:creationId xmlns:a16="http://schemas.microsoft.com/office/drawing/2014/main" id="{E0D5F983-C917-98E9-ACC4-FD1A305B6F4D}"/>
              </a:ext>
            </a:extLst>
          </p:cNvPr>
          <p:cNvSpPr>
            <a:spLocks noChangeAspect="1"/>
          </p:cNvSpPr>
          <p:nvPr/>
        </p:nvSpPr>
        <p:spPr>
          <a:xfrm rot="5400000">
            <a:off x="4089433"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Hexagon 114">
            <a:extLst>
              <a:ext uri="{FF2B5EF4-FFF2-40B4-BE49-F238E27FC236}">
                <a16:creationId xmlns:a16="http://schemas.microsoft.com/office/drawing/2014/main" id="{D3844820-332C-570B-0D95-F0AF22B23AB0}"/>
              </a:ext>
            </a:extLst>
          </p:cNvPr>
          <p:cNvSpPr>
            <a:spLocks noChangeAspect="1"/>
          </p:cNvSpPr>
          <p:nvPr/>
        </p:nvSpPr>
        <p:spPr>
          <a:xfrm rot="5400000">
            <a:off x="4292076"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Hexagon 115">
            <a:extLst>
              <a:ext uri="{FF2B5EF4-FFF2-40B4-BE49-F238E27FC236}">
                <a16:creationId xmlns:a16="http://schemas.microsoft.com/office/drawing/2014/main" id="{606840D1-9752-31D9-3369-CB71551A26A3}"/>
              </a:ext>
            </a:extLst>
          </p:cNvPr>
          <p:cNvSpPr>
            <a:spLocks noChangeAspect="1"/>
          </p:cNvSpPr>
          <p:nvPr/>
        </p:nvSpPr>
        <p:spPr>
          <a:xfrm rot="5400000">
            <a:off x="4494718"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a:extLst>
              <a:ext uri="{FF2B5EF4-FFF2-40B4-BE49-F238E27FC236}">
                <a16:creationId xmlns:a16="http://schemas.microsoft.com/office/drawing/2014/main" id="{48761D4E-63DA-4FC6-974C-D0299923142B}"/>
              </a:ext>
            </a:extLst>
          </p:cNvPr>
          <p:cNvSpPr>
            <a:spLocks noChangeAspect="1"/>
          </p:cNvSpPr>
          <p:nvPr/>
        </p:nvSpPr>
        <p:spPr>
          <a:xfrm rot="5400000">
            <a:off x="4697360"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Hexagon 117">
            <a:extLst>
              <a:ext uri="{FF2B5EF4-FFF2-40B4-BE49-F238E27FC236}">
                <a16:creationId xmlns:a16="http://schemas.microsoft.com/office/drawing/2014/main" id="{E8C516D0-0D62-4B49-877D-8746944A73EA}"/>
              </a:ext>
            </a:extLst>
          </p:cNvPr>
          <p:cNvSpPr>
            <a:spLocks noChangeAspect="1"/>
          </p:cNvSpPr>
          <p:nvPr/>
        </p:nvSpPr>
        <p:spPr>
          <a:xfrm rot="5400000">
            <a:off x="4900003"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Hexagon 118">
            <a:extLst>
              <a:ext uri="{FF2B5EF4-FFF2-40B4-BE49-F238E27FC236}">
                <a16:creationId xmlns:a16="http://schemas.microsoft.com/office/drawing/2014/main" id="{41F0E37A-B4E5-241B-D654-DCA0F83D6757}"/>
              </a:ext>
            </a:extLst>
          </p:cNvPr>
          <p:cNvSpPr>
            <a:spLocks noChangeAspect="1"/>
          </p:cNvSpPr>
          <p:nvPr/>
        </p:nvSpPr>
        <p:spPr>
          <a:xfrm rot="5400000">
            <a:off x="5102644"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Hexagon 119">
            <a:extLst>
              <a:ext uri="{FF2B5EF4-FFF2-40B4-BE49-F238E27FC236}">
                <a16:creationId xmlns:a16="http://schemas.microsoft.com/office/drawing/2014/main" id="{6BF4895D-BBA6-5520-E8A7-BEFEF6E1FFEF}"/>
              </a:ext>
            </a:extLst>
          </p:cNvPr>
          <p:cNvSpPr>
            <a:spLocks noChangeAspect="1"/>
          </p:cNvSpPr>
          <p:nvPr/>
        </p:nvSpPr>
        <p:spPr>
          <a:xfrm rot="5400000">
            <a:off x="5305286"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Hexagon 120">
            <a:extLst>
              <a:ext uri="{FF2B5EF4-FFF2-40B4-BE49-F238E27FC236}">
                <a16:creationId xmlns:a16="http://schemas.microsoft.com/office/drawing/2014/main" id="{FF2CDE84-965E-4245-E90C-87F98138A70C}"/>
              </a:ext>
            </a:extLst>
          </p:cNvPr>
          <p:cNvSpPr>
            <a:spLocks noChangeAspect="1"/>
          </p:cNvSpPr>
          <p:nvPr/>
        </p:nvSpPr>
        <p:spPr>
          <a:xfrm rot="5400000">
            <a:off x="5507929" y="5127010"/>
            <a:ext cx="204040" cy="162454"/>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Hexagon 121">
            <a:extLst>
              <a:ext uri="{FF2B5EF4-FFF2-40B4-BE49-F238E27FC236}">
                <a16:creationId xmlns:a16="http://schemas.microsoft.com/office/drawing/2014/main" id="{4ACC1CD7-F7A9-34BF-FDC8-8208E2B72A2D}"/>
              </a:ext>
            </a:extLst>
          </p:cNvPr>
          <p:cNvSpPr>
            <a:spLocks noChangeAspect="1"/>
          </p:cNvSpPr>
          <p:nvPr/>
        </p:nvSpPr>
        <p:spPr>
          <a:xfrm rot="5400000">
            <a:off x="2054147"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Hexagon 122">
            <a:extLst>
              <a:ext uri="{FF2B5EF4-FFF2-40B4-BE49-F238E27FC236}">
                <a16:creationId xmlns:a16="http://schemas.microsoft.com/office/drawing/2014/main" id="{71764816-32D3-1092-9BE8-241842D38BF1}"/>
              </a:ext>
            </a:extLst>
          </p:cNvPr>
          <p:cNvSpPr>
            <a:spLocks noChangeAspect="1"/>
          </p:cNvSpPr>
          <p:nvPr/>
        </p:nvSpPr>
        <p:spPr>
          <a:xfrm rot="5400000">
            <a:off x="2256070" y="4704732"/>
            <a:ext cx="204040" cy="162454"/>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Hexagon 123">
            <a:extLst>
              <a:ext uri="{FF2B5EF4-FFF2-40B4-BE49-F238E27FC236}">
                <a16:creationId xmlns:a16="http://schemas.microsoft.com/office/drawing/2014/main" id="{8C6B87A5-FB00-427F-A86C-7F0DE98A78D0}"/>
              </a:ext>
            </a:extLst>
          </p:cNvPr>
          <p:cNvSpPr>
            <a:spLocks noChangeAspect="1"/>
          </p:cNvSpPr>
          <p:nvPr/>
        </p:nvSpPr>
        <p:spPr>
          <a:xfrm rot="5400000">
            <a:off x="2457992"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Hexagon 124">
            <a:extLst>
              <a:ext uri="{FF2B5EF4-FFF2-40B4-BE49-F238E27FC236}">
                <a16:creationId xmlns:a16="http://schemas.microsoft.com/office/drawing/2014/main" id="{13105BFB-2A89-9D0F-9C80-DBEBA546E519}"/>
              </a:ext>
            </a:extLst>
          </p:cNvPr>
          <p:cNvSpPr>
            <a:spLocks noChangeAspect="1"/>
          </p:cNvSpPr>
          <p:nvPr/>
        </p:nvSpPr>
        <p:spPr>
          <a:xfrm rot="5400000">
            <a:off x="2659915"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Hexagon 125">
            <a:extLst>
              <a:ext uri="{FF2B5EF4-FFF2-40B4-BE49-F238E27FC236}">
                <a16:creationId xmlns:a16="http://schemas.microsoft.com/office/drawing/2014/main" id="{AD9E0DE9-8604-A71B-2128-536FA001937E}"/>
              </a:ext>
            </a:extLst>
          </p:cNvPr>
          <p:cNvSpPr>
            <a:spLocks noChangeAspect="1"/>
          </p:cNvSpPr>
          <p:nvPr/>
        </p:nvSpPr>
        <p:spPr>
          <a:xfrm rot="5400000">
            <a:off x="2861838" y="4704732"/>
            <a:ext cx="204040" cy="162454"/>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Hexagon 126">
            <a:extLst>
              <a:ext uri="{FF2B5EF4-FFF2-40B4-BE49-F238E27FC236}">
                <a16:creationId xmlns:a16="http://schemas.microsoft.com/office/drawing/2014/main" id="{83AEFF45-09AA-D254-3CF0-1C3B67670A90}"/>
              </a:ext>
            </a:extLst>
          </p:cNvPr>
          <p:cNvSpPr>
            <a:spLocks noChangeAspect="1"/>
          </p:cNvSpPr>
          <p:nvPr/>
        </p:nvSpPr>
        <p:spPr>
          <a:xfrm rot="5400000">
            <a:off x="3063759" y="4704732"/>
            <a:ext cx="204040" cy="162454"/>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Hexagon 127">
            <a:extLst>
              <a:ext uri="{FF2B5EF4-FFF2-40B4-BE49-F238E27FC236}">
                <a16:creationId xmlns:a16="http://schemas.microsoft.com/office/drawing/2014/main" id="{297C5A78-6C2E-DD15-DE1C-588A137DC730}"/>
              </a:ext>
            </a:extLst>
          </p:cNvPr>
          <p:cNvSpPr>
            <a:spLocks noChangeAspect="1"/>
          </p:cNvSpPr>
          <p:nvPr/>
        </p:nvSpPr>
        <p:spPr>
          <a:xfrm rot="5400000">
            <a:off x="3265682"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28">
            <a:extLst>
              <a:ext uri="{FF2B5EF4-FFF2-40B4-BE49-F238E27FC236}">
                <a16:creationId xmlns:a16="http://schemas.microsoft.com/office/drawing/2014/main" id="{1C4A502D-29DE-F544-8D4A-A4D4CCF4AA0C}"/>
              </a:ext>
            </a:extLst>
          </p:cNvPr>
          <p:cNvSpPr>
            <a:spLocks noChangeAspect="1"/>
          </p:cNvSpPr>
          <p:nvPr/>
        </p:nvSpPr>
        <p:spPr>
          <a:xfrm rot="5400000">
            <a:off x="3467604"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Hexagon 129">
            <a:extLst>
              <a:ext uri="{FF2B5EF4-FFF2-40B4-BE49-F238E27FC236}">
                <a16:creationId xmlns:a16="http://schemas.microsoft.com/office/drawing/2014/main" id="{4B9206A3-1A01-011A-4EC8-9E8442CE8616}"/>
              </a:ext>
            </a:extLst>
          </p:cNvPr>
          <p:cNvSpPr>
            <a:spLocks noChangeAspect="1"/>
          </p:cNvSpPr>
          <p:nvPr/>
        </p:nvSpPr>
        <p:spPr>
          <a:xfrm rot="5400000">
            <a:off x="3669527" y="4704732"/>
            <a:ext cx="204040" cy="162454"/>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Hexagon 130">
            <a:extLst>
              <a:ext uri="{FF2B5EF4-FFF2-40B4-BE49-F238E27FC236}">
                <a16:creationId xmlns:a16="http://schemas.microsoft.com/office/drawing/2014/main" id="{29E52B24-F741-FEBB-2E9B-F03EE5D6E547}"/>
              </a:ext>
            </a:extLst>
          </p:cNvPr>
          <p:cNvSpPr>
            <a:spLocks noChangeAspect="1"/>
          </p:cNvSpPr>
          <p:nvPr/>
        </p:nvSpPr>
        <p:spPr>
          <a:xfrm rot="5400000">
            <a:off x="3871450"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31">
            <a:extLst>
              <a:ext uri="{FF2B5EF4-FFF2-40B4-BE49-F238E27FC236}">
                <a16:creationId xmlns:a16="http://schemas.microsoft.com/office/drawing/2014/main" id="{6B1BA779-471C-30A2-729C-4CD5C031D33E}"/>
              </a:ext>
            </a:extLst>
          </p:cNvPr>
          <p:cNvSpPr>
            <a:spLocks noChangeAspect="1"/>
          </p:cNvSpPr>
          <p:nvPr/>
        </p:nvSpPr>
        <p:spPr>
          <a:xfrm rot="5400000">
            <a:off x="4073372"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Hexagon 132">
            <a:extLst>
              <a:ext uri="{FF2B5EF4-FFF2-40B4-BE49-F238E27FC236}">
                <a16:creationId xmlns:a16="http://schemas.microsoft.com/office/drawing/2014/main" id="{C6E811F5-CE39-40D5-4B60-8EDCCDB7EB20}"/>
              </a:ext>
            </a:extLst>
          </p:cNvPr>
          <p:cNvSpPr>
            <a:spLocks noChangeAspect="1"/>
          </p:cNvSpPr>
          <p:nvPr/>
        </p:nvSpPr>
        <p:spPr>
          <a:xfrm rot="5400000">
            <a:off x="4275294"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Hexagon 133">
            <a:extLst>
              <a:ext uri="{FF2B5EF4-FFF2-40B4-BE49-F238E27FC236}">
                <a16:creationId xmlns:a16="http://schemas.microsoft.com/office/drawing/2014/main" id="{D1B42F9E-FBA0-9A4E-EF32-106DDB71DB7D}"/>
              </a:ext>
            </a:extLst>
          </p:cNvPr>
          <p:cNvSpPr>
            <a:spLocks noChangeAspect="1"/>
          </p:cNvSpPr>
          <p:nvPr/>
        </p:nvSpPr>
        <p:spPr>
          <a:xfrm rot="5400000">
            <a:off x="4477217" y="4704732"/>
            <a:ext cx="204040" cy="162454"/>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Hexagon 134">
            <a:extLst>
              <a:ext uri="{FF2B5EF4-FFF2-40B4-BE49-F238E27FC236}">
                <a16:creationId xmlns:a16="http://schemas.microsoft.com/office/drawing/2014/main" id="{BD09606E-5AE2-3F4B-3CBA-C633FBB49EA9}"/>
              </a:ext>
            </a:extLst>
          </p:cNvPr>
          <p:cNvSpPr>
            <a:spLocks noChangeAspect="1"/>
          </p:cNvSpPr>
          <p:nvPr/>
        </p:nvSpPr>
        <p:spPr>
          <a:xfrm rot="5400000">
            <a:off x="4679139"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Hexagon 135">
            <a:extLst>
              <a:ext uri="{FF2B5EF4-FFF2-40B4-BE49-F238E27FC236}">
                <a16:creationId xmlns:a16="http://schemas.microsoft.com/office/drawing/2014/main" id="{D22C1D31-A599-3AFB-4566-06A8FF331F9E}"/>
              </a:ext>
            </a:extLst>
          </p:cNvPr>
          <p:cNvSpPr>
            <a:spLocks noChangeAspect="1"/>
          </p:cNvSpPr>
          <p:nvPr/>
        </p:nvSpPr>
        <p:spPr>
          <a:xfrm rot="5400000">
            <a:off x="4881061"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Hexagon 136">
            <a:extLst>
              <a:ext uri="{FF2B5EF4-FFF2-40B4-BE49-F238E27FC236}">
                <a16:creationId xmlns:a16="http://schemas.microsoft.com/office/drawing/2014/main" id="{98C1CB44-EF50-7F3D-42B0-E682CC889B5E}"/>
              </a:ext>
            </a:extLst>
          </p:cNvPr>
          <p:cNvSpPr>
            <a:spLocks noChangeAspect="1"/>
          </p:cNvSpPr>
          <p:nvPr/>
        </p:nvSpPr>
        <p:spPr>
          <a:xfrm rot="5400000">
            <a:off x="5082025" y="4704732"/>
            <a:ext cx="204040" cy="162454"/>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137">
            <a:extLst>
              <a:ext uri="{FF2B5EF4-FFF2-40B4-BE49-F238E27FC236}">
                <a16:creationId xmlns:a16="http://schemas.microsoft.com/office/drawing/2014/main" id="{3BBF36D1-D08F-E260-80FF-3D450AF58730}"/>
              </a:ext>
            </a:extLst>
          </p:cNvPr>
          <p:cNvSpPr>
            <a:spLocks noChangeAspect="1"/>
          </p:cNvSpPr>
          <p:nvPr/>
        </p:nvSpPr>
        <p:spPr>
          <a:xfrm rot="5400000">
            <a:off x="5285167"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Hexagon 138">
            <a:extLst>
              <a:ext uri="{FF2B5EF4-FFF2-40B4-BE49-F238E27FC236}">
                <a16:creationId xmlns:a16="http://schemas.microsoft.com/office/drawing/2014/main" id="{26B68CB1-4539-BE57-E3D7-548B5538C3E2}"/>
              </a:ext>
            </a:extLst>
          </p:cNvPr>
          <p:cNvSpPr>
            <a:spLocks noChangeAspect="1"/>
          </p:cNvSpPr>
          <p:nvPr/>
        </p:nvSpPr>
        <p:spPr>
          <a:xfrm rot="5400000">
            <a:off x="1637540"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Hexagon 139">
            <a:extLst>
              <a:ext uri="{FF2B5EF4-FFF2-40B4-BE49-F238E27FC236}">
                <a16:creationId xmlns:a16="http://schemas.microsoft.com/office/drawing/2014/main" id="{C7673A21-0967-CB32-C44A-08154CE43B95}"/>
              </a:ext>
            </a:extLst>
          </p:cNvPr>
          <p:cNvSpPr>
            <a:spLocks noChangeAspect="1"/>
          </p:cNvSpPr>
          <p:nvPr/>
        </p:nvSpPr>
        <p:spPr>
          <a:xfrm rot="5400000">
            <a:off x="1840682" y="4704732"/>
            <a:ext cx="204040" cy="162454"/>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Hexagon 140">
            <a:extLst>
              <a:ext uri="{FF2B5EF4-FFF2-40B4-BE49-F238E27FC236}">
                <a16:creationId xmlns:a16="http://schemas.microsoft.com/office/drawing/2014/main" id="{2A728639-817D-5497-901F-5D08D1AD547E}"/>
              </a:ext>
            </a:extLst>
          </p:cNvPr>
          <p:cNvSpPr>
            <a:spLocks noChangeAspect="1"/>
          </p:cNvSpPr>
          <p:nvPr/>
        </p:nvSpPr>
        <p:spPr>
          <a:xfrm rot="5400000">
            <a:off x="5611032" y="4924469"/>
            <a:ext cx="204040" cy="162454"/>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a:extLst>
              <a:ext uri="{FF2B5EF4-FFF2-40B4-BE49-F238E27FC236}">
                <a16:creationId xmlns:a16="http://schemas.microsoft.com/office/drawing/2014/main" id="{EE24ADA4-53B8-7DA6-3320-25630CEB8A1D}"/>
              </a:ext>
            </a:extLst>
          </p:cNvPr>
          <p:cNvCxnSpPr>
            <a:cxnSpLocks/>
          </p:cNvCxnSpPr>
          <p:nvPr/>
        </p:nvCxnSpPr>
        <p:spPr>
          <a:xfrm>
            <a:off x="5287847" y="4168245"/>
            <a:ext cx="750010"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32F8314-94D6-A507-B37E-04919D614B6B}"/>
              </a:ext>
            </a:extLst>
          </p:cNvPr>
          <p:cNvCxnSpPr>
            <a:cxnSpLocks/>
          </p:cNvCxnSpPr>
          <p:nvPr/>
        </p:nvCxnSpPr>
        <p:spPr>
          <a:xfrm flipV="1">
            <a:off x="5360929" y="4386924"/>
            <a:ext cx="687795" cy="567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132FF3E-8CF6-8E66-CEB9-56687C070239}"/>
              </a:ext>
            </a:extLst>
          </p:cNvPr>
          <p:cNvCxnSpPr>
            <a:cxnSpLocks/>
          </p:cNvCxnSpPr>
          <p:nvPr/>
        </p:nvCxnSpPr>
        <p:spPr>
          <a:xfrm>
            <a:off x="5478759" y="4590383"/>
            <a:ext cx="55632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62BD03-B040-F53C-4318-98E86E4D3BB9}"/>
              </a:ext>
            </a:extLst>
          </p:cNvPr>
          <p:cNvCxnSpPr>
            <a:cxnSpLocks/>
          </p:cNvCxnSpPr>
          <p:nvPr/>
        </p:nvCxnSpPr>
        <p:spPr>
          <a:xfrm flipV="1">
            <a:off x="5387187" y="4796137"/>
            <a:ext cx="641845" cy="126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13AFC23-04D1-F2B5-B7CF-55B33AA5A1FC}"/>
              </a:ext>
            </a:extLst>
          </p:cNvPr>
          <p:cNvCxnSpPr>
            <a:cxnSpLocks/>
          </p:cNvCxnSpPr>
          <p:nvPr/>
        </p:nvCxnSpPr>
        <p:spPr>
          <a:xfrm flipV="1">
            <a:off x="5713051" y="5012515"/>
            <a:ext cx="319557" cy="150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4D7BE57-F513-3680-25FE-C92B9AE1CDE3}"/>
              </a:ext>
            </a:extLst>
          </p:cNvPr>
          <p:cNvCxnSpPr>
            <a:cxnSpLocks/>
          </p:cNvCxnSpPr>
          <p:nvPr/>
        </p:nvCxnSpPr>
        <p:spPr>
          <a:xfrm flipV="1">
            <a:off x="5609948" y="5211327"/>
            <a:ext cx="439798" cy="4551"/>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930953D6-70A0-1684-9D0A-594998FCAE75}"/>
              </a:ext>
            </a:extLst>
          </p:cNvPr>
          <p:cNvSpPr txBox="1"/>
          <p:nvPr/>
        </p:nvSpPr>
        <p:spPr>
          <a:xfrm>
            <a:off x="5997696" y="4896594"/>
            <a:ext cx="1782641" cy="233340"/>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Sustain Improvements</a:t>
            </a:r>
          </a:p>
        </p:txBody>
      </p:sp>
      <p:sp>
        <p:nvSpPr>
          <p:cNvPr id="149" name="TextBox 148">
            <a:extLst>
              <a:ext uri="{FF2B5EF4-FFF2-40B4-BE49-F238E27FC236}">
                <a16:creationId xmlns:a16="http://schemas.microsoft.com/office/drawing/2014/main" id="{612CA791-8BAB-ADA3-B97F-38DAFE6112AD}"/>
              </a:ext>
            </a:extLst>
          </p:cNvPr>
          <p:cNvSpPr txBox="1"/>
          <p:nvPr/>
        </p:nvSpPr>
        <p:spPr>
          <a:xfrm>
            <a:off x="5997696" y="4473713"/>
            <a:ext cx="1782641" cy="233340"/>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Design &amp; Prototype</a:t>
            </a:r>
          </a:p>
        </p:txBody>
      </p:sp>
      <p:sp>
        <p:nvSpPr>
          <p:cNvPr id="150" name="TextBox 149">
            <a:extLst>
              <a:ext uri="{FF2B5EF4-FFF2-40B4-BE49-F238E27FC236}">
                <a16:creationId xmlns:a16="http://schemas.microsoft.com/office/drawing/2014/main" id="{B4F9FE0A-023C-484A-39BE-911D1AE9BBF6}"/>
              </a:ext>
            </a:extLst>
          </p:cNvPr>
          <p:cNvSpPr txBox="1"/>
          <p:nvPr/>
        </p:nvSpPr>
        <p:spPr>
          <a:xfrm>
            <a:off x="5997696" y="4680101"/>
            <a:ext cx="1782641" cy="233340"/>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Implement Solutions</a:t>
            </a:r>
          </a:p>
        </p:txBody>
      </p:sp>
      <p:sp>
        <p:nvSpPr>
          <p:cNvPr id="151" name="TextBox 150">
            <a:extLst>
              <a:ext uri="{FF2B5EF4-FFF2-40B4-BE49-F238E27FC236}">
                <a16:creationId xmlns:a16="http://schemas.microsoft.com/office/drawing/2014/main" id="{2898D249-E237-6B83-6F72-62CC908224F5}"/>
              </a:ext>
            </a:extLst>
          </p:cNvPr>
          <p:cNvSpPr txBox="1"/>
          <p:nvPr/>
        </p:nvSpPr>
        <p:spPr>
          <a:xfrm>
            <a:off x="5997696" y="4046137"/>
            <a:ext cx="1782641" cy="244217"/>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Diagnose Data</a:t>
            </a:r>
          </a:p>
        </p:txBody>
      </p:sp>
      <p:sp>
        <p:nvSpPr>
          <p:cNvPr id="152" name="TextBox 151">
            <a:extLst>
              <a:ext uri="{FF2B5EF4-FFF2-40B4-BE49-F238E27FC236}">
                <a16:creationId xmlns:a16="http://schemas.microsoft.com/office/drawing/2014/main" id="{86DBA81E-1C1B-DC62-E3BE-6AE63E6F18D7}"/>
              </a:ext>
            </a:extLst>
          </p:cNvPr>
          <p:cNvSpPr txBox="1"/>
          <p:nvPr/>
        </p:nvSpPr>
        <p:spPr>
          <a:xfrm>
            <a:off x="5997696" y="4273089"/>
            <a:ext cx="1782641" cy="233340"/>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Prioritize Opportunities</a:t>
            </a:r>
          </a:p>
        </p:txBody>
      </p:sp>
      <p:sp>
        <p:nvSpPr>
          <p:cNvPr id="153" name="TextBox 152">
            <a:extLst>
              <a:ext uri="{FF2B5EF4-FFF2-40B4-BE49-F238E27FC236}">
                <a16:creationId xmlns:a16="http://schemas.microsoft.com/office/drawing/2014/main" id="{92A3C449-EEB7-9FF2-F627-413EBEB0AFBE}"/>
              </a:ext>
            </a:extLst>
          </p:cNvPr>
          <p:cNvSpPr txBox="1"/>
          <p:nvPr/>
        </p:nvSpPr>
        <p:spPr>
          <a:xfrm>
            <a:off x="5997696" y="5096932"/>
            <a:ext cx="1782641" cy="233340"/>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Change Management</a:t>
            </a:r>
          </a:p>
        </p:txBody>
      </p:sp>
      <p:sp>
        <p:nvSpPr>
          <p:cNvPr id="154" name="Hexagon 153">
            <a:extLst>
              <a:ext uri="{FF2B5EF4-FFF2-40B4-BE49-F238E27FC236}">
                <a16:creationId xmlns:a16="http://schemas.microsoft.com/office/drawing/2014/main" id="{5C1F1784-BB3F-8835-AE7B-C26BB364E555}"/>
              </a:ext>
            </a:extLst>
          </p:cNvPr>
          <p:cNvSpPr>
            <a:spLocks noChangeAspect="1"/>
          </p:cNvSpPr>
          <p:nvPr/>
        </p:nvSpPr>
        <p:spPr>
          <a:xfrm rot="5400000">
            <a:off x="1534269" y="4504871"/>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Hexagon 154">
            <a:extLst>
              <a:ext uri="{FF2B5EF4-FFF2-40B4-BE49-F238E27FC236}">
                <a16:creationId xmlns:a16="http://schemas.microsoft.com/office/drawing/2014/main" id="{017EA9A8-5B7E-F488-D25E-D52782338C09}"/>
              </a:ext>
            </a:extLst>
          </p:cNvPr>
          <p:cNvSpPr>
            <a:spLocks noChangeAspect="1"/>
          </p:cNvSpPr>
          <p:nvPr/>
        </p:nvSpPr>
        <p:spPr>
          <a:xfrm rot="5400000">
            <a:off x="1328022" y="4505148"/>
            <a:ext cx="204040" cy="162454"/>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Isosceles Triangle 157">
            <a:extLst>
              <a:ext uri="{FF2B5EF4-FFF2-40B4-BE49-F238E27FC236}">
                <a16:creationId xmlns:a16="http://schemas.microsoft.com/office/drawing/2014/main" id="{A0781EBF-3575-5FDE-4277-DEAFDE54E52C}"/>
              </a:ext>
            </a:extLst>
          </p:cNvPr>
          <p:cNvSpPr/>
          <p:nvPr/>
        </p:nvSpPr>
        <p:spPr>
          <a:xfrm rot="5400000">
            <a:off x="7021227" y="4599196"/>
            <a:ext cx="1405365" cy="177429"/>
          </a:xfrm>
          <a:prstGeom prst="triangle">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59" name="Rectangle 158">
            <a:extLst>
              <a:ext uri="{FF2B5EF4-FFF2-40B4-BE49-F238E27FC236}">
                <a16:creationId xmlns:a16="http://schemas.microsoft.com/office/drawing/2014/main" id="{C981498D-7D1D-88F0-C6C9-36C2E005D69E}"/>
              </a:ext>
            </a:extLst>
          </p:cNvPr>
          <p:cNvSpPr/>
          <p:nvPr/>
        </p:nvSpPr>
        <p:spPr>
          <a:xfrm>
            <a:off x="8065908" y="4674053"/>
            <a:ext cx="3614250" cy="329186"/>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SECTION II: Perf. Mgmt. &amp; Sustainment</a:t>
            </a:r>
          </a:p>
        </p:txBody>
      </p:sp>
      <p:sp>
        <p:nvSpPr>
          <p:cNvPr id="160" name="Rectangle 159">
            <a:extLst>
              <a:ext uri="{FF2B5EF4-FFF2-40B4-BE49-F238E27FC236}">
                <a16:creationId xmlns:a16="http://schemas.microsoft.com/office/drawing/2014/main" id="{C849A0CE-D95B-FD30-C43D-A75E6F5AFB14}"/>
              </a:ext>
            </a:extLst>
          </p:cNvPr>
          <p:cNvSpPr/>
          <p:nvPr/>
        </p:nvSpPr>
        <p:spPr>
          <a:xfrm>
            <a:off x="8065908" y="3927903"/>
            <a:ext cx="900293" cy="687982"/>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bg1">
                    <a:lumMod val="50000"/>
                  </a:schemeClr>
                </a:solidFill>
                <a:latin typeface="Avenir Next" panose="020B0503020202020204" pitchFamily="34" charset="0"/>
              </a:rPr>
              <a:t>SECTION I: Practitioners Playbook</a:t>
            </a:r>
          </a:p>
        </p:txBody>
      </p:sp>
    </p:spTree>
    <p:extLst>
      <p:ext uri="{BB962C8B-B14F-4D97-AF65-F5344CB8AC3E}">
        <p14:creationId xmlns:p14="http://schemas.microsoft.com/office/powerpoint/2010/main" val="4272308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5AF2AB30-0B68-4B82-82A9-7FD443689530}"/>
              </a:ext>
            </a:extLst>
          </p:cNvPr>
          <p:cNvGraphicFramePr>
            <a:graphicFrameLocks noGrp="1"/>
          </p:cNvGraphicFramePr>
          <p:nvPr>
            <p:ph sz="quarter" idx="11"/>
            <p:extLst>
              <p:ext uri="{D42A27DB-BD31-4B8C-83A1-F6EECF244321}">
                <p14:modId xmlns:p14="http://schemas.microsoft.com/office/powerpoint/2010/main" val="765110660"/>
              </p:ext>
            </p:extLst>
          </p:nvPr>
        </p:nvGraphicFramePr>
        <p:xfrm>
          <a:off x="515938" y="1700661"/>
          <a:ext cx="11169132" cy="3448544"/>
        </p:xfrm>
        <a:graphic>
          <a:graphicData uri="http://schemas.openxmlformats.org/drawingml/2006/table">
            <a:tbl>
              <a:tblPr firstRow="1" bandRow="1">
                <a:tableStyleId>{5C22544A-7EE6-4342-B048-85BDC9FD1C3A}</a:tableStyleId>
              </a:tblPr>
              <a:tblGrid>
                <a:gridCol w="2107216">
                  <a:extLst>
                    <a:ext uri="{9D8B030D-6E8A-4147-A177-3AD203B41FA5}">
                      <a16:colId xmlns:a16="http://schemas.microsoft.com/office/drawing/2014/main" val="3378282970"/>
                    </a:ext>
                  </a:extLst>
                </a:gridCol>
                <a:gridCol w="4530958">
                  <a:extLst>
                    <a:ext uri="{9D8B030D-6E8A-4147-A177-3AD203B41FA5}">
                      <a16:colId xmlns:a16="http://schemas.microsoft.com/office/drawing/2014/main" val="449053119"/>
                    </a:ext>
                  </a:extLst>
                </a:gridCol>
                <a:gridCol w="4530958">
                  <a:extLst>
                    <a:ext uri="{9D8B030D-6E8A-4147-A177-3AD203B41FA5}">
                      <a16:colId xmlns:a16="http://schemas.microsoft.com/office/drawing/2014/main" val="1530570925"/>
                    </a:ext>
                  </a:extLst>
                </a:gridCol>
              </a:tblGrid>
              <a:tr h="640574">
                <a:tc>
                  <a:txBody>
                    <a:bodyPr/>
                    <a:lstStyle/>
                    <a:p>
                      <a:pPr algn="ctr"/>
                      <a:r>
                        <a:rPr lang="en-US" sz="1400"/>
                        <a:t>Pre–Development Phase</a:t>
                      </a:r>
                    </a:p>
                  </a:txBody>
                  <a:tcPr anchor="ctr">
                    <a:lnR w="12700" cap="flat" cmpd="sng" algn="ctr">
                      <a:solidFill>
                        <a:schemeClr val="accent1"/>
                      </a:solidFill>
                      <a:prstDash val="solid"/>
                      <a:round/>
                      <a:headEnd type="none" w="med" len="med"/>
                      <a:tailEnd type="none" w="med" len="med"/>
                    </a:lnR>
                    <a:solidFill>
                      <a:schemeClr val="bg2"/>
                    </a:solidFill>
                  </a:tcPr>
                </a:tc>
                <a:tc>
                  <a:txBody>
                    <a:bodyPr/>
                    <a:lstStyle/>
                    <a:p>
                      <a:pPr algn="ctr"/>
                      <a:r>
                        <a:rPr lang="en-US" sz="1400"/>
                        <a:t>Design</a:t>
                      </a:r>
                    </a:p>
                  </a:txBody>
                  <a:tcPr anchor="ctr">
                    <a:lnL w="12700" cap="flat" cmpd="sng" algn="ctr">
                      <a:solidFill>
                        <a:schemeClr val="accent1"/>
                      </a:solidFill>
                      <a:prstDash val="solid"/>
                      <a:round/>
                      <a:headEnd type="none" w="med" len="med"/>
                      <a:tailEnd type="none" w="med" len="med"/>
                    </a:lnL>
                  </a:tcPr>
                </a:tc>
                <a:tc>
                  <a:txBody>
                    <a:bodyPr/>
                    <a:lstStyle/>
                    <a:p>
                      <a:pPr algn="ctr"/>
                      <a:r>
                        <a:rPr lang="en-US" sz="1400"/>
                        <a:t>Prototype</a:t>
                      </a:r>
                    </a:p>
                  </a:txBody>
                  <a:tcPr anchor="ctr"/>
                </a:tc>
                <a:extLst>
                  <a:ext uri="{0D108BD9-81ED-4DB2-BD59-A6C34878D82A}">
                    <a16:rowId xmlns:a16="http://schemas.microsoft.com/office/drawing/2014/main" val="3248599287"/>
                  </a:ext>
                </a:extLst>
              </a:tr>
              <a:tr h="2807970">
                <a:tc>
                  <a:txBody>
                    <a:bodyPr/>
                    <a:lstStyle/>
                    <a:p>
                      <a:pPr marL="115887" indent="0" algn="l">
                        <a:buFont typeface="Arial" panose="020B0604020202020204" pitchFamily="34" charset="0"/>
                        <a:buNone/>
                      </a:pPr>
                      <a:r>
                        <a:rPr lang="en-US" sz="1400"/>
                        <a:t>Prioritized opportunity identified during the previous phase</a:t>
                      </a:r>
                    </a:p>
                  </a:txBody>
                  <a:tcPr anchor="ctr">
                    <a:lnR w="12700" cap="flat" cmpd="sng" algn="ctr">
                      <a:solidFill>
                        <a:schemeClr val="tx2"/>
                      </a:solidFill>
                      <a:prstDash val="solid"/>
                      <a:round/>
                      <a:headEnd type="none" w="med" len="med"/>
                      <a:tailEnd type="none" w="med" len="med"/>
                    </a:lnR>
                    <a:solidFill>
                      <a:schemeClr val="bg1">
                        <a:lumMod val="95000"/>
                      </a:schemeClr>
                    </a:solidFill>
                  </a:tcPr>
                </a:tc>
                <a:tc>
                  <a:txBody>
                    <a:bodyPr/>
                    <a:lstStyle/>
                    <a:p>
                      <a:pPr marL="344487"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a:t>Convert the business vision to high–level requirements</a:t>
                      </a:r>
                    </a:p>
                    <a:p>
                      <a:pPr marL="344487"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kern="1200">
                          <a:solidFill>
                            <a:schemeClr val="dk1"/>
                          </a:solidFill>
                          <a:latin typeface="+mn-lt"/>
                          <a:ea typeface="+mn-ea"/>
                          <a:cs typeface="+mn-cs"/>
                        </a:rPr>
                        <a:t>Define and structure the solution to have an effective process flow, mechanics, and user–friendliness</a:t>
                      </a:r>
                    </a:p>
                    <a:p>
                      <a:pPr marL="344487"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400" kern="1200">
                          <a:solidFill>
                            <a:schemeClr val="dk1"/>
                          </a:solidFill>
                          <a:latin typeface="+mn-lt"/>
                          <a:ea typeface="+mn-ea"/>
                          <a:cs typeface="+mn-cs"/>
                        </a:rPr>
                        <a:t>Optionally, prepare any template files to pre–load during development phase</a:t>
                      </a:r>
                    </a:p>
                  </a:txBody>
                  <a:tcPr>
                    <a:lnL w="12700" cap="flat" cmpd="sng" algn="ctr">
                      <a:solidFill>
                        <a:schemeClr val="tx2"/>
                      </a:solidFill>
                      <a:prstDash val="solid"/>
                      <a:round/>
                      <a:headEnd type="none" w="med" len="med"/>
                      <a:tailEnd type="none" w="med" len="med"/>
                    </a:lnL>
                    <a:solidFill>
                      <a:schemeClr val="bg1">
                        <a:lumMod val="95000"/>
                      </a:schemeClr>
                    </a:solidFill>
                  </a:tcPr>
                </a:tc>
                <a:tc>
                  <a:txBody>
                    <a:bodyPr/>
                    <a:lstStyle/>
                    <a:p>
                      <a:pPr marL="344487" indent="-228600" algn="l">
                        <a:lnSpc>
                          <a:spcPct val="150000"/>
                        </a:lnSpc>
                        <a:buFont typeface="Arial" panose="020B0604020202020204" pitchFamily="34" charset="0"/>
                        <a:buChar char="•"/>
                      </a:pPr>
                      <a:r>
                        <a:rPr lang="en-US" sz="1400"/>
                        <a:t>Develop an initial prototype by leveraging Generative AI Chatbots and development programs</a:t>
                      </a:r>
                    </a:p>
                    <a:p>
                      <a:pPr marL="344487" indent="-228600" algn="l">
                        <a:lnSpc>
                          <a:spcPct val="150000"/>
                        </a:lnSpc>
                        <a:buFont typeface="Arial" panose="020B0604020202020204" pitchFamily="34" charset="0"/>
                        <a:buChar char="•"/>
                      </a:pPr>
                      <a:r>
                        <a:rPr lang="en-US" sz="1400"/>
                        <a:t>Conduct preliminary testing and fix issues (repeat)</a:t>
                      </a:r>
                    </a:p>
                    <a:p>
                      <a:pPr marL="344487" indent="-228600" algn="l">
                        <a:lnSpc>
                          <a:spcPct val="150000"/>
                        </a:lnSpc>
                        <a:buFont typeface="Arial" panose="020B0604020202020204" pitchFamily="34" charset="0"/>
                        <a:buChar char="•"/>
                      </a:pPr>
                      <a:r>
                        <a:rPr lang="en-US" sz="1400"/>
                        <a:t>Improve the solution architecture and features</a:t>
                      </a:r>
                    </a:p>
                    <a:p>
                      <a:pPr marL="344487" indent="-228600" algn="l">
                        <a:lnSpc>
                          <a:spcPct val="150000"/>
                        </a:lnSpc>
                        <a:buFont typeface="Arial" panose="020B0604020202020204" pitchFamily="34" charset="0"/>
                        <a:buChar char="•"/>
                      </a:pPr>
                      <a:r>
                        <a:rPr lang="en-US" sz="1400"/>
                        <a:t>Prepare and share the solution package for deployment </a:t>
                      </a:r>
                    </a:p>
                  </a:txBody>
                  <a:tcPr>
                    <a:solidFill>
                      <a:schemeClr val="bg1">
                        <a:lumMod val="95000"/>
                      </a:schemeClr>
                    </a:solidFill>
                  </a:tcPr>
                </a:tc>
                <a:extLst>
                  <a:ext uri="{0D108BD9-81ED-4DB2-BD59-A6C34878D82A}">
                    <a16:rowId xmlns:a16="http://schemas.microsoft.com/office/drawing/2014/main" val="521338237"/>
                  </a:ext>
                </a:extLst>
              </a:tr>
            </a:tbl>
          </a:graphicData>
        </a:graphic>
      </p:graphicFrame>
      <p:sp>
        <p:nvSpPr>
          <p:cNvPr id="3" name="Title 2">
            <a:extLst>
              <a:ext uri="{FF2B5EF4-FFF2-40B4-BE49-F238E27FC236}">
                <a16:creationId xmlns:a16="http://schemas.microsoft.com/office/drawing/2014/main" id="{16023F4A-BABB-F1AE-1B77-F00E750B684E}"/>
              </a:ext>
            </a:extLst>
          </p:cNvPr>
          <p:cNvSpPr>
            <a:spLocks noGrp="1"/>
          </p:cNvSpPr>
          <p:nvPr>
            <p:ph type="title"/>
          </p:nvPr>
        </p:nvSpPr>
        <p:spPr/>
        <p:txBody>
          <a:bodyPr/>
          <a:lstStyle/>
          <a:p>
            <a:r>
              <a:rPr lang="en-US"/>
              <a:t>AI Tool Development | Design &amp; Prototype</a:t>
            </a:r>
          </a:p>
        </p:txBody>
      </p:sp>
      <p:sp>
        <p:nvSpPr>
          <p:cNvPr id="4" name="Footer Placeholder 3">
            <a:extLst>
              <a:ext uri="{FF2B5EF4-FFF2-40B4-BE49-F238E27FC236}">
                <a16:creationId xmlns:a16="http://schemas.microsoft.com/office/drawing/2014/main" id="{665D64FB-A567-D88D-BCC0-C210FB1A0BD3}"/>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76CDCF08-BD91-1C05-26B8-E15CB686D4F9}"/>
              </a:ext>
            </a:extLst>
          </p:cNvPr>
          <p:cNvSpPr/>
          <p:nvPr/>
        </p:nvSpPr>
        <p:spPr>
          <a:xfrm>
            <a:off x="9545376" y="0"/>
            <a:ext cx="2651760" cy="18288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4"/>
                </a:solidFill>
                <a:latin typeface="Avenir Next" panose="020B0503020202020204" pitchFamily="34" charset="0"/>
              </a:rPr>
              <a:t>Chapter II: Agentic Tool Dev &amp; Agile Delivery</a:t>
            </a:r>
          </a:p>
        </p:txBody>
      </p:sp>
      <p:sp>
        <p:nvSpPr>
          <p:cNvPr id="7" name="Rectangle 6">
            <a:extLst>
              <a:ext uri="{FF2B5EF4-FFF2-40B4-BE49-F238E27FC236}">
                <a16:creationId xmlns:a16="http://schemas.microsoft.com/office/drawing/2014/main" id="{DD908118-B8DE-61D2-2E60-018A471F705D}"/>
              </a:ext>
            </a:extLst>
          </p:cNvPr>
          <p:cNvSpPr/>
          <p:nvPr/>
        </p:nvSpPr>
        <p:spPr>
          <a:xfrm>
            <a:off x="8299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grpSp>
        <p:nvGrpSpPr>
          <p:cNvPr id="74" name="Group 73">
            <a:extLst>
              <a:ext uri="{FF2B5EF4-FFF2-40B4-BE49-F238E27FC236}">
                <a16:creationId xmlns:a16="http://schemas.microsoft.com/office/drawing/2014/main" id="{3566554D-38A2-B336-4E5A-AD14B008027A}"/>
              </a:ext>
            </a:extLst>
          </p:cNvPr>
          <p:cNvGrpSpPr/>
          <p:nvPr/>
        </p:nvGrpSpPr>
        <p:grpSpPr>
          <a:xfrm>
            <a:off x="9084242" y="978268"/>
            <a:ext cx="807528" cy="807528"/>
            <a:chOff x="9084242" y="714073"/>
            <a:chExt cx="807528" cy="807528"/>
          </a:xfrm>
        </p:grpSpPr>
        <p:sp>
          <p:nvSpPr>
            <p:cNvPr id="73" name="Oval 72">
              <a:extLst>
                <a:ext uri="{FF2B5EF4-FFF2-40B4-BE49-F238E27FC236}">
                  <a16:creationId xmlns:a16="http://schemas.microsoft.com/office/drawing/2014/main" id="{B986B99F-1796-20E8-6A44-2C908AC02A2D}"/>
                </a:ext>
              </a:extLst>
            </p:cNvPr>
            <p:cNvSpPr/>
            <p:nvPr/>
          </p:nvSpPr>
          <p:spPr>
            <a:xfrm>
              <a:off x="9084242" y="714073"/>
              <a:ext cx="807528" cy="807528"/>
            </a:xfrm>
            <a:prstGeom prst="ellipse">
              <a:avLst/>
            </a:prstGeom>
            <a:solidFill>
              <a:schemeClr val="accent3">
                <a:lumMod val="20000"/>
                <a:lumOff val="80000"/>
              </a:schemeClr>
            </a:solidFill>
            <a:ln w="28575">
              <a:solidFill>
                <a:srgbClr val="EEEB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68" name="Image 3" descr="preencoded.png">
              <a:extLst>
                <a:ext uri="{FF2B5EF4-FFF2-40B4-BE49-F238E27FC236}">
                  <a16:creationId xmlns:a16="http://schemas.microsoft.com/office/drawing/2014/main" id="{26D12700-C53E-F3BD-88DA-01291FC205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3686" y="843517"/>
              <a:ext cx="548640" cy="548640"/>
            </a:xfrm>
            <a:prstGeom prst="rect">
              <a:avLst/>
            </a:prstGeom>
          </p:spPr>
        </p:pic>
      </p:grpSp>
      <p:grpSp>
        <p:nvGrpSpPr>
          <p:cNvPr id="75" name="Group 74">
            <a:extLst>
              <a:ext uri="{FF2B5EF4-FFF2-40B4-BE49-F238E27FC236}">
                <a16:creationId xmlns:a16="http://schemas.microsoft.com/office/drawing/2014/main" id="{64710090-E578-C428-87AA-B60A5AB56BC4}"/>
              </a:ext>
            </a:extLst>
          </p:cNvPr>
          <p:cNvGrpSpPr/>
          <p:nvPr/>
        </p:nvGrpSpPr>
        <p:grpSpPr>
          <a:xfrm>
            <a:off x="4452451" y="978268"/>
            <a:ext cx="807528" cy="807528"/>
            <a:chOff x="4452451" y="785764"/>
            <a:chExt cx="807528" cy="807528"/>
          </a:xfrm>
        </p:grpSpPr>
        <p:sp>
          <p:nvSpPr>
            <p:cNvPr id="69" name="Oval 68">
              <a:extLst>
                <a:ext uri="{FF2B5EF4-FFF2-40B4-BE49-F238E27FC236}">
                  <a16:creationId xmlns:a16="http://schemas.microsoft.com/office/drawing/2014/main" id="{5FA36E63-3EDA-CD22-24BD-9A88041FBAA9}"/>
                </a:ext>
              </a:extLst>
            </p:cNvPr>
            <p:cNvSpPr/>
            <p:nvPr/>
          </p:nvSpPr>
          <p:spPr>
            <a:xfrm>
              <a:off x="4452451" y="785764"/>
              <a:ext cx="807528" cy="807528"/>
            </a:xfrm>
            <a:prstGeom prst="ellipse">
              <a:avLst/>
            </a:prstGeom>
            <a:solidFill>
              <a:schemeClr val="accent3">
                <a:lumMod val="20000"/>
                <a:lumOff val="80000"/>
              </a:schemeClr>
            </a:solidFill>
            <a:ln w="28575">
              <a:solidFill>
                <a:srgbClr val="EEEB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70" name="Image 1" descr="preencoded.png">
              <a:extLst>
                <a:ext uri="{FF2B5EF4-FFF2-40B4-BE49-F238E27FC236}">
                  <a16:creationId xmlns:a16="http://schemas.microsoft.com/office/drawing/2014/main" id="{BBBE6B44-CC70-FA96-F001-04FF5BD8A4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1895" y="915208"/>
              <a:ext cx="548640" cy="548640"/>
            </a:xfrm>
            <a:prstGeom prst="rect">
              <a:avLst/>
            </a:prstGeom>
          </p:spPr>
        </p:pic>
      </p:grpSp>
    </p:spTree>
    <p:extLst>
      <p:ext uri="{BB962C8B-B14F-4D97-AF65-F5344CB8AC3E}">
        <p14:creationId xmlns:p14="http://schemas.microsoft.com/office/powerpoint/2010/main" val="3508167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BBDDD-48E1-F898-2523-0FB99923216E}"/>
            </a:ext>
          </a:extLst>
        </p:cNvPr>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D04FE3DC-5009-5A25-535A-2AAC8D128F8A}"/>
              </a:ext>
            </a:extLst>
          </p:cNvPr>
          <p:cNvGraphicFramePr>
            <a:graphicFrameLocks noGrp="1"/>
          </p:cNvGraphicFramePr>
          <p:nvPr>
            <p:ph sz="quarter" idx="11"/>
            <p:extLst>
              <p:ext uri="{D42A27DB-BD31-4B8C-83A1-F6EECF244321}">
                <p14:modId xmlns:p14="http://schemas.microsoft.com/office/powerpoint/2010/main" val="3439103109"/>
              </p:ext>
            </p:extLst>
          </p:nvPr>
        </p:nvGraphicFramePr>
        <p:xfrm>
          <a:off x="515938" y="901766"/>
          <a:ext cx="11198007" cy="5669280"/>
        </p:xfrm>
        <a:graphic>
          <a:graphicData uri="http://schemas.openxmlformats.org/drawingml/2006/table">
            <a:tbl>
              <a:tblPr firstRow="1" bandRow="1">
                <a:tableStyleId>{5C22544A-7EE6-4342-B048-85BDC9FD1C3A}</a:tableStyleId>
              </a:tblPr>
              <a:tblGrid>
                <a:gridCol w="1640121">
                  <a:extLst>
                    <a:ext uri="{9D8B030D-6E8A-4147-A177-3AD203B41FA5}">
                      <a16:colId xmlns:a16="http://schemas.microsoft.com/office/drawing/2014/main" val="3378282970"/>
                    </a:ext>
                  </a:extLst>
                </a:gridCol>
                <a:gridCol w="9557886">
                  <a:extLst>
                    <a:ext uri="{9D8B030D-6E8A-4147-A177-3AD203B41FA5}">
                      <a16:colId xmlns:a16="http://schemas.microsoft.com/office/drawing/2014/main" val="449053119"/>
                    </a:ext>
                  </a:extLst>
                </a:gridCol>
              </a:tblGrid>
              <a:tr h="0">
                <a:tc>
                  <a:txBody>
                    <a:bodyPr/>
                    <a:lstStyle/>
                    <a:p>
                      <a:pPr algn="ctr"/>
                      <a:r>
                        <a:rPr lang="en-US" sz="1200"/>
                        <a:t>Pre Phase</a:t>
                      </a:r>
                    </a:p>
                  </a:txBody>
                  <a:tcPr anchor="ctr">
                    <a:lnR w="12700" cap="flat" cmpd="sng" algn="ctr">
                      <a:solidFill>
                        <a:schemeClr val="accent1"/>
                      </a:solidFill>
                      <a:prstDash val="solid"/>
                      <a:round/>
                      <a:headEnd type="none" w="med" len="med"/>
                      <a:tailEnd type="none" w="med" len="med"/>
                    </a:lnR>
                    <a:solidFill>
                      <a:schemeClr val="bg2"/>
                    </a:solidFill>
                  </a:tcPr>
                </a:tc>
                <a:tc>
                  <a:txBody>
                    <a:bodyPr/>
                    <a:lstStyle/>
                    <a:p>
                      <a:pPr algn="ctr"/>
                      <a:r>
                        <a:rPr lang="en-US" sz="1200"/>
                        <a:t>Design</a:t>
                      </a:r>
                    </a:p>
                  </a:txBody>
                  <a:tcPr anchor="ct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48599287"/>
                  </a:ext>
                </a:extLst>
              </a:tr>
              <a:tr h="3580852">
                <a:tc>
                  <a:txBody>
                    <a:bodyPr/>
                    <a:lstStyle/>
                    <a:p>
                      <a:pPr marL="115887" indent="0" algn="l">
                        <a:buFont typeface="Arial" panose="020B0604020202020204" pitchFamily="34" charset="0"/>
                        <a:buNone/>
                      </a:pPr>
                      <a:r>
                        <a:rPr lang="en-US" sz="1200" b="1" i="1" u="sng"/>
                        <a:t>Example:</a:t>
                      </a:r>
                    </a:p>
                    <a:p>
                      <a:pPr marL="115887" indent="0" algn="l">
                        <a:buFont typeface="Arial" panose="020B0604020202020204" pitchFamily="34" charset="0"/>
                        <a:buNone/>
                      </a:pPr>
                      <a:endParaRPr lang="en-US" sz="1200" b="1"/>
                    </a:p>
                    <a:p>
                      <a:pPr marL="115887" indent="0" algn="l">
                        <a:buFont typeface="Arial" panose="020B0604020202020204" pitchFamily="34" charset="0"/>
                        <a:buNone/>
                      </a:pPr>
                      <a:r>
                        <a:rPr lang="en-US" sz="1200" b="1"/>
                        <a:t>Solution:</a:t>
                      </a:r>
                    </a:p>
                    <a:p>
                      <a:pPr marL="115887" indent="0" algn="l">
                        <a:buFont typeface="Arial" panose="020B0604020202020204" pitchFamily="34" charset="0"/>
                        <a:buNone/>
                      </a:pPr>
                      <a:r>
                        <a:rPr lang="en-US" sz="1200"/>
                        <a:t>Digital Data Request Tracker</a:t>
                      </a:r>
                    </a:p>
                    <a:p>
                      <a:pPr marL="115887" indent="0" algn="l">
                        <a:buFont typeface="Arial" panose="020B0604020202020204" pitchFamily="34" charset="0"/>
                        <a:buNone/>
                      </a:pPr>
                      <a:endParaRPr lang="en-US" sz="1200"/>
                    </a:p>
                    <a:p>
                      <a:pPr marL="115887" indent="0" algn="l">
                        <a:buFont typeface="Arial" panose="020B0604020202020204" pitchFamily="34" charset="0"/>
                        <a:buNone/>
                      </a:pPr>
                      <a:r>
                        <a:rPr lang="en-US" sz="1200" b="1"/>
                        <a:t>Business Problem: </a:t>
                      </a:r>
                      <a:r>
                        <a:rPr lang="en-US" sz="1200" b="0"/>
                        <a:t>Manual, time–consuming, non–standardized data request list generation, collection, and tracking process</a:t>
                      </a:r>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txBody>
                  <a:tcPr anchor="ctr">
                    <a:lnR w="12700" cap="flat" cmpd="sng" algn="ctr">
                      <a:solidFill>
                        <a:schemeClr val="tx2"/>
                      </a:solidFill>
                      <a:prstDash val="solid"/>
                      <a:round/>
                      <a:headEnd type="none" w="med" len="med"/>
                      <a:tailEnd type="none" w="med" len="med"/>
                    </a:lnR>
                    <a:solidFill>
                      <a:schemeClr val="bg1">
                        <a:lumMod val="95000"/>
                      </a:schemeClr>
                    </a:solidFill>
                  </a:tcPr>
                </a:tc>
                <a:tc>
                  <a:txBody>
                    <a:bodyPr/>
                    <a:lstStyle/>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txBody>
                  <a:tcPr>
                    <a:lnL w="12700" cap="flat" cmpd="sng" algn="ctr">
                      <a:solidFill>
                        <a:schemeClr val="tx2"/>
                      </a:solidFill>
                      <a:prstDash val="solid"/>
                      <a:round/>
                      <a:headEnd type="none" w="med" len="med"/>
                      <a:tailEnd type="none" w="med" len="med"/>
                    </a:lnL>
                    <a:solidFill>
                      <a:schemeClr val="bg1"/>
                    </a:solidFill>
                  </a:tcPr>
                </a:tc>
                <a:extLst>
                  <a:ext uri="{0D108BD9-81ED-4DB2-BD59-A6C34878D82A}">
                    <a16:rowId xmlns:a16="http://schemas.microsoft.com/office/drawing/2014/main" val="1693949064"/>
                  </a:ext>
                </a:extLst>
              </a:tr>
            </a:tbl>
          </a:graphicData>
        </a:graphic>
      </p:graphicFrame>
      <p:sp>
        <p:nvSpPr>
          <p:cNvPr id="3" name="Title 2">
            <a:extLst>
              <a:ext uri="{FF2B5EF4-FFF2-40B4-BE49-F238E27FC236}">
                <a16:creationId xmlns:a16="http://schemas.microsoft.com/office/drawing/2014/main" id="{8A17965D-B1C6-C6FD-8DC9-1D0BBC20D3CB}"/>
              </a:ext>
            </a:extLst>
          </p:cNvPr>
          <p:cNvSpPr>
            <a:spLocks noGrp="1"/>
          </p:cNvSpPr>
          <p:nvPr>
            <p:ph type="title"/>
          </p:nvPr>
        </p:nvSpPr>
        <p:spPr/>
        <p:txBody>
          <a:bodyPr/>
          <a:lstStyle/>
          <a:p>
            <a:r>
              <a:rPr lang="en-US"/>
              <a:t>AI Tool Development | Design </a:t>
            </a:r>
            <a:r>
              <a:rPr lang="en-US" b="0" i="1"/>
              <a:t>– example</a:t>
            </a:r>
          </a:p>
        </p:txBody>
      </p:sp>
      <p:sp>
        <p:nvSpPr>
          <p:cNvPr id="4" name="Footer Placeholder 3">
            <a:extLst>
              <a:ext uri="{FF2B5EF4-FFF2-40B4-BE49-F238E27FC236}">
                <a16:creationId xmlns:a16="http://schemas.microsoft.com/office/drawing/2014/main" id="{4C24A621-75BD-2FF2-FC2C-A7A811BC2257}"/>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3D0A85B3-37C8-64A2-AD1E-118FC3391993}"/>
              </a:ext>
            </a:extLst>
          </p:cNvPr>
          <p:cNvSpPr/>
          <p:nvPr/>
        </p:nvSpPr>
        <p:spPr>
          <a:xfrm>
            <a:off x="9545376" y="0"/>
            <a:ext cx="2651760" cy="18288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4"/>
                </a:solidFill>
                <a:latin typeface="Avenir Next" panose="020B0503020202020204" pitchFamily="34" charset="0"/>
              </a:rPr>
              <a:t>Chapter II: Agentic Tool Dev &amp; Agile Delivery</a:t>
            </a:r>
          </a:p>
        </p:txBody>
      </p:sp>
      <p:sp>
        <p:nvSpPr>
          <p:cNvPr id="7" name="Rectangle 6">
            <a:extLst>
              <a:ext uri="{FF2B5EF4-FFF2-40B4-BE49-F238E27FC236}">
                <a16:creationId xmlns:a16="http://schemas.microsoft.com/office/drawing/2014/main" id="{A9BCAE07-71B3-3A14-C803-5F00737E6766}"/>
              </a:ext>
            </a:extLst>
          </p:cNvPr>
          <p:cNvSpPr/>
          <p:nvPr/>
        </p:nvSpPr>
        <p:spPr>
          <a:xfrm>
            <a:off x="8299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pic>
        <p:nvPicPr>
          <p:cNvPr id="13" name="Picture 12">
            <a:extLst>
              <a:ext uri="{FF2B5EF4-FFF2-40B4-BE49-F238E27FC236}">
                <a16:creationId xmlns:a16="http://schemas.microsoft.com/office/drawing/2014/main" id="{BDA706EC-9FC5-6002-308C-6703D0920CA0}"/>
              </a:ext>
            </a:extLst>
          </p:cNvPr>
          <p:cNvPicPr>
            <a:picLocks noChangeAspect="1"/>
          </p:cNvPicPr>
          <p:nvPr/>
        </p:nvPicPr>
        <p:blipFill>
          <a:blip r:embed="rId2"/>
          <a:stretch>
            <a:fillRect/>
          </a:stretch>
        </p:blipFill>
        <p:spPr>
          <a:xfrm>
            <a:off x="2343401" y="1234372"/>
            <a:ext cx="4572000" cy="2585250"/>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A93117BF-ECEE-D6BE-D6B1-C2B32ED5E5D6}"/>
              </a:ext>
            </a:extLst>
          </p:cNvPr>
          <p:cNvPicPr>
            <a:picLocks noChangeAspect="1"/>
          </p:cNvPicPr>
          <p:nvPr/>
        </p:nvPicPr>
        <p:blipFill>
          <a:blip r:embed="rId3">
            <a:duotone>
              <a:schemeClr val="accent1">
                <a:shade val="45000"/>
                <a:satMod val="135000"/>
              </a:schemeClr>
              <a:prstClr val="white"/>
            </a:duotone>
          </a:blip>
          <a:stretch>
            <a:fillRect/>
          </a:stretch>
        </p:blipFill>
        <p:spPr>
          <a:xfrm>
            <a:off x="7141943" y="1259772"/>
            <a:ext cx="4572001" cy="2571950"/>
          </a:xfrm>
          <a:prstGeom prst="rect">
            <a:avLst/>
          </a:prstGeom>
          <a:ln>
            <a:noFill/>
          </a:ln>
          <a:effectLst>
            <a:outerShdw blurRad="292100" dist="139700" dir="2700000" algn="tl" rotWithShape="0">
              <a:srgbClr val="333333">
                <a:alpha val="65000"/>
              </a:srgbClr>
            </a:outerShdw>
          </a:effectLst>
        </p:spPr>
      </p:pic>
      <p:pic>
        <p:nvPicPr>
          <p:cNvPr id="36" name="Picture 35">
            <a:extLst>
              <a:ext uri="{FF2B5EF4-FFF2-40B4-BE49-F238E27FC236}">
                <a16:creationId xmlns:a16="http://schemas.microsoft.com/office/drawing/2014/main" id="{FF8B0DCB-365D-A7C2-53C5-427156A7F5BD}"/>
              </a:ext>
            </a:extLst>
          </p:cNvPr>
          <p:cNvPicPr>
            <a:picLocks noChangeAspect="1"/>
          </p:cNvPicPr>
          <p:nvPr/>
        </p:nvPicPr>
        <p:blipFill>
          <a:blip r:embed="rId4"/>
          <a:stretch>
            <a:fillRect/>
          </a:stretch>
        </p:blipFill>
        <p:spPr>
          <a:xfrm>
            <a:off x="2343401" y="3889541"/>
            <a:ext cx="4572000" cy="2585250"/>
          </a:xfrm>
          <a:prstGeom prst="rect">
            <a:avLst/>
          </a:prstGeom>
          <a:ln>
            <a:noFill/>
          </a:ln>
          <a:effectLst>
            <a:outerShdw blurRad="292100" dist="139700" dir="2700000" algn="tl" rotWithShape="0">
              <a:srgbClr val="333333">
                <a:alpha val="65000"/>
              </a:srgbClr>
            </a:outerShdw>
          </a:effectLst>
        </p:spPr>
      </p:pic>
      <p:pic>
        <p:nvPicPr>
          <p:cNvPr id="38" name="Picture 37">
            <a:extLst>
              <a:ext uri="{FF2B5EF4-FFF2-40B4-BE49-F238E27FC236}">
                <a16:creationId xmlns:a16="http://schemas.microsoft.com/office/drawing/2014/main" id="{29499A2A-E090-B113-57A3-559730C0677F}"/>
              </a:ext>
            </a:extLst>
          </p:cNvPr>
          <p:cNvPicPr>
            <a:picLocks noChangeAspect="1"/>
          </p:cNvPicPr>
          <p:nvPr/>
        </p:nvPicPr>
        <p:blipFill>
          <a:blip r:embed="rId5">
            <a:duotone>
              <a:schemeClr val="accent1">
                <a:shade val="45000"/>
                <a:satMod val="135000"/>
              </a:schemeClr>
              <a:prstClr val="white"/>
            </a:duotone>
          </a:blip>
          <a:stretch>
            <a:fillRect/>
          </a:stretch>
        </p:blipFill>
        <p:spPr>
          <a:xfrm>
            <a:off x="7146285" y="3900419"/>
            <a:ext cx="4572000" cy="2548299"/>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F476F93E-65F7-53BA-C1AD-AC4231908CB3}"/>
              </a:ext>
            </a:extLst>
          </p:cNvPr>
          <p:cNvSpPr/>
          <p:nvPr/>
        </p:nvSpPr>
        <p:spPr>
          <a:xfrm>
            <a:off x="2343401" y="1207170"/>
            <a:ext cx="4572000" cy="18288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i="1">
                <a:latin typeface="+mj-lt"/>
              </a:rPr>
              <a:t>1) Convert the business vision to high–level requirements</a:t>
            </a:r>
          </a:p>
        </p:txBody>
      </p:sp>
      <p:sp>
        <p:nvSpPr>
          <p:cNvPr id="10" name="Rectangle 9">
            <a:extLst>
              <a:ext uri="{FF2B5EF4-FFF2-40B4-BE49-F238E27FC236}">
                <a16:creationId xmlns:a16="http://schemas.microsoft.com/office/drawing/2014/main" id="{D7D61428-EDB0-639E-D759-A5CBC8DB8773}"/>
              </a:ext>
            </a:extLst>
          </p:cNvPr>
          <p:cNvSpPr/>
          <p:nvPr/>
        </p:nvSpPr>
        <p:spPr>
          <a:xfrm>
            <a:off x="2343400" y="3888320"/>
            <a:ext cx="9370542" cy="18288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i="1">
                <a:latin typeface="+mj-lt"/>
              </a:rPr>
              <a:t>3) Prepare any template files to pre–load during development</a:t>
            </a:r>
          </a:p>
        </p:txBody>
      </p:sp>
      <p:sp>
        <p:nvSpPr>
          <p:cNvPr id="11" name="Rectangle 10">
            <a:extLst>
              <a:ext uri="{FF2B5EF4-FFF2-40B4-BE49-F238E27FC236}">
                <a16:creationId xmlns:a16="http://schemas.microsoft.com/office/drawing/2014/main" id="{85BCA8EA-28A1-A67F-AFB4-E350828CEBEB}"/>
              </a:ext>
            </a:extLst>
          </p:cNvPr>
          <p:cNvSpPr/>
          <p:nvPr/>
        </p:nvSpPr>
        <p:spPr>
          <a:xfrm>
            <a:off x="7141942" y="1206770"/>
            <a:ext cx="4572000" cy="18288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i="1">
                <a:latin typeface="+mj-lt"/>
              </a:rPr>
              <a:t>2) Define and structure the solution process flow</a:t>
            </a:r>
          </a:p>
        </p:txBody>
      </p:sp>
      <p:grpSp>
        <p:nvGrpSpPr>
          <p:cNvPr id="14" name="Group 13">
            <a:extLst>
              <a:ext uri="{FF2B5EF4-FFF2-40B4-BE49-F238E27FC236}">
                <a16:creationId xmlns:a16="http://schemas.microsoft.com/office/drawing/2014/main" id="{8D945BC2-1617-2ECF-1112-E52035322B05}"/>
              </a:ext>
            </a:extLst>
          </p:cNvPr>
          <p:cNvGrpSpPr/>
          <p:nvPr/>
        </p:nvGrpSpPr>
        <p:grpSpPr>
          <a:xfrm>
            <a:off x="11179890" y="311328"/>
            <a:ext cx="496876" cy="496876"/>
            <a:chOff x="4452451" y="785764"/>
            <a:chExt cx="807528" cy="807528"/>
          </a:xfrm>
        </p:grpSpPr>
        <p:sp>
          <p:nvSpPr>
            <p:cNvPr id="16" name="Oval 15">
              <a:extLst>
                <a:ext uri="{FF2B5EF4-FFF2-40B4-BE49-F238E27FC236}">
                  <a16:creationId xmlns:a16="http://schemas.microsoft.com/office/drawing/2014/main" id="{CAC3C334-75A9-D103-7648-64526C006634}"/>
                </a:ext>
              </a:extLst>
            </p:cNvPr>
            <p:cNvSpPr/>
            <p:nvPr/>
          </p:nvSpPr>
          <p:spPr>
            <a:xfrm>
              <a:off x="4452451" y="785764"/>
              <a:ext cx="807528" cy="807528"/>
            </a:xfrm>
            <a:prstGeom prst="ellipse">
              <a:avLst/>
            </a:prstGeom>
            <a:solidFill>
              <a:schemeClr val="accent3">
                <a:lumMod val="20000"/>
                <a:lumOff val="80000"/>
              </a:schemeClr>
            </a:solidFill>
            <a:ln w="28575">
              <a:solidFill>
                <a:srgbClr val="EEEB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17" name="Image 1" descr="preencoded.png">
              <a:extLst>
                <a:ext uri="{FF2B5EF4-FFF2-40B4-BE49-F238E27FC236}">
                  <a16:creationId xmlns:a16="http://schemas.microsoft.com/office/drawing/2014/main" id="{97AB1DA8-33E4-4A28-4EA0-A035244F2C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81895" y="915208"/>
              <a:ext cx="548640" cy="548640"/>
            </a:xfrm>
            <a:prstGeom prst="rect">
              <a:avLst/>
            </a:prstGeom>
          </p:spPr>
        </p:pic>
      </p:grpSp>
    </p:spTree>
    <p:extLst>
      <p:ext uri="{BB962C8B-B14F-4D97-AF65-F5344CB8AC3E}">
        <p14:creationId xmlns:p14="http://schemas.microsoft.com/office/powerpoint/2010/main" val="213354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E15B-1265-61E5-2EC8-BCBD1EE9F41A}"/>
            </a:ext>
          </a:extLst>
        </p:cNvPr>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EDA14A80-C3FC-97FF-6470-3519BDD3E0BA}"/>
              </a:ext>
            </a:extLst>
          </p:cNvPr>
          <p:cNvGraphicFramePr>
            <a:graphicFrameLocks noGrp="1"/>
          </p:cNvGraphicFramePr>
          <p:nvPr>
            <p:ph sz="quarter" idx="11"/>
            <p:extLst>
              <p:ext uri="{D42A27DB-BD31-4B8C-83A1-F6EECF244321}">
                <p14:modId xmlns:p14="http://schemas.microsoft.com/office/powerpoint/2010/main" val="1953422424"/>
              </p:ext>
            </p:extLst>
          </p:nvPr>
        </p:nvGraphicFramePr>
        <p:xfrm>
          <a:off x="515938" y="901766"/>
          <a:ext cx="11198007" cy="5669280"/>
        </p:xfrm>
        <a:graphic>
          <a:graphicData uri="http://schemas.openxmlformats.org/drawingml/2006/table">
            <a:tbl>
              <a:tblPr firstRow="1" bandRow="1">
                <a:tableStyleId>{5C22544A-7EE6-4342-B048-85BDC9FD1C3A}</a:tableStyleId>
              </a:tblPr>
              <a:tblGrid>
                <a:gridCol w="1640121">
                  <a:extLst>
                    <a:ext uri="{9D8B030D-6E8A-4147-A177-3AD203B41FA5}">
                      <a16:colId xmlns:a16="http://schemas.microsoft.com/office/drawing/2014/main" val="3378282970"/>
                    </a:ext>
                  </a:extLst>
                </a:gridCol>
                <a:gridCol w="9557886">
                  <a:extLst>
                    <a:ext uri="{9D8B030D-6E8A-4147-A177-3AD203B41FA5}">
                      <a16:colId xmlns:a16="http://schemas.microsoft.com/office/drawing/2014/main" val="449053119"/>
                    </a:ext>
                  </a:extLst>
                </a:gridCol>
              </a:tblGrid>
              <a:tr h="0">
                <a:tc>
                  <a:txBody>
                    <a:bodyPr/>
                    <a:lstStyle/>
                    <a:p>
                      <a:pPr algn="ctr"/>
                      <a:r>
                        <a:rPr lang="en-US" sz="1200"/>
                        <a:t>Design</a:t>
                      </a:r>
                    </a:p>
                  </a:txBody>
                  <a:tcPr anchor="ctr">
                    <a:lnR w="12700" cap="flat" cmpd="sng" algn="ctr">
                      <a:solidFill>
                        <a:schemeClr val="bg1"/>
                      </a:solidFill>
                      <a:prstDash val="solid"/>
                      <a:round/>
                      <a:headEnd type="none" w="med" len="med"/>
                      <a:tailEnd type="none" w="med" len="med"/>
                    </a:lnR>
                    <a:solidFill>
                      <a:schemeClr val="accent1"/>
                    </a:solidFill>
                  </a:tcPr>
                </a:tc>
                <a:tc>
                  <a:txBody>
                    <a:bodyPr/>
                    <a:lstStyle/>
                    <a:p>
                      <a:pPr algn="ctr"/>
                      <a:r>
                        <a:rPr lang="en-US" sz="1200"/>
                        <a:t>Prototype</a:t>
                      </a:r>
                    </a:p>
                  </a:txBody>
                  <a:tcPr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48599287"/>
                  </a:ext>
                </a:extLst>
              </a:tr>
              <a:tr h="3580852">
                <a:tc>
                  <a:txBody>
                    <a:bodyPr/>
                    <a:lstStyle/>
                    <a:p>
                      <a:pPr marL="115887" indent="0" algn="l">
                        <a:buFont typeface="Arial" panose="020B0604020202020204" pitchFamily="34" charset="0"/>
                        <a:buNone/>
                      </a:pPr>
                      <a:r>
                        <a:rPr lang="en-US" sz="1200" b="1" i="1" u="sng"/>
                        <a:t>Example:</a:t>
                      </a:r>
                    </a:p>
                    <a:p>
                      <a:pPr marL="115887" indent="0" algn="l">
                        <a:buFont typeface="Arial" panose="020B0604020202020204" pitchFamily="34" charset="0"/>
                        <a:buNone/>
                      </a:pPr>
                      <a:endParaRPr lang="en-US" sz="1200" b="1"/>
                    </a:p>
                    <a:p>
                      <a:pPr marL="115887" indent="0" algn="l">
                        <a:buFont typeface="Arial" panose="020B0604020202020204" pitchFamily="34" charset="0"/>
                        <a:buNone/>
                      </a:pPr>
                      <a:r>
                        <a:rPr lang="en-US" sz="1200" b="1"/>
                        <a:t>Solution:</a:t>
                      </a:r>
                    </a:p>
                    <a:p>
                      <a:pPr marL="115887" indent="0" algn="l">
                        <a:buFont typeface="Arial" panose="020B0604020202020204" pitchFamily="34" charset="0"/>
                        <a:buNone/>
                      </a:pPr>
                      <a:r>
                        <a:rPr lang="en-US" sz="1200"/>
                        <a:t>Digital Data Request Tracker</a:t>
                      </a:r>
                    </a:p>
                    <a:p>
                      <a:pPr marL="115887" indent="0" algn="l">
                        <a:buFont typeface="Arial" panose="020B0604020202020204" pitchFamily="34" charset="0"/>
                        <a:buNone/>
                      </a:pPr>
                      <a:endParaRPr lang="en-US" sz="1200"/>
                    </a:p>
                    <a:p>
                      <a:pPr marL="115887" indent="0" algn="l">
                        <a:buFont typeface="Arial" panose="020B0604020202020204" pitchFamily="34" charset="0"/>
                        <a:buNone/>
                      </a:pPr>
                      <a:r>
                        <a:rPr lang="en-US" sz="1200" b="1"/>
                        <a:t>Completed thus far: </a:t>
                      </a:r>
                    </a:p>
                    <a:p>
                      <a:pPr marL="287337" indent="-171450" algn="l">
                        <a:buFont typeface="Wingdings" panose="05000000000000000000" pitchFamily="2" charset="2"/>
                        <a:buChar char="ü"/>
                      </a:pPr>
                      <a:r>
                        <a:rPr lang="en-US" sz="1200" b="0"/>
                        <a:t>Initial Design Document</a:t>
                      </a:r>
                    </a:p>
                    <a:p>
                      <a:pPr marL="287337" indent="-171450" algn="l">
                        <a:buFont typeface="Wingdings" panose="05000000000000000000" pitchFamily="2" charset="2"/>
                        <a:buChar char="ü"/>
                      </a:pPr>
                      <a:r>
                        <a:rPr lang="en-US" sz="1200" b="0"/>
                        <a:t>PPT and Excel Templates</a:t>
                      </a:r>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p>
                      <a:pPr marL="115887" indent="0" algn="l">
                        <a:buFont typeface="Arial" panose="020B0604020202020204" pitchFamily="34" charset="0"/>
                        <a:buNone/>
                      </a:pPr>
                      <a:endParaRPr lang="en-US" sz="1200" b="0"/>
                    </a:p>
                  </a:txBody>
                  <a:tcPr anchor="ctr">
                    <a:lnR w="12700" cap="flat" cmpd="sng" algn="ctr">
                      <a:solidFill>
                        <a:schemeClr val="tx2"/>
                      </a:solidFill>
                      <a:prstDash val="solid"/>
                      <a:round/>
                      <a:headEnd type="none" w="med" len="med"/>
                      <a:tailEnd type="none" w="med" len="med"/>
                    </a:lnR>
                    <a:solidFill>
                      <a:schemeClr val="bg1">
                        <a:lumMod val="95000"/>
                      </a:schemeClr>
                    </a:solidFill>
                  </a:tcPr>
                </a:tc>
                <a:tc>
                  <a:txBody>
                    <a:bodyPr/>
                    <a:lstStyle/>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285750"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txBody>
                  <a:tcPr>
                    <a:lnL w="12700" cap="flat" cmpd="sng" algn="ctr">
                      <a:solidFill>
                        <a:schemeClr val="tx2"/>
                      </a:solidFill>
                      <a:prstDash val="solid"/>
                      <a:round/>
                      <a:headEnd type="none" w="med" len="med"/>
                      <a:tailEnd type="none" w="med" len="med"/>
                    </a:lnL>
                    <a:solidFill>
                      <a:schemeClr val="bg1"/>
                    </a:solidFill>
                  </a:tcPr>
                </a:tc>
                <a:extLst>
                  <a:ext uri="{0D108BD9-81ED-4DB2-BD59-A6C34878D82A}">
                    <a16:rowId xmlns:a16="http://schemas.microsoft.com/office/drawing/2014/main" val="1693949064"/>
                  </a:ext>
                </a:extLst>
              </a:tr>
            </a:tbl>
          </a:graphicData>
        </a:graphic>
      </p:graphicFrame>
      <p:sp>
        <p:nvSpPr>
          <p:cNvPr id="3" name="Title 2">
            <a:extLst>
              <a:ext uri="{FF2B5EF4-FFF2-40B4-BE49-F238E27FC236}">
                <a16:creationId xmlns:a16="http://schemas.microsoft.com/office/drawing/2014/main" id="{95375CE4-9BBC-03D2-B704-8C6E80CFF609}"/>
              </a:ext>
            </a:extLst>
          </p:cNvPr>
          <p:cNvSpPr>
            <a:spLocks noGrp="1"/>
          </p:cNvSpPr>
          <p:nvPr>
            <p:ph type="title"/>
          </p:nvPr>
        </p:nvSpPr>
        <p:spPr/>
        <p:txBody>
          <a:bodyPr/>
          <a:lstStyle/>
          <a:p>
            <a:r>
              <a:rPr lang="en-US"/>
              <a:t>Agentic Tool Development | Prototype </a:t>
            </a:r>
            <a:r>
              <a:rPr lang="en-US" b="0" i="1"/>
              <a:t>– example</a:t>
            </a:r>
          </a:p>
        </p:txBody>
      </p:sp>
      <p:sp>
        <p:nvSpPr>
          <p:cNvPr id="4" name="Footer Placeholder 3">
            <a:extLst>
              <a:ext uri="{FF2B5EF4-FFF2-40B4-BE49-F238E27FC236}">
                <a16:creationId xmlns:a16="http://schemas.microsoft.com/office/drawing/2014/main" id="{76A545B1-D72A-6C71-7E4E-E1548B17DB8C}"/>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4231C45E-94A2-28E0-6CE5-3C1C04B18AF3}"/>
              </a:ext>
            </a:extLst>
          </p:cNvPr>
          <p:cNvSpPr/>
          <p:nvPr/>
        </p:nvSpPr>
        <p:spPr>
          <a:xfrm>
            <a:off x="9545376" y="0"/>
            <a:ext cx="2651760" cy="18288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4"/>
                </a:solidFill>
                <a:latin typeface="Avenir Next" panose="020B0503020202020204" pitchFamily="34" charset="0"/>
              </a:rPr>
              <a:t>Chapter II: Agentic Tool Dev &amp; Agile Delivery</a:t>
            </a:r>
          </a:p>
        </p:txBody>
      </p:sp>
      <p:sp>
        <p:nvSpPr>
          <p:cNvPr id="7" name="Rectangle 6">
            <a:extLst>
              <a:ext uri="{FF2B5EF4-FFF2-40B4-BE49-F238E27FC236}">
                <a16:creationId xmlns:a16="http://schemas.microsoft.com/office/drawing/2014/main" id="{7C236117-0F70-01CC-CFA7-D734386FB3E7}"/>
              </a:ext>
            </a:extLst>
          </p:cNvPr>
          <p:cNvSpPr/>
          <p:nvPr/>
        </p:nvSpPr>
        <p:spPr>
          <a:xfrm>
            <a:off x="8299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pic>
        <p:nvPicPr>
          <p:cNvPr id="17" name="Picture 16">
            <a:extLst>
              <a:ext uri="{FF2B5EF4-FFF2-40B4-BE49-F238E27FC236}">
                <a16:creationId xmlns:a16="http://schemas.microsoft.com/office/drawing/2014/main" id="{7941B56E-60AC-AD68-A366-458DBAC9B109}"/>
              </a:ext>
            </a:extLst>
          </p:cNvPr>
          <p:cNvPicPr>
            <a:picLocks noChangeAspect="1"/>
          </p:cNvPicPr>
          <p:nvPr/>
        </p:nvPicPr>
        <p:blipFill>
          <a:blip r:embed="rId2">
            <a:duotone>
              <a:schemeClr val="accent1">
                <a:shade val="45000"/>
                <a:satMod val="135000"/>
              </a:schemeClr>
              <a:prstClr val="white"/>
            </a:duotone>
          </a:blip>
          <a:srcRect b="24293"/>
          <a:stretch>
            <a:fillRect/>
          </a:stretch>
        </p:blipFill>
        <p:spPr>
          <a:xfrm>
            <a:off x="7141942" y="4105544"/>
            <a:ext cx="4571996" cy="2389936"/>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9D5EDB4D-B83B-DF4C-944F-602053B5BF7E}"/>
              </a:ext>
            </a:extLst>
          </p:cNvPr>
          <p:cNvPicPr>
            <a:picLocks noChangeAspect="1"/>
          </p:cNvPicPr>
          <p:nvPr/>
        </p:nvPicPr>
        <p:blipFill>
          <a:blip r:embed="rId3"/>
          <a:stretch>
            <a:fillRect/>
          </a:stretch>
        </p:blipFill>
        <p:spPr>
          <a:xfrm>
            <a:off x="2375651" y="1191954"/>
            <a:ext cx="4539750" cy="2587752"/>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8F10ED95-C62E-D9E3-DB33-B3D1509FDDBC}"/>
              </a:ext>
            </a:extLst>
          </p:cNvPr>
          <p:cNvPicPr>
            <a:picLocks noChangeAspect="1"/>
          </p:cNvPicPr>
          <p:nvPr/>
        </p:nvPicPr>
        <p:blipFill>
          <a:blip r:embed="rId4">
            <a:alphaModFix amt="70000"/>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7141946" y="1211607"/>
            <a:ext cx="4571996" cy="2587752"/>
          </a:xfrm>
          <a:prstGeom prst="rect">
            <a:avLst/>
          </a:prstGeom>
          <a:ln>
            <a:noFill/>
          </a:ln>
          <a:effectLst>
            <a:outerShdw blurRad="292100" dist="139700" dir="2700000" algn="tl" rotWithShape="0">
              <a:srgbClr val="333333">
                <a:alpha val="65000"/>
              </a:srgbClr>
            </a:outerShdw>
          </a:effectLst>
        </p:spPr>
      </p:pic>
      <p:sp>
        <p:nvSpPr>
          <p:cNvPr id="22" name="Rectangle 21">
            <a:extLst>
              <a:ext uri="{FF2B5EF4-FFF2-40B4-BE49-F238E27FC236}">
                <a16:creationId xmlns:a16="http://schemas.microsoft.com/office/drawing/2014/main" id="{DA126226-10EA-43DE-B2AF-FC5C4FA13B20}"/>
              </a:ext>
            </a:extLst>
          </p:cNvPr>
          <p:cNvSpPr/>
          <p:nvPr/>
        </p:nvSpPr>
        <p:spPr>
          <a:xfrm>
            <a:off x="2343404" y="1219830"/>
            <a:ext cx="9370542" cy="18288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i="1">
                <a:latin typeface="+mj-lt"/>
              </a:rPr>
              <a:t> 1 &amp; 2) Develop an initial prototype by leveraging Generative AI Chatbots (1) and development programs (2)</a:t>
            </a:r>
          </a:p>
        </p:txBody>
      </p:sp>
      <p:sp>
        <p:nvSpPr>
          <p:cNvPr id="24" name="Rectangle 23">
            <a:extLst>
              <a:ext uri="{FF2B5EF4-FFF2-40B4-BE49-F238E27FC236}">
                <a16:creationId xmlns:a16="http://schemas.microsoft.com/office/drawing/2014/main" id="{57D4BF31-048D-9AFF-B97D-DDF0C60EF286}"/>
              </a:ext>
            </a:extLst>
          </p:cNvPr>
          <p:cNvSpPr/>
          <p:nvPr/>
        </p:nvSpPr>
        <p:spPr>
          <a:xfrm>
            <a:off x="2343401" y="3924970"/>
            <a:ext cx="4572000" cy="18288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i="1">
                <a:latin typeface="+mj-lt"/>
              </a:rPr>
              <a:t>3) Conduct preliminary testing and fix issues (repeat the process)</a:t>
            </a:r>
          </a:p>
        </p:txBody>
      </p:sp>
      <p:sp>
        <p:nvSpPr>
          <p:cNvPr id="25" name="Rectangle 24">
            <a:extLst>
              <a:ext uri="{FF2B5EF4-FFF2-40B4-BE49-F238E27FC236}">
                <a16:creationId xmlns:a16="http://schemas.microsoft.com/office/drawing/2014/main" id="{F9DABB85-AE0C-896F-512B-4CEE46292E5E}"/>
              </a:ext>
            </a:extLst>
          </p:cNvPr>
          <p:cNvSpPr/>
          <p:nvPr/>
        </p:nvSpPr>
        <p:spPr>
          <a:xfrm>
            <a:off x="7141942" y="3899170"/>
            <a:ext cx="4572000" cy="18288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50" i="1">
                <a:latin typeface="+mj-lt"/>
              </a:rPr>
              <a:t>4) Prepare and share the solution package for deployment </a:t>
            </a:r>
          </a:p>
        </p:txBody>
      </p:sp>
      <p:pic>
        <p:nvPicPr>
          <p:cNvPr id="1026" name="Picture 2">
            <a:extLst>
              <a:ext uri="{FF2B5EF4-FFF2-40B4-BE49-F238E27FC236}">
                <a16:creationId xmlns:a16="http://schemas.microsoft.com/office/drawing/2014/main" id="{E920FD7F-23FB-3D21-4766-448F3DF0B5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3" t="13496" r="1853" b="2623"/>
          <a:stretch>
            <a:fillRect/>
          </a:stretch>
        </p:blipFill>
        <p:spPr bwMode="auto">
          <a:xfrm>
            <a:off x="2343394" y="4089144"/>
            <a:ext cx="4571996" cy="23899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5">
            <a:extLst>
              <a:ext uri="{FF2B5EF4-FFF2-40B4-BE49-F238E27FC236}">
                <a16:creationId xmlns:a16="http://schemas.microsoft.com/office/drawing/2014/main" id="{463375EC-9BB7-8AF1-B1B5-803409B88745}"/>
              </a:ext>
            </a:extLst>
          </p:cNvPr>
          <p:cNvGrpSpPr/>
          <p:nvPr/>
        </p:nvGrpSpPr>
        <p:grpSpPr>
          <a:xfrm>
            <a:off x="11182990" y="308179"/>
            <a:ext cx="493776" cy="493776"/>
            <a:chOff x="9084242" y="714073"/>
            <a:chExt cx="807528" cy="807528"/>
          </a:xfrm>
        </p:grpSpPr>
        <p:sp>
          <p:nvSpPr>
            <p:cNvPr id="27" name="Oval 26">
              <a:extLst>
                <a:ext uri="{FF2B5EF4-FFF2-40B4-BE49-F238E27FC236}">
                  <a16:creationId xmlns:a16="http://schemas.microsoft.com/office/drawing/2014/main" id="{B0AEAE86-8A01-6797-8598-1B4E13C6F168}"/>
                </a:ext>
              </a:extLst>
            </p:cNvPr>
            <p:cNvSpPr/>
            <p:nvPr/>
          </p:nvSpPr>
          <p:spPr>
            <a:xfrm>
              <a:off x="9084242" y="714073"/>
              <a:ext cx="807528" cy="807528"/>
            </a:xfrm>
            <a:prstGeom prst="ellipse">
              <a:avLst/>
            </a:prstGeom>
            <a:solidFill>
              <a:schemeClr val="accent3">
                <a:lumMod val="20000"/>
                <a:lumOff val="80000"/>
              </a:schemeClr>
            </a:solidFill>
            <a:ln w="28575">
              <a:solidFill>
                <a:srgbClr val="EEEB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28" name="Image 3" descr="preencoded.png">
              <a:extLst>
                <a:ext uri="{FF2B5EF4-FFF2-40B4-BE49-F238E27FC236}">
                  <a16:creationId xmlns:a16="http://schemas.microsoft.com/office/drawing/2014/main" id="{04F72A15-49BE-EF97-A3BF-F77E7865B2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13686" y="843517"/>
              <a:ext cx="548640" cy="548640"/>
            </a:xfrm>
            <a:prstGeom prst="rect">
              <a:avLst/>
            </a:prstGeom>
          </p:spPr>
        </p:pic>
      </p:grpSp>
    </p:spTree>
    <p:extLst>
      <p:ext uri="{BB962C8B-B14F-4D97-AF65-F5344CB8AC3E}">
        <p14:creationId xmlns:p14="http://schemas.microsoft.com/office/powerpoint/2010/main" val="4033868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A0C4C-CECF-9B80-EE06-24156DAB028D}"/>
            </a:ext>
          </a:extLst>
        </p:cNvPr>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6CE16CA-F91C-8149-A6FE-E06780B7FA6A}"/>
              </a:ext>
            </a:extLst>
          </p:cNvPr>
          <p:cNvSpPr/>
          <p:nvPr/>
        </p:nvSpPr>
        <p:spPr>
          <a:xfrm>
            <a:off x="515233" y="1094047"/>
            <a:ext cx="4226880" cy="1013503"/>
          </a:xfrm>
          <a:prstGeom prst="roundRect">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5" name="Rectangle 4">
            <a:extLst>
              <a:ext uri="{FF2B5EF4-FFF2-40B4-BE49-F238E27FC236}">
                <a16:creationId xmlns:a16="http://schemas.microsoft.com/office/drawing/2014/main" id="{AE191A67-F4F6-97C2-4610-4D6EA3FD8CCF}"/>
              </a:ext>
            </a:extLst>
          </p:cNvPr>
          <p:cNvSpPr/>
          <p:nvPr/>
        </p:nvSpPr>
        <p:spPr>
          <a:xfrm>
            <a:off x="5695118" y="3851879"/>
            <a:ext cx="5856111" cy="183719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531A051-7474-CD81-3166-C96AD38F99A2}"/>
              </a:ext>
            </a:extLst>
          </p:cNvPr>
          <p:cNvSpPr txBox="1"/>
          <p:nvPr/>
        </p:nvSpPr>
        <p:spPr>
          <a:xfrm>
            <a:off x="6260671" y="3878178"/>
            <a:ext cx="4725005" cy="246221"/>
          </a:xfrm>
          <a:prstGeom prst="rect">
            <a:avLst/>
          </a:prstGeom>
          <a:noFill/>
        </p:spPr>
        <p:txBody>
          <a:bodyPr wrap="square" rtlCol="0">
            <a:spAutoFit/>
          </a:bodyPr>
          <a:lstStyle/>
          <a:p>
            <a:pPr algn="ctr"/>
            <a:r>
              <a:rPr lang="en-US" sz="1000" b="1"/>
              <a:t>Agentic Operating Model Transformation (AOMT) – Projects Approach</a:t>
            </a:r>
          </a:p>
        </p:txBody>
      </p:sp>
      <p:sp>
        <p:nvSpPr>
          <p:cNvPr id="7" name="Rectangle: Rounded Corners 6">
            <a:extLst>
              <a:ext uri="{FF2B5EF4-FFF2-40B4-BE49-F238E27FC236}">
                <a16:creationId xmlns:a16="http://schemas.microsoft.com/office/drawing/2014/main" id="{1459A322-FE3D-07FD-60EF-8ECDF5351BAA}"/>
              </a:ext>
            </a:extLst>
          </p:cNvPr>
          <p:cNvSpPr/>
          <p:nvPr/>
        </p:nvSpPr>
        <p:spPr>
          <a:xfrm>
            <a:off x="5865188" y="4505055"/>
            <a:ext cx="809310" cy="331076"/>
          </a:xfrm>
          <a:prstGeom prst="roundRect">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latin typeface="Avenir Next" panose="020B0503020202020204" pitchFamily="34" charset="0"/>
              </a:rPr>
              <a:t>Diagnose Data</a:t>
            </a:r>
          </a:p>
        </p:txBody>
      </p:sp>
      <p:sp>
        <p:nvSpPr>
          <p:cNvPr id="8" name="Rectangle: Rounded Corners 7">
            <a:extLst>
              <a:ext uri="{FF2B5EF4-FFF2-40B4-BE49-F238E27FC236}">
                <a16:creationId xmlns:a16="http://schemas.microsoft.com/office/drawing/2014/main" id="{F43C2FD8-EFC5-08F2-1366-ABB3A63ABC9F}"/>
              </a:ext>
            </a:extLst>
          </p:cNvPr>
          <p:cNvSpPr/>
          <p:nvPr/>
        </p:nvSpPr>
        <p:spPr>
          <a:xfrm>
            <a:off x="6837089" y="4505055"/>
            <a:ext cx="788276" cy="331076"/>
          </a:xfrm>
          <a:prstGeom prst="roundRect">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latin typeface="Avenir Next" panose="020B0503020202020204" pitchFamily="34" charset="0"/>
              </a:rPr>
              <a:t>Prioritize</a:t>
            </a:r>
          </a:p>
        </p:txBody>
      </p:sp>
      <p:sp>
        <p:nvSpPr>
          <p:cNvPr id="9" name="Rectangle: Rounded Corners 8">
            <a:extLst>
              <a:ext uri="{FF2B5EF4-FFF2-40B4-BE49-F238E27FC236}">
                <a16:creationId xmlns:a16="http://schemas.microsoft.com/office/drawing/2014/main" id="{CE2383B1-3570-34C5-65E5-4D3229F7DDFE}"/>
              </a:ext>
            </a:extLst>
          </p:cNvPr>
          <p:cNvSpPr/>
          <p:nvPr/>
        </p:nvSpPr>
        <p:spPr>
          <a:xfrm>
            <a:off x="7787956" y="4505055"/>
            <a:ext cx="788276" cy="331076"/>
          </a:xfrm>
          <a:prstGeom prst="roundRect">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latin typeface="Avenir Next" panose="020B0503020202020204" pitchFamily="34" charset="0"/>
              </a:rPr>
              <a:t>Design</a:t>
            </a:r>
          </a:p>
        </p:txBody>
      </p:sp>
      <p:sp>
        <p:nvSpPr>
          <p:cNvPr id="10" name="Rectangle: Rounded Corners 9">
            <a:extLst>
              <a:ext uri="{FF2B5EF4-FFF2-40B4-BE49-F238E27FC236}">
                <a16:creationId xmlns:a16="http://schemas.microsoft.com/office/drawing/2014/main" id="{95E6BEA6-3B3F-F687-F88E-770B76602FD4}"/>
              </a:ext>
            </a:extLst>
          </p:cNvPr>
          <p:cNvSpPr/>
          <p:nvPr/>
        </p:nvSpPr>
        <p:spPr>
          <a:xfrm>
            <a:off x="8738822" y="4505055"/>
            <a:ext cx="788276" cy="331076"/>
          </a:xfrm>
          <a:prstGeom prst="roundRect">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bg1"/>
                </a:solidFill>
                <a:latin typeface="Avenir Next" panose="020B0503020202020204" pitchFamily="34" charset="0"/>
              </a:rPr>
              <a:t>Implement</a:t>
            </a:r>
          </a:p>
        </p:txBody>
      </p:sp>
      <p:sp>
        <p:nvSpPr>
          <p:cNvPr id="11" name="Rectangle: Rounded Corners 10">
            <a:extLst>
              <a:ext uri="{FF2B5EF4-FFF2-40B4-BE49-F238E27FC236}">
                <a16:creationId xmlns:a16="http://schemas.microsoft.com/office/drawing/2014/main" id="{986FF016-7EAC-5E3B-9B09-8C965F095475}"/>
              </a:ext>
            </a:extLst>
          </p:cNvPr>
          <p:cNvSpPr/>
          <p:nvPr/>
        </p:nvSpPr>
        <p:spPr>
          <a:xfrm>
            <a:off x="9912096" y="4505055"/>
            <a:ext cx="788276" cy="331076"/>
          </a:xfrm>
          <a:prstGeom prst="roundRect">
            <a:avLst/>
          </a:prstGeom>
          <a:solidFill>
            <a:schemeClr val="bg1">
              <a:lumMod val="85000"/>
            </a:schemeClr>
          </a:solidFill>
          <a:ln>
            <a:solidFill>
              <a:srgbClr val="0033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a:solidFill>
                  <a:schemeClr val="tx1">
                    <a:lumMod val="50000"/>
                    <a:lumOff val="50000"/>
                  </a:schemeClr>
                </a:solidFill>
                <a:latin typeface="Avenir Next" panose="020B0503020202020204" pitchFamily="34" charset="0"/>
              </a:rPr>
              <a:t>Sustain</a:t>
            </a:r>
          </a:p>
        </p:txBody>
      </p:sp>
      <p:sp>
        <p:nvSpPr>
          <p:cNvPr id="12" name="TextBox 11">
            <a:extLst>
              <a:ext uri="{FF2B5EF4-FFF2-40B4-BE49-F238E27FC236}">
                <a16:creationId xmlns:a16="http://schemas.microsoft.com/office/drawing/2014/main" id="{F25F22B4-96AC-32BD-8CB4-FCEA4F4862B7}"/>
              </a:ext>
            </a:extLst>
          </p:cNvPr>
          <p:cNvSpPr txBox="1"/>
          <p:nvPr/>
        </p:nvSpPr>
        <p:spPr>
          <a:xfrm>
            <a:off x="7455181" y="4205393"/>
            <a:ext cx="1281468" cy="215444"/>
          </a:xfrm>
          <a:prstGeom prst="rect">
            <a:avLst/>
          </a:prstGeom>
          <a:noFill/>
        </p:spPr>
        <p:txBody>
          <a:bodyPr wrap="square" rtlCol="0">
            <a:spAutoFit/>
          </a:bodyPr>
          <a:lstStyle/>
          <a:p>
            <a:pPr algn="ctr">
              <a:spcBef>
                <a:spcPts val="1000"/>
              </a:spcBef>
            </a:pPr>
            <a:r>
              <a:rPr lang="en-US" sz="800" b="1">
                <a:solidFill>
                  <a:schemeClr val="tx1">
                    <a:lumMod val="65000"/>
                    <a:lumOff val="35000"/>
                  </a:schemeClr>
                </a:solidFill>
                <a:latin typeface="Avenir Next LT Pro" panose="020B0504020202020204" pitchFamily="34" charset="77"/>
              </a:rPr>
              <a:t>Execute Projects</a:t>
            </a:r>
          </a:p>
        </p:txBody>
      </p:sp>
      <p:pic>
        <p:nvPicPr>
          <p:cNvPr id="13" name="Picture 12">
            <a:extLst>
              <a:ext uri="{FF2B5EF4-FFF2-40B4-BE49-F238E27FC236}">
                <a16:creationId xmlns:a16="http://schemas.microsoft.com/office/drawing/2014/main" id="{A9B87A64-B1FC-D0E9-72BA-36E9CB7CC002}"/>
              </a:ext>
            </a:extLst>
          </p:cNvPr>
          <p:cNvPicPr>
            <a:picLocks noChangeAspect="1"/>
          </p:cNvPicPr>
          <p:nvPr/>
        </p:nvPicPr>
        <p:blipFill>
          <a:blip r:embed="rId2"/>
          <a:stretch>
            <a:fillRect/>
          </a:stretch>
        </p:blipFill>
        <p:spPr>
          <a:xfrm flipH="1">
            <a:off x="9596332" y="4537376"/>
            <a:ext cx="266101" cy="266434"/>
          </a:xfrm>
          <a:prstGeom prst="ellipse">
            <a:avLst/>
          </a:prstGeom>
        </p:spPr>
      </p:pic>
      <p:sp>
        <p:nvSpPr>
          <p:cNvPr id="14" name="TextBox 13">
            <a:extLst>
              <a:ext uri="{FF2B5EF4-FFF2-40B4-BE49-F238E27FC236}">
                <a16:creationId xmlns:a16="http://schemas.microsoft.com/office/drawing/2014/main" id="{48188841-C32D-2EBD-083B-5DB6C8CB8A03}"/>
              </a:ext>
            </a:extLst>
          </p:cNvPr>
          <p:cNvSpPr txBox="1"/>
          <p:nvPr/>
        </p:nvSpPr>
        <p:spPr>
          <a:xfrm>
            <a:off x="9595868" y="4205393"/>
            <a:ext cx="1281468" cy="215444"/>
          </a:xfrm>
          <a:prstGeom prst="rect">
            <a:avLst/>
          </a:prstGeom>
          <a:noFill/>
        </p:spPr>
        <p:txBody>
          <a:bodyPr wrap="square" rtlCol="0">
            <a:spAutoFit/>
          </a:bodyPr>
          <a:lstStyle/>
          <a:p>
            <a:pPr algn="ctr">
              <a:spcBef>
                <a:spcPts val="1000"/>
              </a:spcBef>
            </a:pPr>
            <a:r>
              <a:rPr lang="en-US" sz="800" b="1">
                <a:solidFill>
                  <a:schemeClr val="tx1">
                    <a:lumMod val="65000"/>
                    <a:lumOff val="35000"/>
                  </a:schemeClr>
                </a:solidFill>
                <a:latin typeface="Avenir Next LT Pro" panose="020B0504020202020204" pitchFamily="34" charset="77"/>
              </a:rPr>
              <a:t> Sustain</a:t>
            </a:r>
          </a:p>
        </p:txBody>
      </p:sp>
      <p:cxnSp>
        <p:nvCxnSpPr>
          <p:cNvPr id="15" name="Straight Arrow Connector 14">
            <a:extLst>
              <a:ext uri="{FF2B5EF4-FFF2-40B4-BE49-F238E27FC236}">
                <a16:creationId xmlns:a16="http://schemas.microsoft.com/office/drawing/2014/main" id="{0462660C-AD68-43BB-BFE2-18EB94B436E3}"/>
              </a:ext>
            </a:extLst>
          </p:cNvPr>
          <p:cNvCxnSpPr>
            <a:stCxn id="7" idx="3"/>
            <a:endCxn id="8" idx="1"/>
          </p:cNvCxnSpPr>
          <p:nvPr/>
        </p:nvCxnSpPr>
        <p:spPr>
          <a:xfrm>
            <a:off x="6674498" y="4670593"/>
            <a:ext cx="162591" cy="0"/>
          </a:xfrm>
          <a:prstGeom prst="straightConnector1">
            <a:avLst/>
          </a:prstGeom>
          <a:ln>
            <a:solidFill>
              <a:srgbClr val="5F5F5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9C0C0D-786D-E565-00F0-C6CD2FEB4FC5}"/>
              </a:ext>
            </a:extLst>
          </p:cNvPr>
          <p:cNvCxnSpPr>
            <a:cxnSpLocks/>
            <a:stCxn id="8" idx="3"/>
            <a:endCxn id="9" idx="1"/>
          </p:cNvCxnSpPr>
          <p:nvPr/>
        </p:nvCxnSpPr>
        <p:spPr>
          <a:xfrm>
            <a:off x="7625365" y="4670593"/>
            <a:ext cx="162591" cy="0"/>
          </a:xfrm>
          <a:prstGeom prst="straightConnector1">
            <a:avLst/>
          </a:prstGeom>
          <a:ln>
            <a:solidFill>
              <a:srgbClr val="5F5F5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5D3112-E596-4887-3DE0-20853CAF09DC}"/>
              </a:ext>
            </a:extLst>
          </p:cNvPr>
          <p:cNvCxnSpPr>
            <a:cxnSpLocks/>
            <a:stCxn id="9" idx="3"/>
            <a:endCxn id="10" idx="1"/>
          </p:cNvCxnSpPr>
          <p:nvPr/>
        </p:nvCxnSpPr>
        <p:spPr>
          <a:xfrm>
            <a:off x="8576232" y="4670593"/>
            <a:ext cx="162590" cy="0"/>
          </a:xfrm>
          <a:prstGeom prst="straightConnector1">
            <a:avLst/>
          </a:prstGeom>
          <a:ln>
            <a:solidFill>
              <a:srgbClr val="5F5F5F"/>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8578D04-9A25-2434-814F-AFF6ED32B431}"/>
              </a:ext>
            </a:extLst>
          </p:cNvPr>
          <p:cNvSpPr txBox="1"/>
          <p:nvPr/>
        </p:nvSpPr>
        <p:spPr>
          <a:xfrm>
            <a:off x="8091610" y="5467943"/>
            <a:ext cx="1063127" cy="215444"/>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r>
              <a:rPr lang="en-US">
                <a:solidFill>
                  <a:schemeClr val="tx1">
                    <a:lumMod val="75000"/>
                    <a:lumOff val="25000"/>
                  </a:schemeClr>
                </a:solidFill>
              </a:rPr>
              <a:t>Change Mgt.</a:t>
            </a:r>
          </a:p>
        </p:txBody>
      </p:sp>
      <p:sp>
        <p:nvSpPr>
          <p:cNvPr id="25" name="Arrow: Right 24">
            <a:extLst>
              <a:ext uri="{FF2B5EF4-FFF2-40B4-BE49-F238E27FC236}">
                <a16:creationId xmlns:a16="http://schemas.microsoft.com/office/drawing/2014/main" id="{98764A35-F31B-2D6D-4761-00F89A58F99C}"/>
              </a:ext>
            </a:extLst>
          </p:cNvPr>
          <p:cNvSpPr/>
          <p:nvPr/>
        </p:nvSpPr>
        <p:spPr>
          <a:xfrm>
            <a:off x="5865188" y="5417140"/>
            <a:ext cx="5497317" cy="95601"/>
          </a:xfrm>
          <a:prstGeom prst="rightArrow">
            <a:avLst/>
          </a:prstGeom>
          <a:gradFill flip="none" rotWithShape="1">
            <a:gsLst>
              <a:gs pos="0">
                <a:schemeClr val="tx1">
                  <a:lumMod val="75000"/>
                  <a:lumOff val="25000"/>
                </a:schemeClr>
              </a:gs>
              <a:gs pos="49164">
                <a:srgbClr val="9C9C9C"/>
              </a:gs>
              <a:gs pos="100000">
                <a:schemeClr val="bg1">
                  <a:lumMod val="9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 name="Picture 175">
            <a:extLst>
              <a:ext uri="{FF2B5EF4-FFF2-40B4-BE49-F238E27FC236}">
                <a16:creationId xmlns:a16="http://schemas.microsoft.com/office/drawing/2014/main" id="{E9F01CD5-26A0-F209-E4EF-1E5E68C109CE}"/>
              </a:ext>
            </a:extLst>
          </p:cNvPr>
          <p:cNvPicPr>
            <a:picLocks noChangeAspect="1"/>
          </p:cNvPicPr>
          <p:nvPr/>
        </p:nvPicPr>
        <p:blipFill>
          <a:blip r:embed="rId3"/>
          <a:stretch>
            <a:fillRect/>
          </a:stretch>
        </p:blipFill>
        <p:spPr>
          <a:xfrm>
            <a:off x="8287195" y="4904161"/>
            <a:ext cx="2867468" cy="203661"/>
          </a:xfrm>
          <a:prstGeom prst="rect">
            <a:avLst/>
          </a:prstGeom>
        </p:spPr>
      </p:pic>
      <p:pic>
        <p:nvPicPr>
          <p:cNvPr id="178" name="Picture 177">
            <a:extLst>
              <a:ext uri="{FF2B5EF4-FFF2-40B4-BE49-F238E27FC236}">
                <a16:creationId xmlns:a16="http://schemas.microsoft.com/office/drawing/2014/main" id="{E8AFC828-A9BA-26B8-02F7-3299F7425269}"/>
              </a:ext>
            </a:extLst>
          </p:cNvPr>
          <p:cNvPicPr>
            <a:picLocks noChangeAspect="1"/>
          </p:cNvPicPr>
          <p:nvPr/>
        </p:nvPicPr>
        <p:blipFill>
          <a:blip r:embed="rId3"/>
          <a:stretch>
            <a:fillRect/>
          </a:stretch>
        </p:blipFill>
        <p:spPr>
          <a:xfrm>
            <a:off x="8637304" y="5164992"/>
            <a:ext cx="2867468" cy="203661"/>
          </a:xfrm>
          <a:prstGeom prst="rect">
            <a:avLst/>
          </a:prstGeom>
        </p:spPr>
      </p:pic>
      <p:grpSp>
        <p:nvGrpSpPr>
          <p:cNvPr id="186" name="Group 185">
            <a:extLst>
              <a:ext uri="{FF2B5EF4-FFF2-40B4-BE49-F238E27FC236}">
                <a16:creationId xmlns:a16="http://schemas.microsoft.com/office/drawing/2014/main" id="{4EF5A43A-450A-8D27-5CF3-31AB81FDB5FB}"/>
              </a:ext>
            </a:extLst>
          </p:cNvPr>
          <p:cNvGrpSpPr/>
          <p:nvPr/>
        </p:nvGrpSpPr>
        <p:grpSpPr>
          <a:xfrm>
            <a:off x="5695118" y="1117856"/>
            <a:ext cx="5859304" cy="1806909"/>
            <a:chOff x="5428807" y="3767958"/>
            <a:chExt cx="5859304" cy="1806909"/>
          </a:xfrm>
        </p:grpSpPr>
        <p:sp>
          <p:nvSpPr>
            <p:cNvPr id="27" name="Rectangle 26">
              <a:extLst>
                <a:ext uri="{FF2B5EF4-FFF2-40B4-BE49-F238E27FC236}">
                  <a16:creationId xmlns:a16="http://schemas.microsoft.com/office/drawing/2014/main" id="{E4A365CE-EB1C-561E-132F-62036F8657ED}"/>
                </a:ext>
              </a:extLst>
            </p:cNvPr>
            <p:cNvSpPr/>
            <p:nvPr/>
          </p:nvSpPr>
          <p:spPr>
            <a:xfrm>
              <a:off x="5428807" y="3767958"/>
              <a:ext cx="5859304" cy="18069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20D56D9-4BE4-4D79-A924-4638A6862AA7}"/>
                </a:ext>
              </a:extLst>
            </p:cNvPr>
            <p:cNvSpPr txBox="1"/>
            <p:nvPr/>
          </p:nvSpPr>
          <p:spPr>
            <a:xfrm>
              <a:off x="5793136" y="3844536"/>
              <a:ext cx="4732974" cy="257699"/>
            </a:xfrm>
            <a:prstGeom prst="rect">
              <a:avLst/>
            </a:prstGeom>
            <a:noFill/>
          </p:spPr>
          <p:txBody>
            <a:bodyPr wrap="square" rtlCol="0">
              <a:spAutoFit/>
            </a:bodyPr>
            <a:lstStyle/>
            <a:p>
              <a:pPr algn="ctr"/>
              <a:r>
                <a:rPr lang="en-US" sz="1000" b="1"/>
                <a:t>Agentic Operating Model Transformation (AOMT) – Agile Approach</a:t>
              </a:r>
            </a:p>
          </p:txBody>
        </p:sp>
        <p:sp>
          <p:nvSpPr>
            <p:cNvPr id="29" name="AutoShape 3" descr="Image of ">
              <a:extLst>
                <a:ext uri="{FF2B5EF4-FFF2-40B4-BE49-F238E27FC236}">
                  <a16:creationId xmlns:a16="http://schemas.microsoft.com/office/drawing/2014/main" id="{48E4A62A-5AF4-BF76-C0AC-A92C7A690F85}"/>
                </a:ext>
              </a:extLst>
            </p:cNvPr>
            <p:cNvSpPr>
              <a:spLocks noChangeAspect="1" noChangeArrowheads="1"/>
            </p:cNvSpPr>
            <p:nvPr/>
          </p:nvSpPr>
          <p:spPr bwMode="auto">
            <a:xfrm>
              <a:off x="7231842" y="4102235"/>
              <a:ext cx="304800" cy="3190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Isosceles Triangle 29">
              <a:extLst>
                <a:ext uri="{FF2B5EF4-FFF2-40B4-BE49-F238E27FC236}">
                  <a16:creationId xmlns:a16="http://schemas.microsoft.com/office/drawing/2014/main" id="{5953F020-9720-8075-9B44-C1AB9985CA4A}"/>
                </a:ext>
              </a:extLst>
            </p:cNvPr>
            <p:cNvSpPr/>
            <p:nvPr/>
          </p:nvSpPr>
          <p:spPr>
            <a:xfrm rot="5400000">
              <a:off x="9583697" y="4147896"/>
              <a:ext cx="1388965" cy="1431154"/>
            </a:xfrm>
            <a:prstGeom prst="triangle">
              <a:avLst>
                <a:gd name="adj" fmla="val 50980"/>
              </a:avLst>
            </a:prstGeom>
            <a:gradFill>
              <a:gsLst>
                <a:gs pos="21000">
                  <a:schemeClr val="bg1">
                    <a:lumMod val="95000"/>
                    <a:alpha val="50000"/>
                  </a:schemeClr>
                </a:gs>
                <a:gs pos="0">
                  <a:schemeClr val="bg1">
                    <a:alpha val="25000"/>
                  </a:schemeClr>
                </a:gs>
                <a:gs pos="43000">
                  <a:schemeClr val="bg1">
                    <a:lumMod val="85000"/>
                    <a:alpha val="50000"/>
                  </a:schemeClr>
                </a:gs>
                <a:gs pos="95000">
                  <a:schemeClr val="tx1">
                    <a:lumMod val="50000"/>
                    <a:lumOff val="50000"/>
                    <a:alpha val="50000"/>
                  </a:schemeClr>
                </a:gs>
                <a:gs pos="62000">
                  <a:schemeClr val="bg1">
                    <a:lumMod val="65000"/>
                    <a:alpha val="5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exagon 30">
              <a:extLst>
                <a:ext uri="{FF2B5EF4-FFF2-40B4-BE49-F238E27FC236}">
                  <a16:creationId xmlns:a16="http://schemas.microsoft.com/office/drawing/2014/main" id="{C1F43050-862D-7A36-1068-0842F2892102}"/>
                </a:ext>
              </a:extLst>
            </p:cNvPr>
            <p:cNvSpPr>
              <a:spLocks noChangeAspect="1"/>
            </p:cNvSpPr>
            <p:nvPr/>
          </p:nvSpPr>
          <p:spPr>
            <a:xfrm rot="5400000">
              <a:off x="7183917" y="5041116"/>
              <a:ext cx="188391" cy="144000"/>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a:extLst>
                <a:ext uri="{FF2B5EF4-FFF2-40B4-BE49-F238E27FC236}">
                  <a16:creationId xmlns:a16="http://schemas.microsoft.com/office/drawing/2014/main" id="{0D127091-F5C0-9A8A-4098-6E63881EC113}"/>
                </a:ext>
              </a:extLst>
            </p:cNvPr>
            <p:cNvSpPr>
              <a:spLocks noChangeAspect="1"/>
            </p:cNvSpPr>
            <p:nvPr/>
          </p:nvSpPr>
          <p:spPr>
            <a:xfrm rot="5400000">
              <a:off x="7361700"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a:extLst>
                <a:ext uri="{FF2B5EF4-FFF2-40B4-BE49-F238E27FC236}">
                  <a16:creationId xmlns:a16="http://schemas.microsoft.com/office/drawing/2014/main" id="{CA3CE698-6632-74D9-4912-F41533A08FDD}"/>
                </a:ext>
              </a:extLst>
            </p:cNvPr>
            <p:cNvSpPr>
              <a:spLocks noChangeAspect="1"/>
            </p:cNvSpPr>
            <p:nvPr/>
          </p:nvSpPr>
          <p:spPr>
            <a:xfrm rot="5400000">
              <a:off x="7539483"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a:extLst>
                <a:ext uri="{FF2B5EF4-FFF2-40B4-BE49-F238E27FC236}">
                  <a16:creationId xmlns:a16="http://schemas.microsoft.com/office/drawing/2014/main" id="{8CC50AF4-8C2C-4AE5-2DA4-764961F4A837}"/>
                </a:ext>
              </a:extLst>
            </p:cNvPr>
            <p:cNvSpPr>
              <a:spLocks noChangeAspect="1"/>
            </p:cNvSpPr>
            <p:nvPr/>
          </p:nvSpPr>
          <p:spPr>
            <a:xfrm rot="5400000">
              <a:off x="7717266"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xagon 34">
              <a:extLst>
                <a:ext uri="{FF2B5EF4-FFF2-40B4-BE49-F238E27FC236}">
                  <a16:creationId xmlns:a16="http://schemas.microsoft.com/office/drawing/2014/main" id="{37148C49-B3C7-EECF-7098-BDE15581E12D}"/>
                </a:ext>
              </a:extLst>
            </p:cNvPr>
            <p:cNvSpPr>
              <a:spLocks noChangeAspect="1"/>
            </p:cNvSpPr>
            <p:nvPr/>
          </p:nvSpPr>
          <p:spPr>
            <a:xfrm rot="5400000">
              <a:off x="7895049" y="5041116"/>
              <a:ext cx="188391" cy="144000"/>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a:extLst>
                <a:ext uri="{FF2B5EF4-FFF2-40B4-BE49-F238E27FC236}">
                  <a16:creationId xmlns:a16="http://schemas.microsoft.com/office/drawing/2014/main" id="{DFEEBF74-7E9D-F5F1-A464-330BBFED7E6F}"/>
                </a:ext>
              </a:extLst>
            </p:cNvPr>
            <p:cNvSpPr>
              <a:spLocks noChangeAspect="1"/>
            </p:cNvSpPr>
            <p:nvPr/>
          </p:nvSpPr>
          <p:spPr>
            <a:xfrm rot="5400000">
              <a:off x="8072832"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Hexagon 36">
              <a:extLst>
                <a:ext uri="{FF2B5EF4-FFF2-40B4-BE49-F238E27FC236}">
                  <a16:creationId xmlns:a16="http://schemas.microsoft.com/office/drawing/2014/main" id="{3544CC3E-CD1C-A463-4DF8-3068B5BBFF50}"/>
                </a:ext>
              </a:extLst>
            </p:cNvPr>
            <p:cNvSpPr>
              <a:spLocks noChangeAspect="1"/>
            </p:cNvSpPr>
            <p:nvPr/>
          </p:nvSpPr>
          <p:spPr>
            <a:xfrm rot="5400000">
              <a:off x="8250615"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Hexagon 37">
              <a:extLst>
                <a:ext uri="{FF2B5EF4-FFF2-40B4-BE49-F238E27FC236}">
                  <a16:creationId xmlns:a16="http://schemas.microsoft.com/office/drawing/2014/main" id="{C6173568-6F80-C2F2-E1F4-04707303793C}"/>
                </a:ext>
              </a:extLst>
            </p:cNvPr>
            <p:cNvSpPr>
              <a:spLocks noChangeAspect="1"/>
            </p:cNvSpPr>
            <p:nvPr/>
          </p:nvSpPr>
          <p:spPr>
            <a:xfrm rot="5400000">
              <a:off x="8428398" y="5041116"/>
              <a:ext cx="188391" cy="144000"/>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38">
              <a:extLst>
                <a:ext uri="{FF2B5EF4-FFF2-40B4-BE49-F238E27FC236}">
                  <a16:creationId xmlns:a16="http://schemas.microsoft.com/office/drawing/2014/main" id="{D2E72B95-29AB-FED3-D271-9E6474048EF0}"/>
                </a:ext>
              </a:extLst>
            </p:cNvPr>
            <p:cNvSpPr>
              <a:spLocks noChangeAspect="1"/>
            </p:cNvSpPr>
            <p:nvPr/>
          </p:nvSpPr>
          <p:spPr>
            <a:xfrm rot="5400000">
              <a:off x="8606181"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exagon 39">
              <a:extLst>
                <a:ext uri="{FF2B5EF4-FFF2-40B4-BE49-F238E27FC236}">
                  <a16:creationId xmlns:a16="http://schemas.microsoft.com/office/drawing/2014/main" id="{233C4CC1-4C4E-5C12-F567-DDCF0566F5E2}"/>
                </a:ext>
              </a:extLst>
            </p:cNvPr>
            <p:cNvSpPr>
              <a:spLocks noChangeAspect="1"/>
            </p:cNvSpPr>
            <p:nvPr/>
          </p:nvSpPr>
          <p:spPr>
            <a:xfrm rot="5400000">
              <a:off x="8783964"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Hexagon 40">
              <a:extLst>
                <a:ext uri="{FF2B5EF4-FFF2-40B4-BE49-F238E27FC236}">
                  <a16:creationId xmlns:a16="http://schemas.microsoft.com/office/drawing/2014/main" id="{B278F38E-B558-DDBB-0394-BAC14F76C6CD}"/>
                </a:ext>
              </a:extLst>
            </p:cNvPr>
            <p:cNvSpPr>
              <a:spLocks noChangeAspect="1"/>
            </p:cNvSpPr>
            <p:nvPr/>
          </p:nvSpPr>
          <p:spPr>
            <a:xfrm rot="5400000">
              <a:off x="8961747"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Hexagon 41">
              <a:extLst>
                <a:ext uri="{FF2B5EF4-FFF2-40B4-BE49-F238E27FC236}">
                  <a16:creationId xmlns:a16="http://schemas.microsoft.com/office/drawing/2014/main" id="{C99A982D-CF07-E8C6-8704-EA90E74A0D10}"/>
                </a:ext>
              </a:extLst>
            </p:cNvPr>
            <p:cNvSpPr>
              <a:spLocks noChangeAspect="1"/>
            </p:cNvSpPr>
            <p:nvPr/>
          </p:nvSpPr>
          <p:spPr>
            <a:xfrm rot="5400000">
              <a:off x="9139530"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a:extLst>
                <a:ext uri="{FF2B5EF4-FFF2-40B4-BE49-F238E27FC236}">
                  <a16:creationId xmlns:a16="http://schemas.microsoft.com/office/drawing/2014/main" id="{DD3D5E69-30A1-A9D7-5F6C-F90889127C61}"/>
                </a:ext>
              </a:extLst>
            </p:cNvPr>
            <p:cNvSpPr>
              <a:spLocks noChangeAspect="1"/>
            </p:cNvSpPr>
            <p:nvPr/>
          </p:nvSpPr>
          <p:spPr>
            <a:xfrm rot="5400000">
              <a:off x="9317313"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a:extLst>
                <a:ext uri="{FF2B5EF4-FFF2-40B4-BE49-F238E27FC236}">
                  <a16:creationId xmlns:a16="http://schemas.microsoft.com/office/drawing/2014/main" id="{CDDC56D1-9B3C-D269-AAD7-DEBC85F8A248}"/>
                </a:ext>
              </a:extLst>
            </p:cNvPr>
            <p:cNvSpPr>
              <a:spLocks noChangeAspect="1"/>
            </p:cNvSpPr>
            <p:nvPr/>
          </p:nvSpPr>
          <p:spPr>
            <a:xfrm rot="5400000">
              <a:off x="9495096"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Hexagon 44">
              <a:extLst>
                <a:ext uri="{FF2B5EF4-FFF2-40B4-BE49-F238E27FC236}">
                  <a16:creationId xmlns:a16="http://schemas.microsoft.com/office/drawing/2014/main" id="{27D98406-E11E-DE28-EEBC-BCA9597EF723}"/>
                </a:ext>
              </a:extLst>
            </p:cNvPr>
            <p:cNvSpPr>
              <a:spLocks noChangeAspect="1"/>
            </p:cNvSpPr>
            <p:nvPr/>
          </p:nvSpPr>
          <p:spPr>
            <a:xfrm rot="5400000">
              <a:off x="9672882"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a:extLst>
                <a:ext uri="{FF2B5EF4-FFF2-40B4-BE49-F238E27FC236}">
                  <a16:creationId xmlns:a16="http://schemas.microsoft.com/office/drawing/2014/main" id="{75CD6F81-2AE9-69EF-4784-8A1240B9D6BA}"/>
                </a:ext>
              </a:extLst>
            </p:cNvPr>
            <p:cNvSpPr>
              <a:spLocks noChangeAspect="1"/>
            </p:cNvSpPr>
            <p:nvPr/>
          </p:nvSpPr>
          <p:spPr>
            <a:xfrm rot="5400000">
              <a:off x="6999154"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Hexagon 46">
              <a:extLst>
                <a:ext uri="{FF2B5EF4-FFF2-40B4-BE49-F238E27FC236}">
                  <a16:creationId xmlns:a16="http://schemas.microsoft.com/office/drawing/2014/main" id="{F3566B3B-187C-9A4B-BBAE-368ED0862A8E}"/>
                </a:ext>
              </a:extLst>
            </p:cNvPr>
            <p:cNvSpPr>
              <a:spLocks noChangeAspect="1"/>
            </p:cNvSpPr>
            <p:nvPr/>
          </p:nvSpPr>
          <p:spPr>
            <a:xfrm rot="5400000">
              <a:off x="6273487" y="5041116"/>
              <a:ext cx="188391" cy="144000"/>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a:extLst>
                <a:ext uri="{FF2B5EF4-FFF2-40B4-BE49-F238E27FC236}">
                  <a16:creationId xmlns:a16="http://schemas.microsoft.com/office/drawing/2014/main" id="{29E6AF82-791F-9DE1-FAE7-3FFF18320DF7}"/>
                </a:ext>
              </a:extLst>
            </p:cNvPr>
            <p:cNvSpPr>
              <a:spLocks noChangeAspect="1"/>
            </p:cNvSpPr>
            <p:nvPr/>
          </p:nvSpPr>
          <p:spPr>
            <a:xfrm rot="5400000">
              <a:off x="6451270" y="5041116"/>
              <a:ext cx="188391" cy="144000"/>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a:extLst>
                <a:ext uri="{FF2B5EF4-FFF2-40B4-BE49-F238E27FC236}">
                  <a16:creationId xmlns:a16="http://schemas.microsoft.com/office/drawing/2014/main" id="{F470DF2E-5B7A-326B-2DBF-0DDD81C2C736}"/>
                </a:ext>
              </a:extLst>
            </p:cNvPr>
            <p:cNvSpPr>
              <a:spLocks noChangeAspect="1"/>
            </p:cNvSpPr>
            <p:nvPr/>
          </p:nvSpPr>
          <p:spPr>
            <a:xfrm rot="5400000">
              <a:off x="6629053"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exagon 49">
              <a:extLst>
                <a:ext uri="{FF2B5EF4-FFF2-40B4-BE49-F238E27FC236}">
                  <a16:creationId xmlns:a16="http://schemas.microsoft.com/office/drawing/2014/main" id="{0B69E16C-CC67-DDE4-1920-FC4836443A1F}"/>
                </a:ext>
              </a:extLst>
            </p:cNvPr>
            <p:cNvSpPr>
              <a:spLocks noChangeAspect="1"/>
            </p:cNvSpPr>
            <p:nvPr/>
          </p:nvSpPr>
          <p:spPr>
            <a:xfrm rot="5400000">
              <a:off x="6806836" y="5041116"/>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a:extLst>
                <a:ext uri="{FF2B5EF4-FFF2-40B4-BE49-F238E27FC236}">
                  <a16:creationId xmlns:a16="http://schemas.microsoft.com/office/drawing/2014/main" id="{167CD6F9-581D-3D2F-676F-56DD21F49FEC}"/>
                </a:ext>
              </a:extLst>
            </p:cNvPr>
            <p:cNvSpPr>
              <a:spLocks noChangeAspect="1"/>
            </p:cNvSpPr>
            <p:nvPr/>
          </p:nvSpPr>
          <p:spPr>
            <a:xfrm rot="5400000">
              <a:off x="6088724" y="5041116"/>
              <a:ext cx="188391" cy="144000"/>
            </a:xfrm>
            <a:prstGeom prst="hexagon">
              <a:avLst/>
            </a:prstGeom>
            <a:solidFill>
              <a:srgbClr val="BFBFBF">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a:extLst>
                <a:ext uri="{FF2B5EF4-FFF2-40B4-BE49-F238E27FC236}">
                  <a16:creationId xmlns:a16="http://schemas.microsoft.com/office/drawing/2014/main" id="{377014C7-0970-EAA3-108A-09B8B4B82197}"/>
                </a:ext>
              </a:extLst>
            </p:cNvPr>
            <p:cNvSpPr>
              <a:spLocks noChangeAspect="1"/>
            </p:cNvSpPr>
            <p:nvPr/>
          </p:nvSpPr>
          <p:spPr>
            <a:xfrm rot="5400000">
              <a:off x="6429380" y="4647931"/>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AB2F1DBC-DA86-B46A-D520-BC7E0DED6DF5}"/>
                </a:ext>
              </a:extLst>
            </p:cNvPr>
            <p:cNvSpPr>
              <a:spLocks noChangeAspect="1"/>
            </p:cNvSpPr>
            <p:nvPr/>
          </p:nvSpPr>
          <p:spPr>
            <a:xfrm rot="5400000">
              <a:off x="6607163" y="4648187"/>
              <a:ext cx="188391" cy="144000"/>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a:extLst>
                <a:ext uri="{FF2B5EF4-FFF2-40B4-BE49-F238E27FC236}">
                  <a16:creationId xmlns:a16="http://schemas.microsoft.com/office/drawing/2014/main" id="{D0FA8B9C-D24E-2BA7-83CD-C1FB56CC9F7E}"/>
                </a:ext>
              </a:extLst>
            </p:cNvPr>
            <p:cNvSpPr>
              <a:spLocks noChangeAspect="1"/>
            </p:cNvSpPr>
            <p:nvPr/>
          </p:nvSpPr>
          <p:spPr>
            <a:xfrm rot="5400000">
              <a:off x="6784946" y="4648443"/>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a:extLst>
                <a:ext uri="{FF2B5EF4-FFF2-40B4-BE49-F238E27FC236}">
                  <a16:creationId xmlns:a16="http://schemas.microsoft.com/office/drawing/2014/main" id="{45EE24D5-2A59-4D9C-6152-D1611AC5738F}"/>
                </a:ext>
              </a:extLst>
            </p:cNvPr>
            <p:cNvSpPr>
              <a:spLocks noChangeAspect="1"/>
            </p:cNvSpPr>
            <p:nvPr/>
          </p:nvSpPr>
          <p:spPr>
            <a:xfrm rot="5400000">
              <a:off x="6962729" y="4648700"/>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a:extLst>
                <a:ext uri="{FF2B5EF4-FFF2-40B4-BE49-F238E27FC236}">
                  <a16:creationId xmlns:a16="http://schemas.microsoft.com/office/drawing/2014/main" id="{E5B8B44B-CC3A-F5FE-1D2D-622828AD1E73}"/>
                </a:ext>
              </a:extLst>
            </p:cNvPr>
            <p:cNvSpPr>
              <a:spLocks noChangeAspect="1"/>
            </p:cNvSpPr>
            <p:nvPr/>
          </p:nvSpPr>
          <p:spPr>
            <a:xfrm rot="5400000">
              <a:off x="7140512" y="4648956"/>
              <a:ext cx="188391" cy="144000"/>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a:extLst>
                <a:ext uri="{FF2B5EF4-FFF2-40B4-BE49-F238E27FC236}">
                  <a16:creationId xmlns:a16="http://schemas.microsoft.com/office/drawing/2014/main" id="{6727D297-5237-5686-13B7-4E95D5E10D29}"/>
                </a:ext>
              </a:extLst>
            </p:cNvPr>
            <p:cNvSpPr>
              <a:spLocks noChangeAspect="1"/>
            </p:cNvSpPr>
            <p:nvPr/>
          </p:nvSpPr>
          <p:spPr>
            <a:xfrm rot="5400000">
              <a:off x="7318295" y="4649213"/>
              <a:ext cx="188391" cy="144000"/>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a:extLst>
                <a:ext uri="{FF2B5EF4-FFF2-40B4-BE49-F238E27FC236}">
                  <a16:creationId xmlns:a16="http://schemas.microsoft.com/office/drawing/2014/main" id="{93C30743-0394-8006-EDEE-3DF304BDD61C}"/>
                </a:ext>
              </a:extLst>
            </p:cNvPr>
            <p:cNvSpPr>
              <a:spLocks noChangeAspect="1"/>
            </p:cNvSpPr>
            <p:nvPr/>
          </p:nvSpPr>
          <p:spPr>
            <a:xfrm rot="5400000">
              <a:off x="7496078" y="4649469"/>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a:extLst>
                <a:ext uri="{FF2B5EF4-FFF2-40B4-BE49-F238E27FC236}">
                  <a16:creationId xmlns:a16="http://schemas.microsoft.com/office/drawing/2014/main" id="{751C891E-21CA-9E53-5B9E-08EEFE33801E}"/>
                </a:ext>
              </a:extLst>
            </p:cNvPr>
            <p:cNvSpPr>
              <a:spLocks noChangeAspect="1"/>
            </p:cNvSpPr>
            <p:nvPr/>
          </p:nvSpPr>
          <p:spPr>
            <a:xfrm rot="5400000">
              <a:off x="7673861" y="4649726"/>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a:extLst>
                <a:ext uri="{FF2B5EF4-FFF2-40B4-BE49-F238E27FC236}">
                  <a16:creationId xmlns:a16="http://schemas.microsoft.com/office/drawing/2014/main" id="{7B5D287C-EBCA-DF08-54D1-4A441A3A6B54}"/>
                </a:ext>
              </a:extLst>
            </p:cNvPr>
            <p:cNvSpPr>
              <a:spLocks noChangeAspect="1"/>
            </p:cNvSpPr>
            <p:nvPr/>
          </p:nvSpPr>
          <p:spPr>
            <a:xfrm rot="5400000">
              <a:off x="7851644" y="4649982"/>
              <a:ext cx="188391" cy="144000"/>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a:extLst>
                <a:ext uri="{FF2B5EF4-FFF2-40B4-BE49-F238E27FC236}">
                  <a16:creationId xmlns:a16="http://schemas.microsoft.com/office/drawing/2014/main" id="{B9E7F7D4-86FE-C3BE-BB72-953912BDC271}"/>
                </a:ext>
              </a:extLst>
            </p:cNvPr>
            <p:cNvSpPr>
              <a:spLocks noChangeAspect="1"/>
            </p:cNvSpPr>
            <p:nvPr/>
          </p:nvSpPr>
          <p:spPr>
            <a:xfrm rot="5400000">
              <a:off x="8029427" y="4650238"/>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a:extLst>
                <a:ext uri="{FF2B5EF4-FFF2-40B4-BE49-F238E27FC236}">
                  <a16:creationId xmlns:a16="http://schemas.microsoft.com/office/drawing/2014/main" id="{D97DA7DB-92E4-0B1A-97D2-D4075B78BEAA}"/>
                </a:ext>
              </a:extLst>
            </p:cNvPr>
            <p:cNvSpPr>
              <a:spLocks noChangeAspect="1"/>
            </p:cNvSpPr>
            <p:nvPr/>
          </p:nvSpPr>
          <p:spPr>
            <a:xfrm rot="5400000">
              <a:off x="8210014" y="4650495"/>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a:extLst>
                <a:ext uri="{FF2B5EF4-FFF2-40B4-BE49-F238E27FC236}">
                  <a16:creationId xmlns:a16="http://schemas.microsoft.com/office/drawing/2014/main" id="{EE0A56EB-9E79-F0A8-4DCD-2B49F7889A79}"/>
                </a:ext>
              </a:extLst>
            </p:cNvPr>
            <p:cNvSpPr>
              <a:spLocks noChangeAspect="1"/>
            </p:cNvSpPr>
            <p:nvPr/>
          </p:nvSpPr>
          <p:spPr>
            <a:xfrm rot="5400000">
              <a:off x="8389199" y="4650751"/>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a:extLst>
                <a:ext uri="{FF2B5EF4-FFF2-40B4-BE49-F238E27FC236}">
                  <a16:creationId xmlns:a16="http://schemas.microsoft.com/office/drawing/2014/main" id="{01E41F5C-E2AB-74C1-254B-4416330D278B}"/>
                </a:ext>
              </a:extLst>
            </p:cNvPr>
            <p:cNvSpPr>
              <a:spLocks noChangeAspect="1"/>
            </p:cNvSpPr>
            <p:nvPr/>
          </p:nvSpPr>
          <p:spPr>
            <a:xfrm rot="5400000">
              <a:off x="8570088" y="4651008"/>
              <a:ext cx="188391" cy="144000"/>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a:extLst>
                <a:ext uri="{FF2B5EF4-FFF2-40B4-BE49-F238E27FC236}">
                  <a16:creationId xmlns:a16="http://schemas.microsoft.com/office/drawing/2014/main" id="{0BBD6975-14D4-F245-FA47-C097E5F1DAFE}"/>
                </a:ext>
              </a:extLst>
            </p:cNvPr>
            <p:cNvSpPr>
              <a:spLocks noChangeAspect="1"/>
            </p:cNvSpPr>
            <p:nvPr/>
          </p:nvSpPr>
          <p:spPr>
            <a:xfrm rot="5400000">
              <a:off x="8752078" y="4651264"/>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a:extLst>
                <a:ext uri="{FF2B5EF4-FFF2-40B4-BE49-F238E27FC236}">
                  <a16:creationId xmlns:a16="http://schemas.microsoft.com/office/drawing/2014/main" id="{3E065291-8DD1-58A3-A24A-C0855C3AED34}"/>
                </a:ext>
              </a:extLst>
            </p:cNvPr>
            <p:cNvSpPr>
              <a:spLocks noChangeAspect="1"/>
            </p:cNvSpPr>
            <p:nvPr/>
          </p:nvSpPr>
          <p:spPr>
            <a:xfrm rot="5400000">
              <a:off x="8934071" y="4651521"/>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a:extLst>
                <a:ext uri="{FF2B5EF4-FFF2-40B4-BE49-F238E27FC236}">
                  <a16:creationId xmlns:a16="http://schemas.microsoft.com/office/drawing/2014/main" id="{74573A8E-2BDD-878F-2DA3-EAE479251BBB}"/>
                </a:ext>
              </a:extLst>
            </p:cNvPr>
            <p:cNvSpPr>
              <a:spLocks noChangeAspect="1"/>
            </p:cNvSpPr>
            <p:nvPr/>
          </p:nvSpPr>
          <p:spPr>
            <a:xfrm rot="5400000">
              <a:off x="9111265" y="4652295"/>
              <a:ext cx="188391" cy="144000"/>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a:extLst>
                <a:ext uri="{FF2B5EF4-FFF2-40B4-BE49-F238E27FC236}">
                  <a16:creationId xmlns:a16="http://schemas.microsoft.com/office/drawing/2014/main" id="{83FD870D-8F5C-36C2-0A83-2ECA8241ADCF}"/>
                </a:ext>
              </a:extLst>
            </p:cNvPr>
            <p:cNvSpPr>
              <a:spLocks noChangeAspect="1"/>
            </p:cNvSpPr>
            <p:nvPr/>
          </p:nvSpPr>
          <p:spPr>
            <a:xfrm rot="5400000">
              <a:off x="9288107" y="4647674"/>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a:extLst>
                <a:ext uri="{FF2B5EF4-FFF2-40B4-BE49-F238E27FC236}">
                  <a16:creationId xmlns:a16="http://schemas.microsoft.com/office/drawing/2014/main" id="{9E5C4455-5A2E-3D63-1AF4-95D5FA6E65D1}"/>
                </a:ext>
              </a:extLst>
            </p:cNvPr>
            <p:cNvSpPr>
              <a:spLocks noChangeAspect="1"/>
            </p:cNvSpPr>
            <p:nvPr/>
          </p:nvSpPr>
          <p:spPr>
            <a:xfrm rot="5400000">
              <a:off x="9467461" y="4647418"/>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a:extLst>
                <a:ext uri="{FF2B5EF4-FFF2-40B4-BE49-F238E27FC236}">
                  <a16:creationId xmlns:a16="http://schemas.microsoft.com/office/drawing/2014/main" id="{F9F3928B-72F0-6DD7-4564-5E247B8AE47F}"/>
                </a:ext>
              </a:extLst>
            </p:cNvPr>
            <p:cNvSpPr>
              <a:spLocks noChangeAspect="1"/>
            </p:cNvSpPr>
            <p:nvPr/>
          </p:nvSpPr>
          <p:spPr>
            <a:xfrm rot="5400000">
              <a:off x="9650657" y="4647161"/>
              <a:ext cx="188391" cy="144000"/>
            </a:xfrm>
            <a:prstGeom prst="hexagon">
              <a:avLst/>
            </a:prstGeom>
            <a:solidFill>
              <a:srgbClr val="C4BD97">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a:extLst>
                <a:ext uri="{FF2B5EF4-FFF2-40B4-BE49-F238E27FC236}">
                  <a16:creationId xmlns:a16="http://schemas.microsoft.com/office/drawing/2014/main" id="{48CBE6E0-AC34-EF96-EB4A-2F2EC7B5AD06}"/>
                </a:ext>
              </a:extLst>
            </p:cNvPr>
            <p:cNvSpPr>
              <a:spLocks noChangeAspect="1"/>
            </p:cNvSpPr>
            <p:nvPr/>
          </p:nvSpPr>
          <p:spPr>
            <a:xfrm rot="5400000">
              <a:off x="6254297" y="4269408"/>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a:extLst>
                <a:ext uri="{FF2B5EF4-FFF2-40B4-BE49-F238E27FC236}">
                  <a16:creationId xmlns:a16="http://schemas.microsoft.com/office/drawing/2014/main" id="{30C7B569-4479-7F08-647F-2A4FDE993D18}"/>
                </a:ext>
              </a:extLst>
            </p:cNvPr>
            <p:cNvSpPr>
              <a:spLocks noChangeAspect="1"/>
            </p:cNvSpPr>
            <p:nvPr/>
          </p:nvSpPr>
          <p:spPr>
            <a:xfrm rot="5400000">
              <a:off x="6433582" y="4269408"/>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Hexagon 72">
              <a:extLst>
                <a:ext uri="{FF2B5EF4-FFF2-40B4-BE49-F238E27FC236}">
                  <a16:creationId xmlns:a16="http://schemas.microsoft.com/office/drawing/2014/main" id="{30A4165D-EEDC-EFCA-1FC3-BEE7D8BEDDF2}"/>
                </a:ext>
              </a:extLst>
            </p:cNvPr>
            <p:cNvSpPr>
              <a:spLocks noChangeAspect="1"/>
            </p:cNvSpPr>
            <p:nvPr/>
          </p:nvSpPr>
          <p:spPr>
            <a:xfrm rot="5400000">
              <a:off x="6612867" y="4271017"/>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Hexagon 73">
              <a:extLst>
                <a:ext uri="{FF2B5EF4-FFF2-40B4-BE49-F238E27FC236}">
                  <a16:creationId xmlns:a16="http://schemas.microsoft.com/office/drawing/2014/main" id="{0D1C6513-DD7D-CE69-AE18-C334DB0DBD88}"/>
                </a:ext>
              </a:extLst>
            </p:cNvPr>
            <p:cNvSpPr>
              <a:spLocks noChangeAspect="1"/>
            </p:cNvSpPr>
            <p:nvPr/>
          </p:nvSpPr>
          <p:spPr>
            <a:xfrm rot="5400000">
              <a:off x="6792152" y="4271017"/>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Hexagon 74">
              <a:extLst>
                <a:ext uri="{FF2B5EF4-FFF2-40B4-BE49-F238E27FC236}">
                  <a16:creationId xmlns:a16="http://schemas.microsoft.com/office/drawing/2014/main" id="{7623DD4A-3243-8291-80F7-1F7D0AB6882D}"/>
                </a:ext>
              </a:extLst>
            </p:cNvPr>
            <p:cNvSpPr>
              <a:spLocks noChangeAspect="1"/>
            </p:cNvSpPr>
            <p:nvPr/>
          </p:nvSpPr>
          <p:spPr>
            <a:xfrm rot="5400000">
              <a:off x="5716442" y="4266191"/>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Hexagon 75">
              <a:extLst>
                <a:ext uri="{FF2B5EF4-FFF2-40B4-BE49-F238E27FC236}">
                  <a16:creationId xmlns:a16="http://schemas.microsoft.com/office/drawing/2014/main" id="{161F5C5B-C26E-DC92-8484-85644540C51E}"/>
                </a:ext>
              </a:extLst>
            </p:cNvPr>
            <p:cNvSpPr>
              <a:spLocks noChangeAspect="1"/>
            </p:cNvSpPr>
            <p:nvPr/>
          </p:nvSpPr>
          <p:spPr>
            <a:xfrm rot="5400000">
              <a:off x="5895727" y="4266191"/>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exagon 76">
              <a:extLst>
                <a:ext uri="{FF2B5EF4-FFF2-40B4-BE49-F238E27FC236}">
                  <a16:creationId xmlns:a16="http://schemas.microsoft.com/office/drawing/2014/main" id="{3F17BEC8-BC11-309B-9AFB-387D9312A204}"/>
                </a:ext>
              </a:extLst>
            </p:cNvPr>
            <p:cNvSpPr>
              <a:spLocks noChangeAspect="1"/>
            </p:cNvSpPr>
            <p:nvPr/>
          </p:nvSpPr>
          <p:spPr>
            <a:xfrm rot="5400000">
              <a:off x="6075012" y="4266191"/>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Hexagon 77">
              <a:extLst>
                <a:ext uri="{FF2B5EF4-FFF2-40B4-BE49-F238E27FC236}">
                  <a16:creationId xmlns:a16="http://schemas.microsoft.com/office/drawing/2014/main" id="{CBD99F05-5913-D02A-4855-0352EE61CCCB}"/>
                </a:ext>
              </a:extLst>
            </p:cNvPr>
            <p:cNvSpPr>
              <a:spLocks noChangeAspect="1"/>
            </p:cNvSpPr>
            <p:nvPr/>
          </p:nvSpPr>
          <p:spPr>
            <a:xfrm rot="5400000">
              <a:off x="6971437" y="4266191"/>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Hexagon 78">
              <a:extLst>
                <a:ext uri="{FF2B5EF4-FFF2-40B4-BE49-F238E27FC236}">
                  <a16:creationId xmlns:a16="http://schemas.microsoft.com/office/drawing/2014/main" id="{814D08C2-89CF-2BA9-1B8E-C3A562BD0EBB}"/>
                </a:ext>
              </a:extLst>
            </p:cNvPr>
            <p:cNvSpPr>
              <a:spLocks noChangeAspect="1"/>
            </p:cNvSpPr>
            <p:nvPr/>
          </p:nvSpPr>
          <p:spPr>
            <a:xfrm rot="5400000">
              <a:off x="7150722" y="4266191"/>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Hexagon 79">
              <a:extLst>
                <a:ext uri="{FF2B5EF4-FFF2-40B4-BE49-F238E27FC236}">
                  <a16:creationId xmlns:a16="http://schemas.microsoft.com/office/drawing/2014/main" id="{DB31BD11-3C09-2A63-10EA-11583F9C8AE7}"/>
                </a:ext>
              </a:extLst>
            </p:cNvPr>
            <p:cNvSpPr>
              <a:spLocks noChangeAspect="1"/>
            </p:cNvSpPr>
            <p:nvPr/>
          </p:nvSpPr>
          <p:spPr>
            <a:xfrm rot="5400000">
              <a:off x="7330007" y="4266191"/>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Hexagon 80">
              <a:extLst>
                <a:ext uri="{FF2B5EF4-FFF2-40B4-BE49-F238E27FC236}">
                  <a16:creationId xmlns:a16="http://schemas.microsoft.com/office/drawing/2014/main" id="{9A9F49B5-4E02-4FC7-DE66-68C89DF6A3B7}"/>
                </a:ext>
              </a:extLst>
            </p:cNvPr>
            <p:cNvSpPr>
              <a:spLocks noChangeAspect="1"/>
            </p:cNvSpPr>
            <p:nvPr/>
          </p:nvSpPr>
          <p:spPr>
            <a:xfrm rot="5400000">
              <a:off x="7509292" y="4266191"/>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Hexagon 81">
              <a:extLst>
                <a:ext uri="{FF2B5EF4-FFF2-40B4-BE49-F238E27FC236}">
                  <a16:creationId xmlns:a16="http://schemas.microsoft.com/office/drawing/2014/main" id="{27E1CC79-8A0E-1A87-D5C8-212A8AA40648}"/>
                </a:ext>
              </a:extLst>
            </p:cNvPr>
            <p:cNvSpPr>
              <a:spLocks noChangeAspect="1"/>
            </p:cNvSpPr>
            <p:nvPr/>
          </p:nvSpPr>
          <p:spPr>
            <a:xfrm rot="5400000">
              <a:off x="7688577" y="4266191"/>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Hexagon 82">
              <a:extLst>
                <a:ext uri="{FF2B5EF4-FFF2-40B4-BE49-F238E27FC236}">
                  <a16:creationId xmlns:a16="http://schemas.microsoft.com/office/drawing/2014/main" id="{3BB981F4-3F7B-34C3-AF6A-60E7B997607B}"/>
                </a:ext>
              </a:extLst>
            </p:cNvPr>
            <p:cNvSpPr>
              <a:spLocks noChangeAspect="1"/>
            </p:cNvSpPr>
            <p:nvPr/>
          </p:nvSpPr>
          <p:spPr>
            <a:xfrm rot="5400000">
              <a:off x="7867862" y="4266191"/>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Hexagon 83">
              <a:extLst>
                <a:ext uri="{FF2B5EF4-FFF2-40B4-BE49-F238E27FC236}">
                  <a16:creationId xmlns:a16="http://schemas.microsoft.com/office/drawing/2014/main" id="{04891435-B302-7084-1055-CEDDBD043E51}"/>
                </a:ext>
              </a:extLst>
            </p:cNvPr>
            <p:cNvSpPr>
              <a:spLocks noChangeAspect="1"/>
            </p:cNvSpPr>
            <p:nvPr/>
          </p:nvSpPr>
          <p:spPr>
            <a:xfrm rot="5400000">
              <a:off x="8047147" y="4266191"/>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84">
              <a:extLst>
                <a:ext uri="{FF2B5EF4-FFF2-40B4-BE49-F238E27FC236}">
                  <a16:creationId xmlns:a16="http://schemas.microsoft.com/office/drawing/2014/main" id="{183C140D-FA1E-CA25-C7DB-DE3AD426F5C4}"/>
                </a:ext>
              </a:extLst>
            </p:cNvPr>
            <p:cNvSpPr>
              <a:spLocks noChangeAspect="1"/>
            </p:cNvSpPr>
            <p:nvPr/>
          </p:nvSpPr>
          <p:spPr>
            <a:xfrm rot="5400000">
              <a:off x="8226432" y="4266191"/>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Hexagon 85">
              <a:extLst>
                <a:ext uri="{FF2B5EF4-FFF2-40B4-BE49-F238E27FC236}">
                  <a16:creationId xmlns:a16="http://schemas.microsoft.com/office/drawing/2014/main" id="{07F63014-49F4-824E-0860-E10F898032D5}"/>
                </a:ext>
              </a:extLst>
            </p:cNvPr>
            <p:cNvSpPr>
              <a:spLocks noChangeAspect="1"/>
            </p:cNvSpPr>
            <p:nvPr/>
          </p:nvSpPr>
          <p:spPr>
            <a:xfrm rot="5400000">
              <a:off x="8405717" y="4264674"/>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Hexagon 86">
              <a:extLst>
                <a:ext uri="{FF2B5EF4-FFF2-40B4-BE49-F238E27FC236}">
                  <a16:creationId xmlns:a16="http://schemas.microsoft.com/office/drawing/2014/main" id="{B57FF9B0-D3CE-1799-05A0-B3CAA465BD7C}"/>
                </a:ext>
              </a:extLst>
            </p:cNvPr>
            <p:cNvSpPr>
              <a:spLocks noChangeAspect="1"/>
            </p:cNvSpPr>
            <p:nvPr/>
          </p:nvSpPr>
          <p:spPr>
            <a:xfrm rot="5400000">
              <a:off x="8585002" y="4264674"/>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Hexagon 87">
              <a:extLst>
                <a:ext uri="{FF2B5EF4-FFF2-40B4-BE49-F238E27FC236}">
                  <a16:creationId xmlns:a16="http://schemas.microsoft.com/office/drawing/2014/main" id="{C66FAABA-12B4-6FB5-B024-A945AFE54726}"/>
                </a:ext>
              </a:extLst>
            </p:cNvPr>
            <p:cNvSpPr>
              <a:spLocks noChangeAspect="1"/>
            </p:cNvSpPr>
            <p:nvPr/>
          </p:nvSpPr>
          <p:spPr>
            <a:xfrm rot="5400000">
              <a:off x="8764287" y="4264674"/>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Hexagon 88">
              <a:extLst>
                <a:ext uri="{FF2B5EF4-FFF2-40B4-BE49-F238E27FC236}">
                  <a16:creationId xmlns:a16="http://schemas.microsoft.com/office/drawing/2014/main" id="{8177CABB-1BDA-9DFD-B6D3-18443965F9FA}"/>
                </a:ext>
              </a:extLst>
            </p:cNvPr>
            <p:cNvSpPr>
              <a:spLocks noChangeAspect="1"/>
            </p:cNvSpPr>
            <p:nvPr/>
          </p:nvSpPr>
          <p:spPr>
            <a:xfrm rot="5400000">
              <a:off x="8943572" y="4266282"/>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Hexagon 89">
              <a:extLst>
                <a:ext uri="{FF2B5EF4-FFF2-40B4-BE49-F238E27FC236}">
                  <a16:creationId xmlns:a16="http://schemas.microsoft.com/office/drawing/2014/main" id="{5D71F081-234B-1E36-487A-2414B5194510}"/>
                </a:ext>
              </a:extLst>
            </p:cNvPr>
            <p:cNvSpPr>
              <a:spLocks noChangeAspect="1"/>
            </p:cNvSpPr>
            <p:nvPr/>
          </p:nvSpPr>
          <p:spPr>
            <a:xfrm rot="5400000">
              <a:off x="9122857" y="4266282"/>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Hexagon 90">
              <a:extLst>
                <a:ext uri="{FF2B5EF4-FFF2-40B4-BE49-F238E27FC236}">
                  <a16:creationId xmlns:a16="http://schemas.microsoft.com/office/drawing/2014/main" id="{7610B4FA-E9D9-56AF-DF5C-D4BA9ED324A0}"/>
                </a:ext>
              </a:extLst>
            </p:cNvPr>
            <p:cNvSpPr>
              <a:spLocks noChangeAspect="1"/>
            </p:cNvSpPr>
            <p:nvPr/>
          </p:nvSpPr>
          <p:spPr>
            <a:xfrm rot="5400000">
              <a:off x="9302142" y="4263065"/>
              <a:ext cx="188391" cy="144000"/>
            </a:xfrm>
            <a:prstGeom prst="hexagon">
              <a:avLst/>
            </a:prstGeom>
            <a:solidFill>
              <a:schemeClr val="tx2">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Hexagon 91">
              <a:extLst>
                <a:ext uri="{FF2B5EF4-FFF2-40B4-BE49-F238E27FC236}">
                  <a16:creationId xmlns:a16="http://schemas.microsoft.com/office/drawing/2014/main" id="{E47D2117-0515-C699-53A9-3045DF57A452}"/>
                </a:ext>
              </a:extLst>
            </p:cNvPr>
            <p:cNvSpPr>
              <a:spLocks noChangeAspect="1"/>
            </p:cNvSpPr>
            <p:nvPr/>
          </p:nvSpPr>
          <p:spPr>
            <a:xfrm rot="5400000">
              <a:off x="9481432" y="4263065"/>
              <a:ext cx="188391" cy="144000"/>
            </a:xfrm>
            <a:prstGeom prst="hexagon">
              <a:avLst/>
            </a:prstGeom>
            <a:solidFill>
              <a:srgbClr val="558ED5">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Hexagon 92">
              <a:extLst>
                <a:ext uri="{FF2B5EF4-FFF2-40B4-BE49-F238E27FC236}">
                  <a16:creationId xmlns:a16="http://schemas.microsoft.com/office/drawing/2014/main" id="{2BCD87D0-3432-629D-E2C3-186C866A5387}"/>
                </a:ext>
              </a:extLst>
            </p:cNvPr>
            <p:cNvSpPr>
              <a:spLocks noChangeAspect="1"/>
            </p:cNvSpPr>
            <p:nvPr/>
          </p:nvSpPr>
          <p:spPr>
            <a:xfrm rot="5400000">
              <a:off x="5968165"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Hexagon 93">
              <a:extLst>
                <a:ext uri="{FF2B5EF4-FFF2-40B4-BE49-F238E27FC236}">
                  <a16:creationId xmlns:a16="http://schemas.microsoft.com/office/drawing/2014/main" id="{64F272D4-4D35-4EA1-FD70-E608E70D2003}"/>
                </a:ext>
              </a:extLst>
            </p:cNvPr>
            <p:cNvSpPr>
              <a:spLocks noChangeAspect="1"/>
            </p:cNvSpPr>
            <p:nvPr/>
          </p:nvSpPr>
          <p:spPr>
            <a:xfrm rot="5400000">
              <a:off x="6147067"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a:extLst>
                <a:ext uri="{FF2B5EF4-FFF2-40B4-BE49-F238E27FC236}">
                  <a16:creationId xmlns:a16="http://schemas.microsoft.com/office/drawing/2014/main" id="{9DBB8D57-3B4B-64D5-4C52-EAEC4ECDA95C}"/>
                </a:ext>
              </a:extLst>
            </p:cNvPr>
            <p:cNvSpPr>
              <a:spLocks noChangeAspect="1"/>
            </p:cNvSpPr>
            <p:nvPr/>
          </p:nvSpPr>
          <p:spPr>
            <a:xfrm rot="5400000">
              <a:off x="6325969"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a:extLst>
                <a:ext uri="{FF2B5EF4-FFF2-40B4-BE49-F238E27FC236}">
                  <a16:creationId xmlns:a16="http://schemas.microsoft.com/office/drawing/2014/main" id="{7EA34AE6-7125-D823-2E62-D69E6DE03816}"/>
                </a:ext>
              </a:extLst>
            </p:cNvPr>
            <p:cNvSpPr>
              <a:spLocks noChangeAspect="1"/>
            </p:cNvSpPr>
            <p:nvPr/>
          </p:nvSpPr>
          <p:spPr>
            <a:xfrm rot="5400000">
              <a:off x="6504871"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a:extLst>
                <a:ext uri="{FF2B5EF4-FFF2-40B4-BE49-F238E27FC236}">
                  <a16:creationId xmlns:a16="http://schemas.microsoft.com/office/drawing/2014/main" id="{22D8798C-840D-C672-779D-5250DE2628FB}"/>
                </a:ext>
              </a:extLst>
            </p:cNvPr>
            <p:cNvSpPr>
              <a:spLocks noChangeAspect="1"/>
            </p:cNvSpPr>
            <p:nvPr/>
          </p:nvSpPr>
          <p:spPr>
            <a:xfrm rot="5400000">
              <a:off x="6683773"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a:extLst>
                <a:ext uri="{FF2B5EF4-FFF2-40B4-BE49-F238E27FC236}">
                  <a16:creationId xmlns:a16="http://schemas.microsoft.com/office/drawing/2014/main" id="{7A3F979B-6C50-14F3-9495-F92621BF66CE}"/>
                </a:ext>
              </a:extLst>
            </p:cNvPr>
            <p:cNvSpPr>
              <a:spLocks noChangeAspect="1"/>
            </p:cNvSpPr>
            <p:nvPr/>
          </p:nvSpPr>
          <p:spPr>
            <a:xfrm rot="5400000">
              <a:off x="6862675"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Hexagon 98">
              <a:extLst>
                <a:ext uri="{FF2B5EF4-FFF2-40B4-BE49-F238E27FC236}">
                  <a16:creationId xmlns:a16="http://schemas.microsoft.com/office/drawing/2014/main" id="{1A5FC5DE-1594-3C89-BE4E-837F1115938D}"/>
                </a:ext>
              </a:extLst>
            </p:cNvPr>
            <p:cNvSpPr>
              <a:spLocks noChangeAspect="1"/>
            </p:cNvSpPr>
            <p:nvPr/>
          </p:nvSpPr>
          <p:spPr>
            <a:xfrm rot="5400000">
              <a:off x="7041577"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Hexagon 99">
              <a:extLst>
                <a:ext uri="{FF2B5EF4-FFF2-40B4-BE49-F238E27FC236}">
                  <a16:creationId xmlns:a16="http://schemas.microsoft.com/office/drawing/2014/main" id="{FECC3A54-F897-80BE-53BD-46F93B43DBBB}"/>
                </a:ext>
              </a:extLst>
            </p:cNvPr>
            <p:cNvSpPr>
              <a:spLocks noChangeAspect="1"/>
            </p:cNvSpPr>
            <p:nvPr/>
          </p:nvSpPr>
          <p:spPr>
            <a:xfrm rot="5400000">
              <a:off x="7220479"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Hexagon 100">
              <a:extLst>
                <a:ext uri="{FF2B5EF4-FFF2-40B4-BE49-F238E27FC236}">
                  <a16:creationId xmlns:a16="http://schemas.microsoft.com/office/drawing/2014/main" id="{7B6BAAF3-577A-145B-B3CC-3796845F5B17}"/>
                </a:ext>
              </a:extLst>
            </p:cNvPr>
            <p:cNvSpPr>
              <a:spLocks noChangeAspect="1"/>
            </p:cNvSpPr>
            <p:nvPr/>
          </p:nvSpPr>
          <p:spPr>
            <a:xfrm rot="5400000">
              <a:off x="7399381"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Hexagon 101">
              <a:extLst>
                <a:ext uri="{FF2B5EF4-FFF2-40B4-BE49-F238E27FC236}">
                  <a16:creationId xmlns:a16="http://schemas.microsoft.com/office/drawing/2014/main" id="{C0E1510A-6DE2-49EA-A010-91377579E6D1}"/>
                </a:ext>
              </a:extLst>
            </p:cNvPr>
            <p:cNvSpPr>
              <a:spLocks noChangeAspect="1"/>
            </p:cNvSpPr>
            <p:nvPr/>
          </p:nvSpPr>
          <p:spPr>
            <a:xfrm rot="5400000">
              <a:off x="7578283"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Hexagon 102">
              <a:extLst>
                <a:ext uri="{FF2B5EF4-FFF2-40B4-BE49-F238E27FC236}">
                  <a16:creationId xmlns:a16="http://schemas.microsoft.com/office/drawing/2014/main" id="{6D938712-84BE-ABBB-627F-037684378CBE}"/>
                </a:ext>
              </a:extLst>
            </p:cNvPr>
            <p:cNvSpPr>
              <a:spLocks noChangeAspect="1"/>
            </p:cNvSpPr>
            <p:nvPr/>
          </p:nvSpPr>
          <p:spPr>
            <a:xfrm rot="5400000">
              <a:off x="7757185"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Hexagon 103">
              <a:extLst>
                <a:ext uri="{FF2B5EF4-FFF2-40B4-BE49-F238E27FC236}">
                  <a16:creationId xmlns:a16="http://schemas.microsoft.com/office/drawing/2014/main" id="{BA40EC0E-AA0A-996B-391F-26DC42C06EAB}"/>
                </a:ext>
              </a:extLst>
            </p:cNvPr>
            <p:cNvSpPr>
              <a:spLocks noChangeAspect="1"/>
            </p:cNvSpPr>
            <p:nvPr/>
          </p:nvSpPr>
          <p:spPr>
            <a:xfrm rot="5400000">
              <a:off x="7936087"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Hexagon 104">
              <a:extLst>
                <a:ext uri="{FF2B5EF4-FFF2-40B4-BE49-F238E27FC236}">
                  <a16:creationId xmlns:a16="http://schemas.microsoft.com/office/drawing/2014/main" id="{3709B376-9586-9F34-94A2-71EF02B4D18A}"/>
                </a:ext>
              </a:extLst>
            </p:cNvPr>
            <p:cNvSpPr>
              <a:spLocks noChangeAspect="1"/>
            </p:cNvSpPr>
            <p:nvPr/>
          </p:nvSpPr>
          <p:spPr>
            <a:xfrm rot="5400000">
              <a:off x="8114989"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Hexagon 105">
              <a:extLst>
                <a:ext uri="{FF2B5EF4-FFF2-40B4-BE49-F238E27FC236}">
                  <a16:creationId xmlns:a16="http://schemas.microsoft.com/office/drawing/2014/main" id="{E6CB8EB6-571B-B024-72B2-722ACBEE9A70}"/>
                </a:ext>
              </a:extLst>
            </p:cNvPr>
            <p:cNvSpPr>
              <a:spLocks noChangeAspect="1"/>
            </p:cNvSpPr>
            <p:nvPr/>
          </p:nvSpPr>
          <p:spPr>
            <a:xfrm rot="5400000">
              <a:off x="8293891"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Hexagon 106">
              <a:extLst>
                <a:ext uri="{FF2B5EF4-FFF2-40B4-BE49-F238E27FC236}">
                  <a16:creationId xmlns:a16="http://schemas.microsoft.com/office/drawing/2014/main" id="{AC1F55BF-EAC2-0E6D-6594-31B60C80118D}"/>
                </a:ext>
              </a:extLst>
            </p:cNvPr>
            <p:cNvSpPr>
              <a:spLocks noChangeAspect="1"/>
            </p:cNvSpPr>
            <p:nvPr/>
          </p:nvSpPr>
          <p:spPr>
            <a:xfrm rot="5400000">
              <a:off x="8472793"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Hexagon 107">
              <a:extLst>
                <a:ext uri="{FF2B5EF4-FFF2-40B4-BE49-F238E27FC236}">
                  <a16:creationId xmlns:a16="http://schemas.microsoft.com/office/drawing/2014/main" id="{AF22A95D-C8EE-402A-71A6-1F3C456B8B2F}"/>
                </a:ext>
              </a:extLst>
            </p:cNvPr>
            <p:cNvSpPr>
              <a:spLocks noChangeAspect="1"/>
            </p:cNvSpPr>
            <p:nvPr/>
          </p:nvSpPr>
          <p:spPr>
            <a:xfrm rot="5400000">
              <a:off x="8651695"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Hexagon 108">
              <a:extLst>
                <a:ext uri="{FF2B5EF4-FFF2-40B4-BE49-F238E27FC236}">
                  <a16:creationId xmlns:a16="http://schemas.microsoft.com/office/drawing/2014/main" id="{1C1C17FA-5B67-A2BA-EA93-612BCB9F5D44}"/>
                </a:ext>
              </a:extLst>
            </p:cNvPr>
            <p:cNvSpPr>
              <a:spLocks noChangeAspect="1"/>
            </p:cNvSpPr>
            <p:nvPr/>
          </p:nvSpPr>
          <p:spPr>
            <a:xfrm rot="5400000">
              <a:off x="8830597"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Hexagon 109">
              <a:extLst>
                <a:ext uri="{FF2B5EF4-FFF2-40B4-BE49-F238E27FC236}">
                  <a16:creationId xmlns:a16="http://schemas.microsoft.com/office/drawing/2014/main" id="{BB3F83B8-95DB-F85D-7701-53B9003C01C8}"/>
                </a:ext>
              </a:extLst>
            </p:cNvPr>
            <p:cNvSpPr>
              <a:spLocks noChangeAspect="1"/>
            </p:cNvSpPr>
            <p:nvPr/>
          </p:nvSpPr>
          <p:spPr>
            <a:xfrm rot="5400000">
              <a:off x="9009499"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Hexagon 110">
              <a:extLst>
                <a:ext uri="{FF2B5EF4-FFF2-40B4-BE49-F238E27FC236}">
                  <a16:creationId xmlns:a16="http://schemas.microsoft.com/office/drawing/2014/main" id="{EA8F5D61-97EE-0FB8-93FB-6C57CDAAC53B}"/>
                </a:ext>
              </a:extLst>
            </p:cNvPr>
            <p:cNvSpPr>
              <a:spLocks noChangeAspect="1"/>
            </p:cNvSpPr>
            <p:nvPr/>
          </p:nvSpPr>
          <p:spPr>
            <a:xfrm rot="5400000">
              <a:off x="9188401" y="4459993"/>
              <a:ext cx="188391" cy="144000"/>
            </a:xfrm>
            <a:prstGeom prst="hexagon">
              <a:avLst/>
            </a:prstGeom>
            <a:solidFill>
              <a:schemeClr val="accent3">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Hexagon 111">
              <a:extLst>
                <a:ext uri="{FF2B5EF4-FFF2-40B4-BE49-F238E27FC236}">
                  <a16:creationId xmlns:a16="http://schemas.microsoft.com/office/drawing/2014/main" id="{100AFACD-603C-C735-0FD6-443EEDBBE213}"/>
                </a:ext>
              </a:extLst>
            </p:cNvPr>
            <p:cNvSpPr>
              <a:spLocks noChangeAspect="1"/>
            </p:cNvSpPr>
            <p:nvPr/>
          </p:nvSpPr>
          <p:spPr>
            <a:xfrm rot="5400000">
              <a:off x="9367303"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Hexagon 112">
              <a:extLst>
                <a:ext uri="{FF2B5EF4-FFF2-40B4-BE49-F238E27FC236}">
                  <a16:creationId xmlns:a16="http://schemas.microsoft.com/office/drawing/2014/main" id="{D90BEFEA-741A-1392-0E29-9A5C904B7308}"/>
                </a:ext>
              </a:extLst>
            </p:cNvPr>
            <p:cNvSpPr>
              <a:spLocks noChangeAspect="1"/>
            </p:cNvSpPr>
            <p:nvPr/>
          </p:nvSpPr>
          <p:spPr>
            <a:xfrm rot="5400000">
              <a:off x="9546212" y="4459993"/>
              <a:ext cx="188391" cy="144000"/>
            </a:xfrm>
            <a:prstGeom prst="hexagon">
              <a:avLst/>
            </a:prstGeom>
            <a:solidFill>
              <a:srgbClr val="77933C">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Hexagon 113">
              <a:extLst>
                <a:ext uri="{FF2B5EF4-FFF2-40B4-BE49-F238E27FC236}">
                  <a16:creationId xmlns:a16="http://schemas.microsoft.com/office/drawing/2014/main" id="{0A42648B-8A27-F639-0BE4-5F2608C02DD5}"/>
                </a:ext>
              </a:extLst>
            </p:cNvPr>
            <p:cNvSpPr>
              <a:spLocks noChangeAspect="1"/>
            </p:cNvSpPr>
            <p:nvPr/>
          </p:nvSpPr>
          <p:spPr>
            <a:xfrm rot="5400000">
              <a:off x="5635615"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Hexagon 114">
              <a:extLst>
                <a:ext uri="{FF2B5EF4-FFF2-40B4-BE49-F238E27FC236}">
                  <a16:creationId xmlns:a16="http://schemas.microsoft.com/office/drawing/2014/main" id="{602CD05C-C473-0AA7-3736-D120EF58DAE3}"/>
                </a:ext>
              </a:extLst>
            </p:cNvPr>
            <p:cNvSpPr>
              <a:spLocks noChangeAspect="1"/>
            </p:cNvSpPr>
            <p:nvPr/>
          </p:nvSpPr>
          <p:spPr>
            <a:xfrm rot="5400000">
              <a:off x="5815238"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Hexagon 115">
              <a:extLst>
                <a:ext uri="{FF2B5EF4-FFF2-40B4-BE49-F238E27FC236}">
                  <a16:creationId xmlns:a16="http://schemas.microsoft.com/office/drawing/2014/main" id="{FFAE230D-E5BF-60EC-162C-0755627EFCF1}"/>
                </a:ext>
              </a:extLst>
            </p:cNvPr>
            <p:cNvSpPr>
              <a:spLocks noChangeAspect="1"/>
            </p:cNvSpPr>
            <p:nvPr/>
          </p:nvSpPr>
          <p:spPr>
            <a:xfrm rot="5400000">
              <a:off x="5994861"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Hexagon 116">
              <a:extLst>
                <a:ext uri="{FF2B5EF4-FFF2-40B4-BE49-F238E27FC236}">
                  <a16:creationId xmlns:a16="http://schemas.microsoft.com/office/drawing/2014/main" id="{A60F0E7C-D84F-7063-DB72-A9E3C13AEC08}"/>
                </a:ext>
              </a:extLst>
            </p:cNvPr>
            <p:cNvSpPr>
              <a:spLocks noChangeAspect="1"/>
            </p:cNvSpPr>
            <p:nvPr/>
          </p:nvSpPr>
          <p:spPr>
            <a:xfrm rot="5400000">
              <a:off x="6174484" y="5226201"/>
              <a:ext cx="188391" cy="144000"/>
            </a:xfrm>
            <a:prstGeom prst="hexagon">
              <a:avLst/>
            </a:prstGeom>
            <a:solidFill>
              <a:srgbClr val="595959">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Hexagon 117">
              <a:extLst>
                <a:ext uri="{FF2B5EF4-FFF2-40B4-BE49-F238E27FC236}">
                  <a16:creationId xmlns:a16="http://schemas.microsoft.com/office/drawing/2014/main" id="{29F3B38D-6DA3-2D90-391D-1383E1DC34E4}"/>
                </a:ext>
              </a:extLst>
            </p:cNvPr>
            <p:cNvSpPr>
              <a:spLocks noChangeAspect="1"/>
            </p:cNvSpPr>
            <p:nvPr/>
          </p:nvSpPr>
          <p:spPr>
            <a:xfrm rot="5400000">
              <a:off x="6354107" y="5226201"/>
              <a:ext cx="188391" cy="144000"/>
            </a:xfrm>
            <a:prstGeom prst="hexagon">
              <a:avLst/>
            </a:prstGeom>
            <a:solidFill>
              <a:srgbClr val="595959">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Hexagon 118">
              <a:extLst>
                <a:ext uri="{FF2B5EF4-FFF2-40B4-BE49-F238E27FC236}">
                  <a16:creationId xmlns:a16="http://schemas.microsoft.com/office/drawing/2014/main" id="{20C56461-02BC-7F65-A079-8B2AB4BFC70A}"/>
                </a:ext>
              </a:extLst>
            </p:cNvPr>
            <p:cNvSpPr>
              <a:spLocks noChangeAspect="1"/>
            </p:cNvSpPr>
            <p:nvPr/>
          </p:nvSpPr>
          <p:spPr>
            <a:xfrm rot="5400000">
              <a:off x="6533730"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Hexagon 119">
              <a:extLst>
                <a:ext uri="{FF2B5EF4-FFF2-40B4-BE49-F238E27FC236}">
                  <a16:creationId xmlns:a16="http://schemas.microsoft.com/office/drawing/2014/main" id="{ABE53532-EFBA-92E1-1A96-B90D83A48DF4}"/>
                </a:ext>
              </a:extLst>
            </p:cNvPr>
            <p:cNvSpPr>
              <a:spLocks noChangeAspect="1"/>
            </p:cNvSpPr>
            <p:nvPr/>
          </p:nvSpPr>
          <p:spPr>
            <a:xfrm rot="5400000">
              <a:off x="6713353"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Hexagon 120">
              <a:extLst>
                <a:ext uri="{FF2B5EF4-FFF2-40B4-BE49-F238E27FC236}">
                  <a16:creationId xmlns:a16="http://schemas.microsoft.com/office/drawing/2014/main" id="{348617DC-1199-69D7-F04B-F91D7B99956E}"/>
                </a:ext>
              </a:extLst>
            </p:cNvPr>
            <p:cNvSpPr>
              <a:spLocks noChangeAspect="1"/>
            </p:cNvSpPr>
            <p:nvPr/>
          </p:nvSpPr>
          <p:spPr>
            <a:xfrm rot="5400000">
              <a:off x="6892976"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Hexagon 121">
              <a:extLst>
                <a:ext uri="{FF2B5EF4-FFF2-40B4-BE49-F238E27FC236}">
                  <a16:creationId xmlns:a16="http://schemas.microsoft.com/office/drawing/2014/main" id="{28B4ABC7-CAF5-92A8-A2C4-51B2A8E96FE5}"/>
                </a:ext>
              </a:extLst>
            </p:cNvPr>
            <p:cNvSpPr>
              <a:spLocks noChangeAspect="1"/>
            </p:cNvSpPr>
            <p:nvPr/>
          </p:nvSpPr>
          <p:spPr>
            <a:xfrm rot="5400000">
              <a:off x="7072599"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Hexagon 122">
              <a:extLst>
                <a:ext uri="{FF2B5EF4-FFF2-40B4-BE49-F238E27FC236}">
                  <a16:creationId xmlns:a16="http://schemas.microsoft.com/office/drawing/2014/main" id="{359731A6-E17F-5712-0796-AB7048B039B4}"/>
                </a:ext>
              </a:extLst>
            </p:cNvPr>
            <p:cNvSpPr>
              <a:spLocks noChangeAspect="1"/>
            </p:cNvSpPr>
            <p:nvPr/>
          </p:nvSpPr>
          <p:spPr>
            <a:xfrm rot="5400000">
              <a:off x="7252222"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Hexagon 123">
              <a:extLst>
                <a:ext uri="{FF2B5EF4-FFF2-40B4-BE49-F238E27FC236}">
                  <a16:creationId xmlns:a16="http://schemas.microsoft.com/office/drawing/2014/main" id="{C19FD93A-9ED2-D35D-954A-641573F0A08B}"/>
                </a:ext>
              </a:extLst>
            </p:cNvPr>
            <p:cNvSpPr>
              <a:spLocks noChangeAspect="1"/>
            </p:cNvSpPr>
            <p:nvPr/>
          </p:nvSpPr>
          <p:spPr>
            <a:xfrm rot="5400000">
              <a:off x="7431845"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Hexagon 124">
              <a:extLst>
                <a:ext uri="{FF2B5EF4-FFF2-40B4-BE49-F238E27FC236}">
                  <a16:creationId xmlns:a16="http://schemas.microsoft.com/office/drawing/2014/main" id="{54AD71D5-ABFC-C0EA-D4E7-93553AFC02FF}"/>
                </a:ext>
              </a:extLst>
            </p:cNvPr>
            <p:cNvSpPr>
              <a:spLocks noChangeAspect="1"/>
            </p:cNvSpPr>
            <p:nvPr/>
          </p:nvSpPr>
          <p:spPr>
            <a:xfrm rot="5400000">
              <a:off x="7611468"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Hexagon 125">
              <a:extLst>
                <a:ext uri="{FF2B5EF4-FFF2-40B4-BE49-F238E27FC236}">
                  <a16:creationId xmlns:a16="http://schemas.microsoft.com/office/drawing/2014/main" id="{85BB69B7-B3F4-6057-E489-168B8E7A064D}"/>
                </a:ext>
              </a:extLst>
            </p:cNvPr>
            <p:cNvSpPr>
              <a:spLocks noChangeAspect="1"/>
            </p:cNvSpPr>
            <p:nvPr/>
          </p:nvSpPr>
          <p:spPr>
            <a:xfrm rot="5400000">
              <a:off x="7791091"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Hexagon 126">
              <a:extLst>
                <a:ext uri="{FF2B5EF4-FFF2-40B4-BE49-F238E27FC236}">
                  <a16:creationId xmlns:a16="http://schemas.microsoft.com/office/drawing/2014/main" id="{2349C516-AC2F-8C9B-0B19-13808A89F904}"/>
                </a:ext>
              </a:extLst>
            </p:cNvPr>
            <p:cNvSpPr>
              <a:spLocks noChangeAspect="1"/>
            </p:cNvSpPr>
            <p:nvPr/>
          </p:nvSpPr>
          <p:spPr>
            <a:xfrm rot="5400000">
              <a:off x="7970714"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Hexagon 127">
              <a:extLst>
                <a:ext uri="{FF2B5EF4-FFF2-40B4-BE49-F238E27FC236}">
                  <a16:creationId xmlns:a16="http://schemas.microsoft.com/office/drawing/2014/main" id="{2CF493AC-DB83-8000-E5C6-15D6F1A85211}"/>
                </a:ext>
              </a:extLst>
            </p:cNvPr>
            <p:cNvSpPr>
              <a:spLocks noChangeAspect="1"/>
            </p:cNvSpPr>
            <p:nvPr/>
          </p:nvSpPr>
          <p:spPr>
            <a:xfrm rot="5400000">
              <a:off x="8150337"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28">
              <a:extLst>
                <a:ext uri="{FF2B5EF4-FFF2-40B4-BE49-F238E27FC236}">
                  <a16:creationId xmlns:a16="http://schemas.microsoft.com/office/drawing/2014/main" id="{71C49620-D3A1-59F8-E0AF-C33BBBF65E8B}"/>
                </a:ext>
              </a:extLst>
            </p:cNvPr>
            <p:cNvSpPr>
              <a:spLocks noChangeAspect="1"/>
            </p:cNvSpPr>
            <p:nvPr/>
          </p:nvSpPr>
          <p:spPr>
            <a:xfrm rot="5400000">
              <a:off x="8329960"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Hexagon 129">
              <a:extLst>
                <a:ext uri="{FF2B5EF4-FFF2-40B4-BE49-F238E27FC236}">
                  <a16:creationId xmlns:a16="http://schemas.microsoft.com/office/drawing/2014/main" id="{F74E9196-09C7-0C35-966D-BDDF411EBDD3}"/>
                </a:ext>
              </a:extLst>
            </p:cNvPr>
            <p:cNvSpPr>
              <a:spLocks noChangeAspect="1"/>
            </p:cNvSpPr>
            <p:nvPr/>
          </p:nvSpPr>
          <p:spPr>
            <a:xfrm rot="5400000">
              <a:off x="8509583"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Hexagon 130">
              <a:extLst>
                <a:ext uri="{FF2B5EF4-FFF2-40B4-BE49-F238E27FC236}">
                  <a16:creationId xmlns:a16="http://schemas.microsoft.com/office/drawing/2014/main" id="{A3E9F5B1-B179-7902-15EC-CC096E346350}"/>
                </a:ext>
              </a:extLst>
            </p:cNvPr>
            <p:cNvSpPr>
              <a:spLocks noChangeAspect="1"/>
            </p:cNvSpPr>
            <p:nvPr/>
          </p:nvSpPr>
          <p:spPr>
            <a:xfrm rot="5400000">
              <a:off x="8689206"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31">
              <a:extLst>
                <a:ext uri="{FF2B5EF4-FFF2-40B4-BE49-F238E27FC236}">
                  <a16:creationId xmlns:a16="http://schemas.microsoft.com/office/drawing/2014/main" id="{51EE2822-4EC0-4CC0-8FDD-C811B9CDDB91}"/>
                </a:ext>
              </a:extLst>
            </p:cNvPr>
            <p:cNvSpPr>
              <a:spLocks noChangeAspect="1"/>
            </p:cNvSpPr>
            <p:nvPr/>
          </p:nvSpPr>
          <p:spPr>
            <a:xfrm rot="5400000">
              <a:off x="8868829"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Hexagon 132">
              <a:extLst>
                <a:ext uri="{FF2B5EF4-FFF2-40B4-BE49-F238E27FC236}">
                  <a16:creationId xmlns:a16="http://schemas.microsoft.com/office/drawing/2014/main" id="{6C810D29-0369-4F8B-B6C7-137B47D9576E}"/>
                </a:ext>
              </a:extLst>
            </p:cNvPr>
            <p:cNvSpPr>
              <a:spLocks noChangeAspect="1"/>
            </p:cNvSpPr>
            <p:nvPr/>
          </p:nvSpPr>
          <p:spPr>
            <a:xfrm rot="5400000">
              <a:off x="9048452"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Hexagon 133">
              <a:extLst>
                <a:ext uri="{FF2B5EF4-FFF2-40B4-BE49-F238E27FC236}">
                  <a16:creationId xmlns:a16="http://schemas.microsoft.com/office/drawing/2014/main" id="{DD5BCCEA-238A-42C8-E61C-8339543797D1}"/>
                </a:ext>
              </a:extLst>
            </p:cNvPr>
            <p:cNvSpPr>
              <a:spLocks noChangeAspect="1"/>
            </p:cNvSpPr>
            <p:nvPr/>
          </p:nvSpPr>
          <p:spPr>
            <a:xfrm rot="5400000">
              <a:off x="9228075"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Hexagon 134">
              <a:extLst>
                <a:ext uri="{FF2B5EF4-FFF2-40B4-BE49-F238E27FC236}">
                  <a16:creationId xmlns:a16="http://schemas.microsoft.com/office/drawing/2014/main" id="{1844E8C5-4264-E291-6F4B-186E88C194AA}"/>
                </a:ext>
              </a:extLst>
            </p:cNvPr>
            <p:cNvSpPr>
              <a:spLocks noChangeAspect="1"/>
            </p:cNvSpPr>
            <p:nvPr/>
          </p:nvSpPr>
          <p:spPr>
            <a:xfrm rot="5400000">
              <a:off x="9407698"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Hexagon 135">
              <a:extLst>
                <a:ext uri="{FF2B5EF4-FFF2-40B4-BE49-F238E27FC236}">
                  <a16:creationId xmlns:a16="http://schemas.microsoft.com/office/drawing/2014/main" id="{DE64C245-4DE8-60CC-4A23-0F51976F7D53}"/>
                </a:ext>
              </a:extLst>
            </p:cNvPr>
            <p:cNvSpPr>
              <a:spLocks noChangeAspect="1"/>
            </p:cNvSpPr>
            <p:nvPr/>
          </p:nvSpPr>
          <p:spPr>
            <a:xfrm rot="5400000">
              <a:off x="9587321"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Hexagon 136">
              <a:extLst>
                <a:ext uri="{FF2B5EF4-FFF2-40B4-BE49-F238E27FC236}">
                  <a16:creationId xmlns:a16="http://schemas.microsoft.com/office/drawing/2014/main" id="{AA0A3B6B-11CF-CCC4-63CE-82A23837130D}"/>
                </a:ext>
              </a:extLst>
            </p:cNvPr>
            <p:cNvSpPr>
              <a:spLocks noChangeAspect="1"/>
            </p:cNvSpPr>
            <p:nvPr/>
          </p:nvSpPr>
          <p:spPr>
            <a:xfrm rot="5400000">
              <a:off x="9766944" y="5226201"/>
              <a:ext cx="188391" cy="144000"/>
            </a:xfrm>
            <a:prstGeom prst="hexagon">
              <a:avLst/>
            </a:prstGeom>
            <a:solidFill>
              <a:schemeClr val="tx1">
                <a:lumMod val="65000"/>
                <a:lumOff val="3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137">
              <a:extLst>
                <a:ext uri="{FF2B5EF4-FFF2-40B4-BE49-F238E27FC236}">
                  <a16:creationId xmlns:a16="http://schemas.microsoft.com/office/drawing/2014/main" id="{FA4BEDE8-4BA2-A2E9-5D8A-AB8DB1D2989D}"/>
                </a:ext>
              </a:extLst>
            </p:cNvPr>
            <p:cNvSpPr>
              <a:spLocks noChangeAspect="1"/>
            </p:cNvSpPr>
            <p:nvPr/>
          </p:nvSpPr>
          <p:spPr>
            <a:xfrm rot="5400000">
              <a:off x="6705496"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Hexagon 138">
              <a:extLst>
                <a:ext uri="{FF2B5EF4-FFF2-40B4-BE49-F238E27FC236}">
                  <a16:creationId xmlns:a16="http://schemas.microsoft.com/office/drawing/2014/main" id="{665B9026-7C64-F0A9-CD89-79E48095B30D}"/>
                </a:ext>
              </a:extLst>
            </p:cNvPr>
            <p:cNvSpPr>
              <a:spLocks noChangeAspect="1"/>
            </p:cNvSpPr>
            <p:nvPr/>
          </p:nvSpPr>
          <p:spPr>
            <a:xfrm rot="5400000">
              <a:off x="6884481" y="4836310"/>
              <a:ext cx="188391" cy="144000"/>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Hexagon 139">
              <a:extLst>
                <a:ext uri="{FF2B5EF4-FFF2-40B4-BE49-F238E27FC236}">
                  <a16:creationId xmlns:a16="http://schemas.microsoft.com/office/drawing/2014/main" id="{4B96466C-86FC-6709-1AC7-0AE1E924E116}"/>
                </a:ext>
              </a:extLst>
            </p:cNvPr>
            <p:cNvSpPr>
              <a:spLocks noChangeAspect="1"/>
            </p:cNvSpPr>
            <p:nvPr/>
          </p:nvSpPr>
          <p:spPr>
            <a:xfrm rot="5400000">
              <a:off x="7063466"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Hexagon 140">
              <a:extLst>
                <a:ext uri="{FF2B5EF4-FFF2-40B4-BE49-F238E27FC236}">
                  <a16:creationId xmlns:a16="http://schemas.microsoft.com/office/drawing/2014/main" id="{49DB1DD8-42D4-6EB3-BA06-10364A1E59B9}"/>
                </a:ext>
              </a:extLst>
            </p:cNvPr>
            <p:cNvSpPr>
              <a:spLocks noChangeAspect="1"/>
            </p:cNvSpPr>
            <p:nvPr/>
          </p:nvSpPr>
          <p:spPr>
            <a:xfrm rot="5400000">
              <a:off x="7242451"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Hexagon 141">
              <a:extLst>
                <a:ext uri="{FF2B5EF4-FFF2-40B4-BE49-F238E27FC236}">
                  <a16:creationId xmlns:a16="http://schemas.microsoft.com/office/drawing/2014/main" id="{5E8E91B3-DAB9-EA4E-43AE-49C83A4FE659}"/>
                </a:ext>
              </a:extLst>
            </p:cNvPr>
            <p:cNvSpPr>
              <a:spLocks noChangeAspect="1"/>
            </p:cNvSpPr>
            <p:nvPr/>
          </p:nvSpPr>
          <p:spPr>
            <a:xfrm rot="5400000">
              <a:off x="7421436" y="4836310"/>
              <a:ext cx="188391" cy="144000"/>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Hexagon 142">
              <a:extLst>
                <a:ext uri="{FF2B5EF4-FFF2-40B4-BE49-F238E27FC236}">
                  <a16:creationId xmlns:a16="http://schemas.microsoft.com/office/drawing/2014/main" id="{B9DE449A-D382-6AE2-2FDB-CB6773019A5B}"/>
                </a:ext>
              </a:extLst>
            </p:cNvPr>
            <p:cNvSpPr>
              <a:spLocks noChangeAspect="1"/>
            </p:cNvSpPr>
            <p:nvPr/>
          </p:nvSpPr>
          <p:spPr>
            <a:xfrm rot="5400000">
              <a:off x="7600421" y="4836310"/>
              <a:ext cx="188391" cy="144000"/>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Hexagon 143">
              <a:extLst>
                <a:ext uri="{FF2B5EF4-FFF2-40B4-BE49-F238E27FC236}">
                  <a16:creationId xmlns:a16="http://schemas.microsoft.com/office/drawing/2014/main" id="{9458A976-10D4-8F3B-8E36-D9DFB5F56EA7}"/>
                </a:ext>
              </a:extLst>
            </p:cNvPr>
            <p:cNvSpPr>
              <a:spLocks noChangeAspect="1"/>
            </p:cNvSpPr>
            <p:nvPr/>
          </p:nvSpPr>
          <p:spPr>
            <a:xfrm rot="5400000">
              <a:off x="7779406"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Hexagon 144">
              <a:extLst>
                <a:ext uri="{FF2B5EF4-FFF2-40B4-BE49-F238E27FC236}">
                  <a16:creationId xmlns:a16="http://schemas.microsoft.com/office/drawing/2014/main" id="{BA015D9B-CCD2-722D-1ED4-B64757E2AB56}"/>
                </a:ext>
              </a:extLst>
            </p:cNvPr>
            <p:cNvSpPr>
              <a:spLocks noChangeAspect="1"/>
            </p:cNvSpPr>
            <p:nvPr/>
          </p:nvSpPr>
          <p:spPr>
            <a:xfrm rot="5400000">
              <a:off x="7958391"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Hexagon 145">
              <a:extLst>
                <a:ext uri="{FF2B5EF4-FFF2-40B4-BE49-F238E27FC236}">
                  <a16:creationId xmlns:a16="http://schemas.microsoft.com/office/drawing/2014/main" id="{DC725097-B483-1F96-D98A-192DBB82F778}"/>
                </a:ext>
              </a:extLst>
            </p:cNvPr>
            <p:cNvSpPr>
              <a:spLocks noChangeAspect="1"/>
            </p:cNvSpPr>
            <p:nvPr/>
          </p:nvSpPr>
          <p:spPr>
            <a:xfrm rot="5400000">
              <a:off x="8137376" y="4836310"/>
              <a:ext cx="188391" cy="144000"/>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exagon 146">
              <a:extLst>
                <a:ext uri="{FF2B5EF4-FFF2-40B4-BE49-F238E27FC236}">
                  <a16:creationId xmlns:a16="http://schemas.microsoft.com/office/drawing/2014/main" id="{F6B77122-299F-DEF9-8696-46F50B4CDA5F}"/>
                </a:ext>
              </a:extLst>
            </p:cNvPr>
            <p:cNvSpPr>
              <a:spLocks noChangeAspect="1"/>
            </p:cNvSpPr>
            <p:nvPr/>
          </p:nvSpPr>
          <p:spPr>
            <a:xfrm rot="5400000">
              <a:off x="8316361"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Hexagon 147">
              <a:extLst>
                <a:ext uri="{FF2B5EF4-FFF2-40B4-BE49-F238E27FC236}">
                  <a16:creationId xmlns:a16="http://schemas.microsoft.com/office/drawing/2014/main" id="{B39C8C38-2B9D-4144-8E51-C63B12DF5CFD}"/>
                </a:ext>
              </a:extLst>
            </p:cNvPr>
            <p:cNvSpPr>
              <a:spLocks noChangeAspect="1"/>
            </p:cNvSpPr>
            <p:nvPr/>
          </p:nvSpPr>
          <p:spPr>
            <a:xfrm rot="5400000">
              <a:off x="8495346"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Hexagon 148">
              <a:extLst>
                <a:ext uri="{FF2B5EF4-FFF2-40B4-BE49-F238E27FC236}">
                  <a16:creationId xmlns:a16="http://schemas.microsoft.com/office/drawing/2014/main" id="{EF7AC564-A556-A25B-F6B1-5702B35C0ED4}"/>
                </a:ext>
              </a:extLst>
            </p:cNvPr>
            <p:cNvSpPr>
              <a:spLocks noChangeAspect="1"/>
            </p:cNvSpPr>
            <p:nvPr/>
          </p:nvSpPr>
          <p:spPr>
            <a:xfrm rot="5400000">
              <a:off x="8674331"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Hexagon 149">
              <a:extLst>
                <a:ext uri="{FF2B5EF4-FFF2-40B4-BE49-F238E27FC236}">
                  <a16:creationId xmlns:a16="http://schemas.microsoft.com/office/drawing/2014/main" id="{861D6F05-6DC9-2092-E03E-542BDCDC4825}"/>
                </a:ext>
              </a:extLst>
            </p:cNvPr>
            <p:cNvSpPr>
              <a:spLocks noChangeAspect="1"/>
            </p:cNvSpPr>
            <p:nvPr/>
          </p:nvSpPr>
          <p:spPr>
            <a:xfrm rot="5400000">
              <a:off x="8853316" y="4836310"/>
              <a:ext cx="188391" cy="144000"/>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Hexagon 150">
              <a:extLst>
                <a:ext uri="{FF2B5EF4-FFF2-40B4-BE49-F238E27FC236}">
                  <a16:creationId xmlns:a16="http://schemas.microsoft.com/office/drawing/2014/main" id="{E9A058EE-0B1B-233C-5B3E-E6984C63EF8D}"/>
                </a:ext>
              </a:extLst>
            </p:cNvPr>
            <p:cNvSpPr>
              <a:spLocks noChangeAspect="1"/>
            </p:cNvSpPr>
            <p:nvPr/>
          </p:nvSpPr>
          <p:spPr>
            <a:xfrm rot="5400000">
              <a:off x="9032301"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Hexagon 151">
              <a:extLst>
                <a:ext uri="{FF2B5EF4-FFF2-40B4-BE49-F238E27FC236}">
                  <a16:creationId xmlns:a16="http://schemas.microsoft.com/office/drawing/2014/main" id="{4FEDC6E8-0CF0-F248-97B4-09A3590A5C7E}"/>
                </a:ext>
              </a:extLst>
            </p:cNvPr>
            <p:cNvSpPr>
              <a:spLocks noChangeAspect="1"/>
            </p:cNvSpPr>
            <p:nvPr/>
          </p:nvSpPr>
          <p:spPr>
            <a:xfrm rot="5400000">
              <a:off x="9211285"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Hexagon 152">
              <a:extLst>
                <a:ext uri="{FF2B5EF4-FFF2-40B4-BE49-F238E27FC236}">
                  <a16:creationId xmlns:a16="http://schemas.microsoft.com/office/drawing/2014/main" id="{FC9A3D34-E852-B4E3-6B96-87AC300669AB}"/>
                </a:ext>
              </a:extLst>
            </p:cNvPr>
            <p:cNvSpPr>
              <a:spLocks noChangeAspect="1"/>
            </p:cNvSpPr>
            <p:nvPr/>
          </p:nvSpPr>
          <p:spPr>
            <a:xfrm rot="5400000">
              <a:off x="9389421" y="4836310"/>
              <a:ext cx="188391" cy="144000"/>
            </a:xfrm>
            <a:prstGeom prst="hexagon">
              <a:avLst/>
            </a:prstGeom>
            <a:solidFill>
              <a:srgbClr val="93CDDD">
                <a:alpha val="20000"/>
              </a:srgbClr>
            </a:solidFill>
            <a:ln>
              <a:solidFill>
                <a:srgbClr val="1C334E">
                  <a:alpha val="20000"/>
                </a:srgbClr>
              </a:solidFill>
            </a:ln>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Hexagon 153">
              <a:extLst>
                <a:ext uri="{FF2B5EF4-FFF2-40B4-BE49-F238E27FC236}">
                  <a16:creationId xmlns:a16="http://schemas.microsoft.com/office/drawing/2014/main" id="{23F47DAD-4C6C-0F15-7A3C-6AE53615F932}"/>
                </a:ext>
              </a:extLst>
            </p:cNvPr>
            <p:cNvSpPr>
              <a:spLocks noChangeAspect="1"/>
            </p:cNvSpPr>
            <p:nvPr/>
          </p:nvSpPr>
          <p:spPr>
            <a:xfrm rot="5400000">
              <a:off x="9569487"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Hexagon 154">
              <a:extLst>
                <a:ext uri="{FF2B5EF4-FFF2-40B4-BE49-F238E27FC236}">
                  <a16:creationId xmlns:a16="http://schemas.microsoft.com/office/drawing/2014/main" id="{5BC33853-9CCB-B979-21CD-D842DDE34A79}"/>
                </a:ext>
              </a:extLst>
            </p:cNvPr>
            <p:cNvSpPr>
              <a:spLocks noChangeAspect="1"/>
            </p:cNvSpPr>
            <p:nvPr/>
          </p:nvSpPr>
          <p:spPr>
            <a:xfrm rot="5400000">
              <a:off x="6336213"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Hexagon 155">
              <a:extLst>
                <a:ext uri="{FF2B5EF4-FFF2-40B4-BE49-F238E27FC236}">
                  <a16:creationId xmlns:a16="http://schemas.microsoft.com/office/drawing/2014/main" id="{C21DD289-35FF-EDD4-AF88-C2526CC3EFA9}"/>
                </a:ext>
              </a:extLst>
            </p:cNvPr>
            <p:cNvSpPr>
              <a:spLocks noChangeAspect="1"/>
            </p:cNvSpPr>
            <p:nvPr/>
          </p:nvSpPr>
          <p:spPr>
            <a:xfrm rot="5400000">
              <a:off x="6516279" y="4836310"/>
              <a:ext cx="188391" cy="144000"/>
            </a:xfrm>
            <a:prstGeom prst="hexagon">
              <a:avLst/>
            </a:prstGeom>
            <a:solidFill>
              <a:schemeClr val="accent5">
                <a:lumMod val="60000"/>
                <a:lumOff val="40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Hexagon 156">
              <a:extLst>
                <a:ext uri="{FF2B5EF4-FFF2-40B4-BE49-F238E27FC236}">
                  <a16:creationId xmlns:a16="http://schemas.microsoft.com/office/drawing/2014/main" id="{228B76FA-1CAF-9CED-3D51-D77C78486DA9}"/>
                </a:ext>
              </a:extLst>
            </p:cNvPr>
            <p:cNvSpPr>
              <a:spLocks noChangeAspect="1"/>
            </p:cNvSpPr>
            <p:nvPr/>
          </p:nvSpPr>
          <p:spPr>
            <a:xfrm rot="5400000">
              <a:off x="9858335" y="5039194"/>
              <a:ext cx="188391" cy="144000"/>
            </a:xfrm>
            <a:prstGeom prst="hexagon">
              <a:avLst/>
            </a:prstGeom>
            <a:solidFill>
              <a:schemeClr val="bg1">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D7656A7A-6D5B-0489-02A2-C2C03DDA5223}"/>
                </a:ext>
              </a:extLst>
            </p:cNvPr>
            <p:cNvCxnSpPr>
              <a:cxnSpLocks/>
              <a:stCxn id="92" idx="0"/>
            </p:cNvCxnSpPr>
            <p:nvPr/>
          </p:nvCxnSpPr>
          <p:spPr>
            <a:xfrm>
              <a:off x="9575627" y="4429260"/>
              <a:ext cx="664812"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E3E39A2-C239-705D-72F0-A6F25215D56E}"/>
                </a:ext>
              </a:extLst>
            </p:cNvPr>
            <p:cNvCxnSpPr>
              <a:cxnSpLocks/>
            </p:cNvCxnSpPr>
            <p:nvPr/>
          </p:nvCxnSpPr>
          <p:spPr>
            <a:xfrm flipV="1">
              <a:off x="9640407" y="4624120"/>
              <a:ext cx="609665" cy="5237"/>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5F1C62B-1390-714F-09C8-7ED5E3298067}"/>
                </a:ext>
              </a:extLst>
            </p:cNvPr>
            <p:cNvCxnSpPr>
              <a:cxnSpLocks/>
              <a:stCxn id="70" idx="0"/>
            </p:cNvCxnSpPr>
            <p:nvPr/>
          </p:nvCxnSpPr>
          <p:spPr>
            <a:xfrm>
              <a:off x="9744852" y="4813357"/>
              <a:ext cx="493128"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5A2CAE6-45A7-D55A-C229-ECEA74F35E29}"/>
                </a:ext>
              </a:extLst>
            </p:cNvPr>
            <p:cNvCxnSpPr>
              <a:cxnSpLocks/>
              <a:stCxn id="154" idx="0"/>
            </p:cNvCxnSpPr>
            <p:nvPr/>
          </p:nvCxnSpPr>
          <p:spPr>
            <a:xfrm flipV="1">
              <a:off x="9663682" y="5001335"/>
              <a:ext cx="568934" cy="117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76B9FD0-74C8-E939-A448-2C2C1F1F5B00}"/>
                </a:ext>
              </a:extLst>
            </p:cNvPr>
            <p:cNvCxnSpPr>
              <a:cxnSpLocks/>
              <a:stCxn id="157" idx="0"/>
            </p:cNvCxnSpPr>
            <p:nvPr/>
          </p:nvCxnSpPr>
          <p:spPr>
            <a:xfrm flipV="1">
              <a:off x="9952530" y="5204005"/>
              <a:ext cx="283257" cy="1385"/>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2178F9B-BA5C-FA0A-F46C-50E102273786}"/>
                </a:ext>
              </a:extLst>
            </p:cNvPr>
            <p:cNvCxnSpPr>
              <a:cxnSpLocks/>
              <a:stCxn id="137" idx="0"/>
            </p:cNvCxnSpPr>
            <p:nvPr/>
          </p:nvCxnSpPr>
          <p:spPr>
            <a:xfrm flipV="1">
              <a:off x="9861139" y="5388194"/>
              <a:ext cx="389839" cy="4202"/>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E712271F-0FA9-D397-8678-DE699FE3A549}"/>
                </a:ext>
              </a:extLst>
            </p:cNvPr>
            <p:cNvSpPr txBox="1"/>
            <p:nvPr/>
          </p:nvSpPr>
          <p:spPr>
            <a:xfrm>
              <a:off x="10204842" y="5056756"/>
              <a:ext cx="677909" cy="225487"/>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Sustain</a:t>
              </a:r>
            </a:p>
          </p:txBody>
        </p:sp>
        <p:sp>
          <p:nvSpPr>
            <p:cNvPr id="165" name="TextBox 164">
              <a:extLst>
                <a:ext uri="{FF2B5EF4-FFF2-40B4-BE49-F238E27FC236}">
                  <a16:creationId xmlns:a16="http://schemas.microsoft.com/office/drawing/2014/main" id="{D0692AF9-0C13-650D-3F0F-C3073A4B8E72}"/>
                </a:ext>
              </a:extLst>
            </p:cNvPr>
            <p:cNvSpPr txBox="1"/>
            <p:nvPr/>
          </p:nvSpPr>
          <p:spPr>
            <a:xfrm>
              <a:off x="10204842" y="4654734"/>
              <a:ext cx="751041" cy="225487"/>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Design</a:t>
              </a:r>
            </a:p>
          </p:txBody>
        </p:sp>
        <p:sp>
          <p:nvSpPr>
            <p:cNvPr id="166" name="TextBox 165">
              <a:extLst>
                <a:ext uri="{FF2B5EF4-FFF2-40B4-BE49-F238E27FC236}">
                  <a16:creationId xmlns:a16="http://schemas.microsoft.com/office/drawing/2014/main" id="{3BA9F13C-F471-B8B2-CD72-DA64387BF51B}"/>
                </a:ext>
              </a:extLst>
            </p:cNvPr>
            <p:cNvSpPr txBox="1"/>
            <p:nvPr/>
          </p:nvSpPr>
          <p:spPr>
            <a:xfrm>
              <a:off x="10204842" y="4851080"/>
              <a:ext cx="830791" cy="225487"/>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Implement</a:t>
              </a:r>
            </a:p>
          </p:txBody>
        </p:sp>
        <p:sp>
          <p:nvSpPr>
            <p:cNvPr id="167" name="TextBox 166">
              <a:extLst>
                <a:ext uri="{FF2B5EF4-FFF2-40B4-BE49-F238E27FC236}">
                  <a16:creationId xmlns:a16="http://schemas.microsoft.com/office/drawing/2014/main" id="{FC95C005-8D24-CDD2-3198-9CE47918189F}"/>
                </a:ext>
              </a:extLst>
            </p:cNvPr>
            <p:cNvSpPr txBox="1"/>
            <p:nvPr/>
          </p:nvSpPr>
          <p:spPr>
            <a:xfrm>
              <a:off x="10204841" y="4277312"/>
              <a:ext cx="929541" cy="225487"/>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Diagnose Data</a:t>
              </a:r>
            </a:p>
          </p:txBody>
        </p:sp>
        <p:sp>
          <p:nvSpPr>
            <p:cNvPr id="168" name="TextBox 167">
              <a:extLst>
                <a:ext uri="{FF2B5EF4-FFF2-40B4-BE49-F238E27FC236}">
                  <a16:creationId xmlns:a16="http://schemas.microsoft.com/office/drawing/2014/main" id="{8474BEA8-C25B-6AB8-DA56-A0CE25E7C4A3}"/>
                </a:ext>
              </a:extLst>
            </p:cNvPr>
            <p:cNvSpPr txBox="1"/>
            <p:nvPr/>
          </p:nvSpPr>
          <p:spPr>
            <a:xfrm>
              <a:off x="10204842" y="4463710"/>
              <a:ext cx="683878" cy="225487"/>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Prioritize</a:t>
              </a:r>
            </a:p>
          </p:txBody>
        </p:sp>
        <p:sp>
          <p:nvSpPr>
            <p:cNvPr id="169" name="TextBox 168">
              <a:extLst>
                <a:ext uri="{FF2B5EF4-FFF2-40B4-BE49-F238E27FC236}">
                  <a16:creationId xmlns:a16="http://schemas.microsoft.com/office/drawing/2014/main" id="{259D2734-4B48-0803-4C1D-4DB90738C28F}"/>
                </a:ext>
              </a:extLst>
            </p:cNvPr>
            <p:cNvSpPr txBox="1"/>
            <p:nvPr/>
          </p:nvSpPr>
          <p:spPr>
            <a:xfrm>
              <a:off x="10204842" y="5230155"/>
              <a:ext cx="1063127" cy="225487"/>
            </a:xfrm>
            <a:prstGeom prst="rect">
              <a:avLst/>
            </a:prstGeom>
            <a:noFill/>
          </p:spPr>
          <p:txBody>
            <a:bodyPr wrap="square" rtlCol="0">
              <a:spAutoFit/>
            </a:bodyPr>
            <a:lstStyle>
              <a:defPPr>
                <a:defRPr lang="en-US"/>
              </a:defPPr>
              <a:lvl1pPr algn="ctr">
                <a:spcBef>
                  <a:spcPts val="1000"/>
                </a:spcBef>
                <a:defRPr sz="800" b="1">
                  <a:solidFill>
                    <a:schemeClr val="tx1">
                      <a:lumMod val="65000"/>
                      <a:lumOff val="35000"/>
                    </a:schemeClr>
                  </a:solidFill>
                  <a:latin typeface="Avenir Next LT Pro" panose="020B0504020202020204" pitchFamily="34" charset="77"/>
                </a:defRPr>
              </a:lvl1pPr>
            </a:lstStyle>
            <a:p>
              <a:pPr algn="l"/>
              <a:r>
                <a:rPr lang="en-US">
                  <a:solidFill>
                    <a:schemeClr val="tx1">
                      <a:lumMod val="75000"/>
                      <a:lumOff val="25000"/>
                    </a:schemeClr>
                  </a:solidFill>
                </a:rPr>
                <a:t>Change Mgt.</a:t>
              </a:r>
            </a:p>
          </p:txBody>
        </p:sp>
        <p:sp>
          <p:nvSpPr>
            <p:cNvPr id="181" name="Hexagon 180">
              <a:extLst>
                <a:ext uri="{FF2B5EF4-FFF2-40B4-BE49-F238E27FC236}">
                  <a16:creationId xmlns:a16="http://schemas.microsoft.com/office/drawing/2014/main" id="{056613B1-0E9D-6AFE-4E54-48864983E97F}"/>
                </a:ext>
              </a:extLst>
            </p:cNvPr>
            <p:cNvSpPr>
              <a:spLocks noChangeAspect="1"/>
            </p:cNvSpPr>
            <p:nvPr/>
          </p:nvSpPr>
          <p:spPr>
            <a:xfrm rot="5400000">
              <a:off x="6244674" y="4651777"/>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Hexagon 182">
              <a:extLst>
                <a:ext uri="{FF2B5EF4-FFF2-40B4-BE49-F238E27FC236}">
                  <a16:creationId xmlns:a16="http://schemas.microsoft.com/office/drawing/2014/main" id="{7499572C-9DD5-9C3E-420C-8C49C0EE541F}"/>
                </a:ext>
              </a:extLst>
            </p:cNvPr>
            <p:cNvSpPr>
              <a:spLocks noChangeAspect="1"/>
            </p:cNvSpPr>
            <p:nvPr/>
          </p:nvSpPr>
          <p:spPr>
            <a:xfrm rot="5400000">
              <a:off x="6061855" y="4652033"/>
              <a:ext cx="188391" cy="144000"/>
            </a:xfrm>
            <a:prstGeom prst="hexagon">
              <a:avLst/>
            </a:prstGeom>
            <a:solidFill>
              <a:schemeClr val="bg2">
                <a:lumMod val="75000"/>
              </a:schemeClr>
            </a:solidFill>
            <a:scene3d>
              <a:camera prst="orthographicFront"/>
              <a:lightRig rig="threePt" dir="t"/>
            </a:scene3d>
            <a:sp3d>
              <a:bevelT w="152400" h="50800" prst="softRound"/>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1944E976-F12E-D001-4132-BF52D2D2844E}"/>
              </a:ext>
            </a:extLst>
          </p:cNvPr>
          <p:cNvSpPr>
            <a:spLocks noGrp="1"/>
          </p:cNvSpPr>
          <p:nvPr>
            <p:ph type="title"/>
          </p:nvPr>
        </p:nvSpPr>
        <p:spPr/>
        <p:txBody>
          <a:bodyPr/>
          <a:lstStyle/>
          <a:p>
            <a:r>
              <a:rPr lang="en-US"/>
              <a:t>Solution Implementation Approaches | Agile Delivery</a:t>
            </a:r>
          </a:p>
        </p:txBody>
      </p:sp>
      <p:sp>
        <p:nvSpPr>
          <p:cNvPr id="4" name="Footer Placeholder 3">
            <a:extLst>
              <a:ext uri="{FF2B5EF4-FFF2-40B4-BE49-F238E27FC236}">
                <a16:creationId xmlns:a16="http://schemas.microsoft.com/office/drawing/2014/main" id="{7910401D-4379-5882-842D-A044A6776708}"/>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174" name="TextBox 173">
            <a:extLst>
              <a:ext uri="{FF2B5EF4-FFF2-40B4-BE49-F238E27FC236}">
                <a16:creationId xmlns:a16="http://schemas.microsoft.com/office/drawing/2014/main" id="{E462DE6E-5A23-DA63-FC94-4AD1F644A640}"/>
              </a:ext>
            </a:extLst>
          </p:cNvPr>
          <p:cNvSpPr txBox="1"/>
          <p:nvPr/>
        </p:nvSpPr>
        <p:spPr>
          <a:xfrm>
            <a:off x="609600" y="1185937"/>
            <a:ext cx="4132513" cy="4180632"/>
          </a:xfrm>
          <a:prstGeom prst="rect">
            <a:avLst/>
          </a:prstGeom>
          <a:noFill/>
        </p:spPr>
        <p:txBody>
          <a:bodyPr wrap="square" rtlCol="0">
            <a:spAutoFit/>
          </a:bodyPr>
          <a:lstStyle/>
          <a:p>
            <a:pPr algn="l">
              <a:spcBef>
                <a:spcPts val="1000"/>
              </a:spcBef>
              <a:spcAft>
                <a:spcPts val="600"/>
              </a:spcAft>
            </a:pPr>
            <a:r>
              <a:rPr lang="en-US" sz="1600"/>
              <a:t>AOMT is </a:t>
            </a:r>
            <a:r>
              <a:rPr lang="en-US" sz="1600" b="1"/>
              <a:t>best implemented in a comprehensive non–linear, agile, and iterative manner. </a:t>
            </a:r>
          </a:p>
          <a:p>
            <a:pPr algn="l">
              <a:spcBef>
                <a:spcPts val="1000"/>
              </a:spcBef>
              <a:spcAft>
                <a:spcPts val="600"/>
              </a:spcAft>
            </a:pPr>
            <a:r>
              <a:rPr lang="en-US" sz="1600"/>
              <a:t>However, depending on an organization’s level of solutions delivery, AOMT can be applied as a sequence of key activities on specific projects and then transformed to an agile approach over time.</a:t>
            </a:r>
          </a:p>
          <a:p>
            <a:pPr>
              <a:spcBef>
                <a:spcPts val="1000"/>
              </a:spcBef>
            </a:pPr>
            <a:r>
              <a:rPr lang="en-US" sz="1600"/>
              <a:t>Regardless of the approach taken, the most significant early action to </a:t>
            </a:r>
            <a:r>
              <a:rPr lang="en-US" sz="1600" b="1"/>
              <a:t>ingest all pertinent data</a:t>
            </a:r>
            <a:r>
              <a:rPr lang="en-US" sz="1600"/>
              <a:t>:</a:t>
            </a:r>
          </a:p>
          <a:p>
            <a:pPr marL="357188" indent="-177800">
              <a:spcBef>
                <a:spcPts val="600"/>
              </a:spcBef>
              <a:buFont typeface="Arial" panose="020B0604020202020204" pitchFamily="34" charset="0"/>
              <a:buChar char="•"/>
            </a:pPr>
            <a:r>
              <a:rPr lang="en-US" sz="1600"/>
              <a:t>Systems data (machine logs)</a:t>
            </a:r>
          </a:p>
          <a:p>
            <a:pPr marL="357188" indent="-177800">
              <a:spcBef>
                <a:spcPts val="600"/>
              </a:spcBef>
              <a:buFont typeface="Arial" panose="020B0604020202020204" pitchFamily="34" charset="0"/>
              <a:buChar char="•"/>
            </a:pPr>
            <a:r>
              <a:rPr lang="en-US" sz="1600"/>
              <a:t>Transactional data (workflow details)</a:t>
            </a:r>
          </a:p>
          <a:p>
            <a:pPr marL="357188" indent="-177800">
              <a:spcBef>
                <a:spcPts val="600"/>
              </a:spcBef>
              <a:buFont typeface="Arial" panose="020B0604020202020204" pitchFamily="34" charset="0"/>
              <a:buChar char="•"/>
            </a:pPr>
            <a:r>
              <a:rPr lang="en-US" sz="1600"/>
              <a:t>Unstructured data (emails, chats, etc.)</a:t>
            </a:r>
          </a:p>
        </p:txBody>
      </p:sp>
      <p:cxnSp>
        <p:nvCxnSpPr>
          <p:cNvPr id="177" name="Straight Arrow Connector 176">
            <a:extLst>
              <a:ext uri="{FF2B5EF4-FFF2-40B4-BE49-F238E27FC236}">
                <a16:creationId xmlns:a16="http://schemas.microsoft.com/office/drawing/2014/main" id="{42F285E8-BE16-CED6-5BB5-0E0905276880}"/>
              </a:ext>
            </a:extLst>
          </p:cNvPr>
          <p:cNvCxnSpPr>
            <a:cxnSpLocks/>
            <a:endCxn id="27" idx="1"/>
          </p:cNvCxnSpPr>
          <p:nvPr/>
        </p:nvCxnSpPr>
        <p:spPr>
          <a:xfrm>
            <a:off x="5094853" y="2021311"/>
            <a:ext cx="6002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9" name="Straight Arrow Connector 178">
            <a:extLst>
              <a:ext uri="{FF2B5EF4-FFF2-40B4-BE49-F238E27FC236}">
                <a16:creationId xmlns:a16="http://schemas.microsoft.com/office/drawing/2014/main" id="{B0B4A8EF-3939-52E5-A39E-6DA214D5994D}"/>
              </a:ext>
            </a:extLst>
          </p:cNvPr>
          <p:cNvCxnSpPr>
            <a:cxnSpLocks/>
          </p:cNvCxnSpPr>
          <p:nvPr/>
        </p:nvCxnSpPr>
        <p:spPr>
          <a:xfrm flipV="1">
            <a:off x="5082901" y="4770475"/>
            <a:ext cx="612217" cy="39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80D628ED-C733-8AEF-6826-0C48D758D6D1}"/>
              </a:ext>
            </a:extLst>
          </p:cNvPr>
          <p:cNvCxnSpPr/>
          <p:nvPr/>
        </p:nvCxnSpPr>
        <p:spPr>
          <a:xfrm>
            <a:off x="5094853" y="2008050"/>
            <a:ext cx="0" cy="2754511"/>
          </a:xfrm>
          <a:prstGeom prst="line">
            <a:avLst/>
          </a:prstGeom>
          <a:ln/>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AEAAE5C9-30BB-8172-73EF-088136EAC2EF}"/>
              </a:ext>
            </a:extLst>
          </p:cNvPr>
          <p:cNvCxnSpPr>
            <a:cxnSpLocks/>
          </p:cNvCxnSpPr>
          <p:nvPr/>
        </p:nvCxnSpPr>
        <p:spPr>
          <a:xfrm>
            <a:off x="4742121" y="3205431"/>
            <a:ext cx="352732" cy="0"/>
          </a:xfrm>
          <a:prstGeom prst="line">
            <a:avLst/>
          </a:prstGeom>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E65BE514-0734-B5D3-45BE-61A8898C7209}"/>
              </a:ext>
            </a:extLst>
          </p:cNvPr>
          <p:cNvSpPr txBox="1"/>
          <p:nvPr/>
        </p:nvSpPr>
        <p:spPr>
          <a:xfrm>
            <a:off x="515233" y="5921085"/>
            <a:ext cx="11049741" cy="461665"/>
          </a:xfrm>
          <a:prstGeom prst="rect">
            <a:avLst/>
          </a:prstGeom>
          <a:noFill/>
          <a:ln>
            <a:solidFill>
              <a:schemeClr val="bg1">
                <a:lumMod val="75000"/>
              </a:schemeClr>
            </a:solidFill>
          </a:ln>
        </p:spPr>
        <p:txBody>
          <a:bodyPr wrap="square" rtlCol="0">
            <a:spAutoFit/>
          </a:bodyPr>
          <a:lstStyle/>
          <a:p>
            <a:pPr marL="117475" indent="-117475" algn="l">
              <a:spcBef>
                <a:spcPts val="1000"/>
              </a:spcBef>
            </a:pPr>
            <a:r>
              <a:rPr lang="en-US" sz="1200" b="1" i="1">
                <a:latin typeface="Avenir Next LT Pro" panose="020B0504020202020204" pitchFamily="34" charset="77"/>
              </a:rPr>
              <a:t>Note</a:t>
            </a:r>
            <a:r>
              <a:rPr lang="en-US" sz="1200">
                <a:latin typeface="Avenir Next LT Pro" panose="020B0504020202020204" pitchFamily="34" charset="77"/>
              </a:rPr>
              <a:t>: In general, having access to more data is better, as a limited dataset can fail to reveal the true nature of the problem and often requires additional data requests and repeated reviews which can slow project work – get as much data as possible up front.</a:t>
            </a:r>
          </a:p>
        </p:txBody>
      </p:sp>
      <p:sp>
        <p:nvSpPr>
          <p:cNvPr id="19" name="Rectangle 18">
            <a:extLst>
              <a:ext uri="{FF2B5EF4-FFF2-40B4-BE49-F238E27FC236}">
                <a16:creationId xmlns:a16="http://schemas.microsoft.com/office/drawing/2014/main" id="{36BC0CE5-A4E2-636E-A31D-233BD78F0214}"/>
              </a:ext>
            </a:extLst>
          </p:cNvPr>
          <p:cNvSpPr/>
          <p:nvPr/>
        </p:nvSpPr>
        <p:spPr>
          <a:xfrm>
            <a:off x="9545376" y="0"/>
            <a:ext cx="2651760" cy="18288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4"/>
                </a:solidFill>
                <a:latin typeface="Avenir Next" panose="020B0503020202020204" pitchFamily="34" charset="0"/>
              </a:rPr>
              <a:t>Chapter II: Agentic Tool Dev &amp; Agile Delivery</a:t>
            </a:r>
          </a:p>
        </p:txBody>
      </p:sp>
      <p:sp>
        <p:nvSpPr>
          <p:cNvPr id="20" name="Rectangle 19">
            <a:extLst>
              <a:ext uri="{FF2B5EF4-FFF2-40B4-BE49-F238E27FC236}">
                <a16:creationId xmlns:a16="http://schemas.microsoft.com/office/drawing/2014/main" id="{7C598466-CE16-59D4-CCBC-474CC007D212}"/>
              </a:ext>
            </a:extLst>
          </p:cNvPr>
          <p:cNvSpPr/>
          <p:nvPr/>
        </p:nvSpPr>
        <p:spPr>
          <a:xfrm>
            <a:off x="8299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grpSp>
        <p:nvGrpSpPr>
          <p:cNvPr id="185" name="Group 184">
            <a:extLst>
              <a:ext uri="{FF2B5EF4-FFF2-40B4-BE49-F238E27FC236}">
                <a16:creationId xmlns:a16="http://schemas.microsoft.com/office/drawing/2014/main" id="{3ADB2555-37E4-E493-5D12-8B8450D56EA3}"/>
              </a:ext>
            </a:extLst>
          </p:cNvPr>
          <p:cNvGrpSpPr/>
          <p:nvPr/>
        </p:nvGrpSpPr>
        <p:grpSpPr>
          <a:xfrm>
            <a:off x="11185233" y="319329"/>
            <a:ext cx="493776" cy="493776"/>
            <a:chOff x="11180945" y="714072"/>
            <a:chExt cx="807528" cy="807528"/>
          </a:xfrm>
        </p:grpSpPr>
        <p:sp>
          <p:nvSpPr>
            <p:cNvPr id="187" name="Oval 186">
              <a:extLst>
                <a:ext uri="{FF2B5EF4-FFF2-40B4-BE49-F238E27FC236}">
                  <a16:creationId xmlns:a16="http://schemas.microsoft.com/office/drawing/2014/main" id="{C0B6E516-4C75-EB1D-8D75-A588D38C9525}"/>
                </a:ext>
              </a:extLst>
            </p:cNvPr>
            <p:cNvSpPr/>
            <p:nvPr/>
          </p:nvSpPr>
          <p:spPr>
            <a:xfrm>
              <a:off x="11180945" y="714072"/>
              <a:ext cx="807528" cy="807528"/>
            </a:xfrm>
            <a:prstGeom prst="ellipse">
              <a:avLst/>
            </a:prstGeom>
            <a:solidFill>
              <a:schemeClr val="accent3">
                <a:lumMod val="20000"/>
                <a:lumOff val="80000"/>
              </a:schemeClr>
            </a:solidFill>
            <a:ln w="28575">
              <a:solidFill>
                <a:srgbClr val="EEEB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188" name="Image 5" descr="preencoded.png">
              <a:extLst>
                <a:ext uri="{FF2B5EF4-FFF2-40B4-BE49-F238E27FC236}">
                  <a16:creationId xmlns:a16="http://schemas.microsoft.com/office/drawing/2014/main" id="{73272EA3-BACB-AB8A-8C0F-D2072CF24C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0389" y="843516"/>
              <a:ext cx="548640" cy="548640"/>
            </a:xfrm>
            <a:prstGeom prst="rect">
              <a:avLst/>
            </a:prstGeom>
          </p:spPr>
        </p:pic>
      </p:grpSp>
    </p:spTree>
    <p:extLst>
      <p:ext uri="{BB962C8B-B14F-4D97-AF65-F5344CB8AC3E}">
        <p14:creationId xmlns:p14="http://schemas.microsoft.com/office/powerpoint/2010/main" val="2536902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80902-73E0-8856-BCE9-E6551C6F835B}"/>
            </a:ext>
          </a:extLst>
        </p:cNvPr>
        <p:cNvGrpSpPr/>
        <p:nvPr/>
      </p:nvGrpSpPr>
      <p:grpSpPr>
        <a:xfrm>
          <a:off x="0" y="0"/>
          <a:ext cx="0" cy="0"/>
          <a:chOff x="0" y="0"/>
          <a:chExt cx="0" cy="0"/>
        </a:xfrm>
      </p:grpSpPr>
      <p:sp>
        <p:nvSpPr>
          <p:cNvPr id="89" name="TextBox 88">
            <a:extLst>
              <a:ext uri="{FF2B5EF4-FFF2-40B4-BE49-F238E27FC236}">
                <a16:creationId xmlns:a16="http://schemas.microsoft.com/office/drawing/2014/main" id="{C19DAEAA-61C9-D2AA-56A8-8C2642E8F3FD}"/>
              </a:ext>
            </a:extLst>
          </p:cNvPr>
          <p:cNvSpPr txBox="1"/>
          <p:nvPr/>
        </p:nvSpPr>
        <p:spPr>
          <a:xfrm>
            <a:off x="924968" y="1147132"/>
            <a:ext cx="18094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Assess &amp; Plan</a:t>
            </a:r>
          </a:p>
        </p:txBody>
      </p:sp>
      <p:sp>
        <p:nvSpPr>
          <p:cNvPr id="90" name="TextBox 89">
            <a:extLst>
              <a:ext uri="{FF2B5EF4-FFF2-40B4-BE49-F238E27FC236}">
                <a16:creationId xmlns:a16="http://schemas.microsoft.com/office/drawing/2014/main" id="{70536D23-5E63-DE17-9289-9182C3F19D7F}"/>
              </a:ext>
            </a:extLst>
          </p:cNvPr>
          <p:cNvSpPr txBox="1"/>
          <p:nvPr/>
        </p:nvSpPr>
        <p:spPr>
          <a:xfrm>
            <a:off x="4801032" y="1147132"/>
            <a:ext cx="27792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Agile Design, Build, Test</a:t>
            </a:r>
          </a:p>
        </p:txBody>
      </p:sp>
      <p:sp>
        <p:nvSpPr>
          <p:cNvPr id="91" name="TextBox 90">
            <a:extLst>
              <a:ext uri="{FF2B5EF4-FFF2-40B4-BE49-F238E27FC236}">
                <a16:creationId xmlns:a16="http://schemas.microsoft.com/office/drawing/2014/main" id="{08EBF9E5-6A43-96DC-E8F3-2264F3A5C714}"/>
              </a:ext>
            </a:extLst>
          </p:cNvPr>
          <p:cNvSpPr txBox="1"/>
          <p:nvPr/>
        </p:nvSpPr>
        <p:spPr>
          <a:xfrm>
            <a:off x="9290650" y="1147132"/>
            <a:ext cx="27792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Deploy &amp; Adopt Users</a:t>
            </a:r>
          </a:p>
        </p:txBody>
      </p:sp>
      <p:grpSp>
        <p:nvGrpSpPr>
          <p:cNvPr id="32" name="Group 31">
            <a:extLst>
              <a:ext uri="{FF2B5EF4-FFF2-40B4-BE49-F238E27FC236}">
                <a16:creationId xmlns:a16="http://schemas.microsoft.com/office/drawing/2014/main" id="{D475E162-C26C-2288-3CEB-D6C6DF70FB8D}"/>
              </a:ext>
            </a:extLst>
          </p:cNvPr>
          <p:cNvGrpSpPr/>
          <p:nvPr/>
        </p:nvGrpSpPr>
        <p:grpSpPr>
          <a:xfrm>
            <a:off x="484860" y="1663080"/>
            <a:ext cx="2534487" cy="646331"/>
            <a:chOff x="594051" y="1225198"/>
            <a:chExt cx="2534487" cy="646331"/>
          </a:xfrm>
        </p:grpSpPr>
        <p:pic>
          <p:nvPicPr>
            <p:cNvPr id="84" name="Picture 83" descr="A blue icon with a person holding a telescope&#10;&#10;AI-generated content may be incorrect.">
              <a:extLst>
                <a:ext uri="{FF2B5EF4-FFF2-40B4-BE49-F238E27FC236}">
                  <a16:creationId xmlns:a16="http://schemas.microsoft.com/office/drawing/2014/main" id="{266B09B2-53BD-D900-F089-DC3189EAF90F}"/>
                </a:ext>
              </a:extLst>
            </p:cNvPr>
            <p:cNvPicPr>
              <a:picLocks noChangeAspect="1"/>
            </p:cNvPicPr>
            <p:nvPr/>
          </p:nvPicPr>
          <p:blipFill>
            <a:blip r:embed="rId2"/>
            <a:stretch>
              <a:fillRect/>
            </a:stretch>
          </p:blipFill>
          <p:spPr>
            <a:xfrm>
              <a:off x="594051" y="1280342"/>
              <a:ext cx="405167" cy="405167"/>
            </a:xfrm>
            <a:prstGeom prst="rect">
              <a:avLst/>
            </a:prstGeom>
          </p:spPr>
        </p:pic>
        <p:sp>
          <p:nvSpPr>
            <p:cNvPr id="102" name="TextBox 101">
              <a:extLst>
                <a:ext uri="{FF2B5EF4-FFF2-40B4-BE49-F238E27FC236}">
                  <a16:creationId xmlns:a16="http://schemas.microsoft.com/office/drawing/2014/main" id="{F3CF0CD1-4AE7-02F3-20CF-73DC96C72F39}"/>
                </a:ext>
              </a:extLst>
            </p:cNvPr>
            <p:cNvSpPr txBox="1"/>
            <p:nvPr/>
          </p:nvSpPr>
          <p:spPr>
            <a:xfrm>
              <a:off x="1058538" y="1225198"/>
              <a:ext cx="2070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Organization Leaders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provide vision and direction for solutioning based on results from the Investigation Phase</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grpSp>
        <p:nvGrpSpPr>
          <p:cNvPr id="25" name="Group 24">
            <a:extLst>
              <a:ext uri="{FF2B5EF4-FFF2-40B4-BE49-F238E27FC236}">
                <a16:creationId xmlns:a16="http://schemas.microsoft.com/office/drawing/2014/main" id="{88E97E4D-E35B-29E6-F559-B95748BD6F9C}"/>
              </a:ext>
            </a:extLst>
          </p:cNvPr>
          <p:cNvGrpSpPr/>
          <p:nvPr/>
        </p:nvGrpSpPr>
        <p:grpSpPr>
          <a:xfrm>
            <a:off x="471675" y="2435508"/>
            <a:ext cx="2784297" cy="723275"/>
            <a:chOff x="533456" y="1870109"/>
            <a:chExt cx="2784297" cy="723275"/>
          </a:xfrm>
        </p:grpSpPr>
        <p:pic>
          <p:nvPicPr>
            <p:cNvPr id="82" name="Picture 81" descr="A blue line drawing of a road with pins&#10;&#10;AI-generated content may be incorrect.">
              <a:extLst>
                <a:ext uri="{FF2B5EF4-FFF2-40B4-BE49-F238E27FC236}">
                  <a16:creationId xmlns:a16="http://schemas.microsoft.com/office/drawing/2014/main" id="{A23E92D5-5E4C-78D9-52CD-FA0C99C62F43}"/>
                </a:ext>
              </a:extLst>
            </p:cNvPr>
            <p:cNvPicPr>
              <a:picLocks noChangeAspect="1"/>
            </p:cNvPicPr>
            <p:nvPr/>
          </p:nvPicPr>
          <p:blipFill>
            <a:blip r:embed="rId3"/>
            <a:stretch>
              <a:fillRect/>
            </a:stretch>
          </p:blipFill>
          <p:spPr>
            <a:xfrm>
              <a:off x="533456" y="1930171"/>
              <a:ext cx="466344" cy="466344"/>
            </a:xfrm>
            <a:prstGeom prst="rect">
              <a:avLst/>
            </a:prstGeom>
          </p:spPr>
        </p:pic>
        <p:sp>
          <p:nvSpPr>
            <p:cNvPr id="103" name="TextBox 102">
              <a:extLst>
                <a:ext uri="{FF2B5EF4-FFF2-40B4-BE49-F238E27FC236}">
                  <a16:creationId xmlns:a16="http://schemas.microsoft.com/office/drawing/2014/main" id="{0AA37229-7B1E-CBCF-1493-CDA792E75D20}"/>
                </a:ext>
              </a:extLst>
            </p:cNvPr>
            <p:cNvSpPr txBox="1"/>
            <p:nvPr/>
          </p:nvSpPr>
          <p:spPr>
            <a:xfrm>
              <a:off x="1011126" y="1870109"/>
              <a:ext cx="2306627" cy="7232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sz="900" b="1">
                  <a:solidFill>
                    <a:srgbClr val="000000"/>
                  </a:solidFill>
                  <a:latin typeface="Avenir Next LT Pro" panose="020B0504020202020204" pitchFamily="34" charset="77"/>
                </a:rPr>
                <a:t>Program </a:t>
              </a: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Office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develops roadmaps for </a:t>
              </a:r>
              <a:r>
                <a:rPr lang="en-US" sz="900">
                  <a:solidFill>
                    <a:srgbClr val="000000"/>
                  </a:solidFill>
                  <a:latin typeface="Avenir Next LT Pro" panose="020B0504020202020204" pitchFamily="34" charset="77"/>
                </a:rPr>
                <a:t>prioritized solutioning based on:</a:t>
              </a:r>
              <a:endPar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a:p>
              <a:pPr marL="115888" marR="0" lvl="0" indent="-809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Economic View</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 ROI, value creation</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a:p>
              <a:pPr marL="115888" marR="0" lvl="0" indent="-809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Systems Thinking</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 big picture view</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pic>
        <p:nvPicPr>
          <p:cNvPr id="42" name="Picture 41">
            <a:extLst>
              <a:ext uri="{FF2B5EF4-FFF2-40B4-BE49-F238E27FC236}">
                <a16:creationId xmlns:a16="http://schemas.microsoft.com/office/drawing/2014/main" id="{23DCEE15-6FBE-CFD4-5B14-109149E0A73E}"/>
              </a:ext>
            </a:extLst>
          </p:cNvPr>
          <p:cNvPicPr>
            <a:picLocks noChangeAspect="1"/>
          </p:cNvPicPr>
          <p:nvPr/>
        </p:nvPicPr>
        <p:blipFill>
          <a:blip r:embed="rId4"/>
          <a:stretch>
            <a:fillRect/>
          </a:stretch>
        </p:blipFill>
        <p:spPr>
          <a:xfrm>
            <a:off x="4426041" y="3814807"/>
            <a:ext cx="3549988" cy="466344"/>
          </a:xfrm>
          <a:prstGeom prst="rect">
            <a:avLst/>
          </a:prstGeom>
        </p:spPr>
      </p:pic>
      <p:grpSp>
        <p:nvGrpSpPr>
          <p:cNvPr id="44" name="Group 43">
            <a:extLst>
              <a:ext uri="{FF2B5EF4-FFF2-40B4-BE49-F238E27FC236}">
                <a16:creationId xmlns:a16="http://schemas.microsoft.com/office/drawing/2014/main" id="{6028EFA7-8B72-6BCD-2AD9-5B98BF02FFA6}"/>
              </a:ext>
            </a:extLst>
          </p:cNvPr>
          <p:cNvGrpSpPr/>
          <p:nvPr/>
        </p:nvGrpSpPr>
        <p:grpSpPr>
          <a:xfrm>
            <a:off x="5458250" y="3677743"/>
            <a:ext cx="526774" cy="282408"/>
            <a:chOff x="6650703" y="2560184"/>
            <a:chExt cx="526774" cy="282408"/>
          </a:xfrm>
        </p:grpSpPr>
        <p:sp>
          <p:nvSpPr>
            <p:cNvPr id="6" name="Cube 5">
              <a:extLst>
                <a:ext uri="{FF2B5EF4-FFF2-40B4-BE49-F238E27FC236}">
                  <a16:creationId xmlns:a16="http://schemas.microsoft.com/office/drawing/2014/main" id="{CF7C7E1A-763D-D532-D716-CD64AFC16E74}"/>
                </a:ext>
              </a:extLst>
            </p:cNvPr>
            <p:cNvSpPr/>
            <p:nvPr/>
          </p:nvSpPr>
          <p:spPr>
            <a:xfrm>
              <a:off x="6681957" y="2560184"/>
              <a:ext cx="454340" cy="282408"/>
            </a:xfrm>
            <a:prstGeom prst="cube">
              <a:avLst/>
            </a:prstGeom>
            <a:solidFill>
              <a:schemeClr val="tx2">
                <a:lumMod val="50000"/>
              </a:schemeClr>
            </a:solidFill>
            <a:scene3d>
              <a:camera prst="orthographicFront">
                <a:rot lat="0" lon="9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43" name="TextBox 42">
              <a:extLst>
                <a:ext uri="{FF2B5EF4-FFF2-40B4-BE49-F238E27FC236}">
                  <a16:creationId xmlns:a16="http://schemas.microsoft.com/office/drawing/2014/main" id="{D4976667-942A-0832-0728-22919FB56D00}"/>
                </a:ext>
              </a:extLst>
            </p:cNvPr>
            <p:cNvSpPr txBox="1"/>
            <p:nvPr/>
          </p:nvSpPr>
          <p:spPr>
            <a:xfrm>
              <a:off x="6650703" y="2623136"/>
              <a:ext cx="526774"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Enabler</a:t>
              </a:r>
            </a:p>
          </p:txBody>
        </p:sp>
      </p:grpSp>
      <p:grpSp>
        <p:nvGrpSpPr>
          <p:cNvPr id="54" name="Group 53">
            <a:extLst>
              <a:ext uri="{FF2B5EF4-FFF2-40B4-BE49-F238E27FC236}">
                <a16:creationId xmlns:a16="http://schemas.microsoft.com/office/drawing/2014/main" id="{93B42AB7-0362-F021-79F9-2FED7847D20E}"/>
              </a:ext>
            </a:extLst>
          </p:cNvPr>
          <p:cNvGrpSpPr/>
          <p:nvPr/>
        </p:nvGrpSpPr>
        <p:grpSpPr>
          <a:xfrm>
            <a:off x="4758579" y="3649422"/>
            <a:ext cx="526774" cy="285750"/>
            <a:chOff x="1863196" y="4776788"/>
            <a:chExt cx="526774" cy="285750"/>
          </a:xfrm>
        </p:grpSpPr>
        <p:grpSp>
          <p:nvGrpSpPr>
            <p:cNvPr id="45" name="Group 4">
              <a:extLst>
                <a:ext uri="{FF2B5EF4-FFF2-40B4-BE49-F238E27FC236}">
                  <a16:creationId xmlns:a16="http://schemas.microsoft.com/office/drawing/2014/main" id="{5F09632F-9641-9B7F-8E7B-EE262117C0CF}"/>
                </a:ext>
              </a:extLst>
            </p:cNvPr>
            <p:cNvGrpSpPr>
              <a:grpSpLocks noChangeAspect="1"/>
            </p:cNvGrpSpPr>
            <p:nvPr/>
          </p:nvGrpSpPr>
          <p:grpSpPr bwMode="auto">
            <a:xfrm>
              <a:off x="1874838" y="4776788"/>
              <a:ext cx="434975" cy="285750"/>
              <a:chOff x="1181" y="3009"/>
              <a:chExt cx="274" cy="180"/>
            </a:xfrm>
          </p:grpSpPr>
          <p:sp>
            <p:nvSpPr>
              <p:cNvPr id="46" name="AutoShape 3">
                <a:extLst>
                  <a:ext uri="{FF2B5EF4-FFF2-40B4-BE49-F238E27FC236}">
                    <a16:creationId xmlns:a16="http://schemas.microsoft.com/office/drawing/2014/main" id="{E8C3F432-5E42-0208-8F0A-4EF5DFC64AFD}"/>
                  </a:ext>
                </a:extLst>
              </p:cNvPr>
              <p:cNvSpPr>
                <a:spLocks noChangeAspect="1" noChangeArrowheads="1" noTextEdit="1"/>
              </p:cNvSpPr>
              <p:nvPr/>
            </p:nvSpPr>
            <p:spPr bwMode="auto">
              <a:xfrm>
                <a:off x="1181" y="3009"/>
                <a:ext cx="27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47" name="Rectangle 5">
                <a:extLst>
                  <a:ext uri="{FF2B5EF4-FFF2-40B4-BE49-F238E27FC236}">
                    <a16:creationId xmlns:a16="http://schemas.microsoft.com/office/drawing/2014/main" id="{DECA0A88-2CE1-7FCF-1F9A-3770E694520F}"/>
                  </a:ext>
                </a:extLst>
              </p:cNvPr>
              <p:cNvSpPr>
                <a:spLocks noChangeArrowheads="1"/>
              </p:cNvSpPr>
              <p:nvPr/>
            </p:nvSpPr>
            <p:spPr bwMode="auto">
              <a:xfrm>
                <a:off x="1229" y="3057"/>
                <a:ext cx="221" cy="127"/>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48" name="Freeform 6">
                <a:extLst>
                  <a:ext uri="{FF2B5EF4-FFF2-40B4-BE49-F238E27FC236}">
                    <a16:creationId xmlns:a16="http://schemas.microsoft.com/office/drawing/2014/main" id="{589A9E70-A9D4-3A29-C02E-2539BE6645F1}"/>
                  </a:ext>
                </a:extLst>
              </p:cNvPr>
              <p:cNvSpPr>
                <a:spLocks/>
              </p:cNvSpPr>
              <p:nvPr/>
            </p:nvSpPr>
            <p:spPr bwMode="auto">
              <a:xfrm>
                <a:off x="1186" y="3014"/>
                <a:ext cx="43" cy="170"/>
              </a:xfrm>
              <a:custGeom>
                <a:avLst/>
                <a:gdLst>
                  <a:gd name="T0" fmla="*/ 43 w 43"/>
                  <a:gd name="T1" fmla="*/ 43 h 170"/>
                  <a:gd name="T2" fmla="*/ 0 w 43"/>
                  <a:gd name="T3" fmla="*/ 0 h 170"/>
                  <a:gd name="T4" fmla="*/ 0 w 43"/>
                  <a:gd name="T5" fmla="*/ 127 h 170"/>
                  <a:gd name="T6" fmla="*/ 43 w 43"/>
                  <a:gd name="T7" fmla="*/ 170 h 170"/>
                  <a:gd name="T8" fmla="*/ 43 w 43"/>
                  <a:gd name="T9" fmla="*/ 43 h 170"/>
                </a:gdLst>
                <a:ahLst/>
                <a:cxnLst>
                  <a:cxn ang="0">
                    <a:pos x="T0" y="T1"/>
                  </a:cxn>
                  <a:cxn ang="0">
                    <a:pos x="T2" y="T3"/>
                  </a:cxn>
                  <a:cxn ang="0">
                    <a:pos x="T4" y="T5"/>
                  </a:cxn>
                  <a:cxn ang="0">
                    <a:pos x="T6" y="T7"/>
                  </a:cxn>
                  <a:cxn ang="0">
                    <a:pos x="T8" y="T9"/>
                  </a:cxn>
                </a:cxnLst>
                <a:rect l="0" t="0" r="r" b="b"/>
                <a:pathLst>
                  <a:path w="43" h="170">
                    <a:moveTo>
                      <a:pt x="43" y="43"/>
                    </a:moveTo>
                    <a:lnTo>
                      <a:pt x="0" y="0"/>
                    </a:lnTo>
                    <a:lnTo>
                      <a:pt x="0" y="127"/>
                    </a:lnTo>
                    <a:lnTo>
                      <a:pt x="43" y="170"/>
                    </a:lnTo>
                    <a:lnTo>
                      <a:pt x="43" y="43"/>
                    </a:ln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49" name="Freeform 7">
                <a:extLst>
                  <a:ext uri="{FF2B5EF4-FFF2-40B4-BE49-F238E27FC236}">
                    <a16:creationId xmlns:a16="http://schemas.microsoft.com/office/drawing/2014/main" id="{08620BF2-AEDA-0D97-3FBE-24E4E7045ED6}"/>
                  </a:ext>
                </a:extLst>
              </p:cNvPr>
              <p:cNvSpPr>
                <a:spLocks/>
              </p:cNvSpPr>
              <p:nvPr/>
            </p:nvSpPr>
            <p:spPr bwMode="auto">
              <a:xfrm>
                <a:off x="1186" y="3014"/>
                <a:ext cx="264" cy="43"/>
              </a:xfrm>
              <a:custGeom>
                <a:avLst/>
                <a:gdLst>
                  <a:gd name="T0" fmla="*/ 264 w 264"/>
                  <a:gd name="T1" fmla="*/ 43 h 43"/>
                  <a:gd name="T2" fmla="*/ 221 w 264"/>
                  <a:gd name="T3" fmla="*/ 0 h 43"/>
                  <a:gd name="T4" fmla="*/ 0 w 264"/>
                  <a:gd name="T5" fmla="*/ 0 h 43"/>
                  <a:gd name="T6" fmla="*/ 43 w 264"/>
                  <a:gd name="T7" fmla="*/ 43 h 43"/>
                  <a:gd name="T8" fmla="*/ 264 w 264"/>
                  <a:gd name="T9" fmla="*/ 43 h 43"/>
                </a:gdLst>
                <a:ahLst/>
                <a:cxnLst>
                  <a:cxn ang="0">
                    <a:pos x="T0" y="T1"/>
                  </a:cxn>
                  <a:cxn ang="0">
                    <a:pos x="T2" y="T3"/>
                  </a:cxn>
                  <a:cxn ang="0">
                    <a:pos x="T4" y="T5"/>
                  </a:cxn>
                  <a:cxn ang="0">
                    <a:pos x="T6" y="T7"/>
                  </a:cxn>
                  <a:cxn ang="0">
                    <a:pos x="T8" y="T9"/>
                  </a:cxn>
                </a:cxnLst>
                <a:rect l="0" t="0" r="r" b="b"/>
                <a:pathLst>
                  <a:path w="264" h="43">
                    <a:moveTo>
                      <a:pt x="264" y="43"/>
                    </a:moveTo>
                    <a:lnTo>
                      <a:pt x="221" y="0"/>
                    </a:lnTo>
                    <a:lnTo>
                      <a:pt x="0" y="0"/>
                    </a:lnTo>
                    <a:lnTo>
                      <a:pt x="43" y="43"/>
                    </a:lnTo>
                    <a:lnTo>
                      <a:pt x="264" y="43"/>
                    </a:ln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50" name="Freeform 8">
                <a:extLst>
                  <a:ext uri="{FF2B5EF4-FFF2-40B4-BE49-F238E27FC236}">
                    <a16:creationId xmlns:a16="http://schemas.microsoft.com/office/drawing/2014/main" id="{5E6DCE05-A7C5-27F2-D873-48993956E78D}"/>
                  </a:ext>
                </a:extLst>
              </p:cNvPr>
              <p:cNvSpPr>
                <a:spLocks/>
              </p:cNvSpPr>
              <p:nvPr/>
            </p:nvSpPr>
            <p:spPr bwMode="auto">
              <a:xfrm>
                <a:off x="1186" y="3014"/>
                <a:ext cx="264" cy="170"/>
              </a:xfrm>
              <a:custGeom>
                <a:avLst/>
                <a:gdLst>
                  <a:gd name="T0" fmla="*/ 264 w 264"/>
                  <a:gd name="T1" fmla="*/ 43 h 170"/>
                  <a:gd name="T2" fmla="*/ 221 w 264"/>
                  <a:gd name="T3" fmla="*/ 0 h 170"/>
                  <a:gd name="T4" fmla="*/ 0 w 264"/>
                  <a:gd name="T5" fmla="*/ 0 h 170"/>
                  <a:gd name="T6" fmla="*/ 0 w 264"/>
                  <a:gd name="T7" fmla="*/ 127 h 170"/>
                  <a:gd name="T8" fmla="*/ 43 w 264"/>
                  <a:gd name="T9" fmla="*/ 170 h 170"/>
                  <a:gd name="T10" fmla="*/ 264 w 264"/>
                  <a:gd name="T11" fmla="*/ 170 h 170"/>
                  <a:gd name="T12" fmla="*/ 264 w 264"/>
                  <a:gd name="T13" fmla="*/ 43 h 170"/>
                </a:gdLst>
                <a:ahLst/>
                <a:cxnLst>
                  <a:cxn ang="0">
                    <a:pos x="T0" y="T1"/>
                  </a:cxn>
                  <a:cxn ang="0">
                    <a:pos x="T2" y="T3"/>
                  </a:cxn>
                  <a:cxn ang="0">
                    <a:pos x="T4" y="T5"/>
                  </a:cxn>
                  <a:cxn ang="0">
                    <a:pos x="T6" y="T7"/>
                  </a:cxn>
                  <a:cxn ang="0">
                    <a:pos x="T8" y="T9"/>
                  </a:cxn>
                  <a:cxn ang="0">
                    <a:pos x="T10" y="T11"/>
                  </a:cxn>
                  <a:cxn ang="0">
                    <a:pos x="T12" y="T13"/>
                  </a:cxn>
                </a:cxnLst>
                <a:rect l="0" t="0" r="r" b="b"/>
                <a:pathLst>
                  <a:path w="264" h="170">
                    <a:moveTo>
                      <a:pt x="264" y="43"/>
                    </a:moveTo>
                    <a:lnTo>
                      <a:pt x="221" y="0"/>
                    </a:lnTo>
                    <a:lnTo>
                      <a:pt x="0" y="0"/>
                    </a:lnTo>
                    <a:lnTo>
                      <a:pt x="0" y="127"/>
                    </a:lnTo>
                    <a:lnTo>
                      <a:pt x="43" y="170"/>
                    </a:lnTo>
                    <a:lnTo>
                      <a:pt x="264" y="170"/>
                    </a:lnTo>
                    <a:lnTo>
                      <a:pt x="264" y="43"/>
                    </a:lnTo>
                    <a:close/>
                  </a:path>
                </a:pathLst>
              </a:custGeom>
              <a:noFill/>
              <a:ln w="17463" cap="flat">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51" name="Freeform 9">
                <a:extLst>
                  <a:ext uri="{FF2B5EF4-FFF2-40B4-BE49-F238E27FC236}">
                    <a16:creationId xmlns:a16="http://schemas.microsoft.com/office/drawing/2014/main" id="{556D35DC-4C58-2FC4-FB4E-2F64BF1A6BE3}"/>
                  </a:ext>
                </a:extLst>
              </p:cNvPr>
              <p:cNvSpPr>
                <a:spLocks/>
              </p:cNvSpPr>
              <p:nvPr/>
            </p:nvSpPr>
            <p:spPr bwMode="auto">
              <a:xfrm>
                <a:off x="1186" y="3014"/>
                <a:ext cx="264" cy="43"/>
              </a:xfrm>
              <a:custGeom>
                <a:avLst/>
                <a:gdLst>
                  <a:gd name="T0" fmla="*/ 264 w 264"/>
                  <a:gd name="T1" fmla="*/ 43 h 43"/>
                  <a:gd name="T2" fmla="*/ 43 w 264"/>
                  <a:gd name="T3" fmla="*/ 43 h 43"/>
                  <a:gd name="T4" fmla="*/ 0 w 264"/>
                  <a:gd name="T5" fmla="*/ 0 h 43"/>
                </a:gdLst>
                <a:ahLst/>
                <a:cxnLst>
                  <a:cxn ang="0">
                    <a:pos x="T0" y="T1"/>
                  </a:cxn>
                  <a:cxn ang="0">
                    <a:pos x="T2" y="T3"/>
                  </a:cxn>
                  <a:cxn ang="0">
                    <a:pos x="T4" y="T5"/>
                  </a:cxn>
                </a:cxnLst>
                <a:rect l="0" t="0" r="r" b="b"/>
                <a:pathLst>
                  <a:path w="264" h="43">
                    <a:moveTo>
                      <a:pt x="264" y="43"/>
                    </a:moveTo>
                    <a:lnTo>
                      <a:pt x="43" y="43"/>
                    </a:lnTo>
                    <a:lnTo>
                      <a:pt x="0" y="0"/>
                    </a:lnTo>
                  </a:path>
                </a:pathLst>
              </a:custGeom>
              <a:noFill/>
              <a:ln w="17463" cap="flat">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52" name="Line 10">
                <a:extLst>
                  <a:ext uri="{FF2B5EF4-FFF2-40B4-BE49-F238E27FC236}">
                    <a16:creationId xmlns:a16="http://schemas.microsoft.com/office/drawing/2014/main" id="{4BF65DDC-06D8-DFBE-E3B8-E120E7A95BC6}"/>
                  </a:ext>
                </a:extLst>
              </p:cNvPr>
              <p:cNvSpPr>
                <a:spLocks noChangeShapeType="1"/>
              </p:cNvSpPr>
              <p:nvPr/>
            </p:nvSpPr>
            <p:spPr bwMode="auto">
              <a:xfrm>
                <a:off x="1229" y="3057"/>
                <a:ext cx="0" cy="127"/>
              </a:xfrm>
              <a:prstGeom prst="line">
                <a:avLst/>
              </a:prstGeom>
              <a:noFill/>
              <a:ln w="17463" cap="flat">
                <a:solidFill>
                  <a:srgbClr val="7F7F7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sp>
          <p:nvSpPr>
            <p:cNvPr id="53" name="TextBox 52">
              <a:extLst>
                <a:ext uri="{FF2B5EF4-FFF2-40B4-BE49-F238E27FC236}">
                  <a16:creationId xmlns:a16="http://schemas.microsoft.com/office/drawing/2014/main" id="{5E03574D-684C-9317-0450-5B2F383334AB}"/>
                </a:ext>
              </a:extLst>
            </p:cNvPr>
            <p:cNvSpPr txBox="1"/>
            <p:nvPr/>
          </p:nvSpPr>
          <p:spPr>
            <a:xfrm>
              <a:off x="1863196" y="4849961"/>
              <a:ext cx="526774"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Feature</a:t>
              </a:r>
            </a:p>
          </p:txBody>
        </p:sp>
      </p:grpSp>
      <p:grpSp>
        <p:nvGrpSpPr>
          <p:cNvPr id="75" name="Group 74">
            <a:extLst>
              <a:ext uri="{FF2B5EF4-FFF2-40B4-BE49-F238E27FC236}">
                <a16:creationId xmlns:a16="http://schemas.microsoft.com/office/drawing/2014/main" id="{7EE93EB1-C884-3D0B-7B86-F67664911816}"/>
              </a:ext>
            </a:extLst>
          </p:cNvPr>
          <p:cNvGrpSpPr/>
          <p:nvPr/>
        </p:nvGrpSpPr>
        <p:grpSpPr>
          <a:xfrm>
            <a:off x="7409645" y="3636328"/>
            <a:ext cx="526774" cy="282408"/>
            <a:chOff x="6650703" y="2560184"/>
            <a:chExt cx="526774" cy="282408"/>
          </a:xfrm>
        </p:grpSpPr>
        <p:sp>
          <p:nvSpPr>
            <p:cNvPr id="76" name="Cube 75">
              <a:extLst>
                <a:ext uri="{FF2B5EF4-FFF2-40B4-BE49-F238E27FC236}">
                  <a16:creationId xmlns:a16="http://schemas.microsoft.com/office/drawing/2014/main" id="{99056E9D-5488-F4C0-6A4E-3D84E5F277DA}"/>
                </a:ext>
              </a:extLst>
            </p:cNvPr>
            <p:cNvSpPr/>
            <p:nvPr/>
          </p:nvSpPr>
          <p:spPr>
            <a:xfrm>
              <a:off x="6681957" y="2560184"/>
              <a:ext cx="454340" cy="282408"/>
            </a:xfrm>
            <a:prstGeom prst="cube">
              <a:avLst/>
            </a:prstGeom>
            <a:solidFill>
              <a:schemeClr val="tx2">
                <a:lumMod val="50000"/>
              </a:schemeClr>
            </a:solidFill>
            <a:scene3d>
              <a:camera prst="orthographicFront">
                <a:rot lat="0" lon="90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77" name="TextBox 76">
              <a:extLst>
                <a:ext uri="{FF2B5EF4-FFF2-40B4-BE49-F238E27FC236}">
                  <a16:creationId xmlns:a16="http://schemas.microsoft.com/office/drawing/2014/main" id="{4DC8BD1C-53B4-C8DC-B47D-95930DD4D0EB}"/>
                </a:ext>
              </a:extLst>
            </p:cNvPr>
            <p:cNvSpPr txBox="1"/>
            <p:nvPr/>
          </p:nvSpPr>
          <p:spPr>
            <a:xfrm>
              <a:off x="6650703" y="2623136"/>
              <a:ext cx="526774"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Enabler</a:t>
              </a:r>
            </a:p>
          </p:txBody>
        </p:sp>
      </p:grpSp>
      <p:sp>
        <p:nvSpPr>
          <p:cNvPr id="80" name="Rectangle 79">
            <a:extLst>
              <a:ext uri="{FF2B5EF4-FFF2-40B4-BE49-F238E27FC236}">
                <a16:creationId xmlns:a16="http://schemas.microsoft.com/office/drawing/2014/main" id="{9E143C50-C376-122B-3DD1-FCB5476B87E5}"/>
              </a:ext>
            </a:extLst>
          </p:cNvPr>
          <p:cNvSpPr/>
          <p:nvPr/>
        </p:nvSpPr>
        <p:spPr>
          <a:xfrm>
            <a:off x="3516581" y="1768501"/>
            <a:ext cx="5251238" cy="398456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pic>
        <p:nvPicPr>
          <p:cNvPr id="96" name="Picture 95" descr="A blue circle with arrows&#10;&#10;AI-generated content may be incorrect.">
            <a:extLst>
              <a:ext uri="{FF2B5EF4-FFF2-40B4-BE49-F238E27FC236}">
                <a16:creationId xmlns:a16="http://schemas.microsoft.com/office/drawing/2014/main" id="{365DAA89-E58F-6FF0-115E-AB7E492EFFDF}"/>
              </a:ext>
            </a:extLst>
          </p:cNvPr>
          <p:cNvPicPr>
            <a:picLocks noChangeAspect="1"/>
          </p:cNvPicPr>
          <p:nvPr/>
        </p:nvPicPr>
        <p:blipFill>
          <a:blip r:embed="rId5"/>
          <a:stretch>
            <a:fillRect/>
          </a:stretch>
        </p:blipFill>
        <p:spPr>
          <a:xfrm rot="16200000">
            <a:off x="6781046" y="3286497"/>
            <a:ext cx="305896" cy="305896"/>
          </a:xfrm>
          <a:prstGeom prst="rect">
            <a:avLst/>
          </a:prstGeom>
        </p:spPr>
      </p:pic>
      <p:sp>
        <p:nvSpPr>
          <p:cNvPr id="100" name="TextBox 99">
            <a:extLst>
              <a:ext uri="{FF2B5EF4-FFF2-40B4-BE49-F238E27FC236}">
                <a16:creationId xmlns:a16="http://schemas.microsoft.com/office/drawing/2014/main" id="{42DF113F-9D10-11FF-B62A-68117B0E32ED}"/>
              </a:ext>
            </a:extLst>
          </p:cNvPr>
          <p:cNvSpPr txBox="1"/>
          <p:nvPr/>
        </p:nvSpPr>
        <p:spPr>
          <a:xfrm>
            <a:off x="5048961" y="4403555"/>
            <a:ext cx="3463874" cy="12157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Scrum Master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manages agile build teams, removing roadblocks to produce sustainable value, as characterized by:</a:t>
            </a:r>
          </a:p>
          <a:p>
            <a:pPr marL="171450" marR="0" lvl="0" indent="-809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Incremental Build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strategies being maintained</a:t>
            </a:r>
          </a:p>
          <a:p>
            <a:pPr marL="171450" marR="0" lvl="0" indent="-809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Milestones</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are met with consistency</a:t>
            </a:r>
          </a:p>
          <a:p>
            <a:pPr marL="171450" marR="0" lvl="0" indent="-809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Build Flow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is continuous</a:t>
            </a:r>
          </a:p>
          <a:p>
            <a:pPr marL="171450" marR="0" lvl="0" indent="-809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Cadence</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is consistent with delivering to roadmap objectives</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pic>
        <p:nvPicPr>
          <p:cNvPr id="111" name="Picture 110" descr="A blue line drawing of a person holding a clock&#10;&#10;AI-generated content may be incorrect.">
            <a:extLst>
              <a:ext uri="{FF2B5EF4-FFF2-40B4-BE49-F238E27FC236}">
                <a16:creationId xmlns:a16="http://schemas.microsoft.com/office/drawing/2014/main" id="{78899085-5257-86C5-D3C2-F81D40952D5B}"/>
              </a:ext>
            </a:extLst>
          </p:cNvPr>
          <p:cNvPicPr>
            <a:picLocks noChangeAspect="1"/>
          </p:cNvPicPr>
          <p:nvPr/>
        </p:nvPicPr>
        <p:blipFill>
          <a:blip r:embed="rId6"/>
          <a:stretch>
            <a:fillRect/>
          </a:stretch>
        </p:blipFill>
        <p:spPr>
          <a:xfrm>
            <a:off x="4439799" y="4406993"/>
            <a:ext cx="511202" cy="511202"/>
          </a:xfrm>
          <a:prstGeom prst="rect">
            <a:avLst/>
          </a:prstGeom>
        </p:spPr>
      </p:pic>
      <p:pic>
        <p:nvPicPr>
          <p:cNvPr id="99" name="Picture 98" descr="Blue people with a gear on their head&#10;&#10;AI-generated content may be incorrect.">
            <a:extLst>
              <a:ext uri="{FF2B5EF4-FFF2-40B4-BE49-F238E27FC236}">
                <a16:creationId xmlns:a16="http://schemas.microsoft.com/office/drawing/2014/main" id="{DAF8E9F5-298F-5749-2864-6AFC49059622}"/>
              </a:ext>
            </a:extLst>
          </p:cNvPr>
          <p:cNvPicPr>
            <a:picLocks noChangeAspect="1"/>
          </p:cNvPicPr>
          <p:nvPr/>
        </p:nvPicPr>
        <p:blipFill>
          <a:blip r:embed="rId7"/>
          <a:stretch>
            <a:fillRect/>
          </a:stretch>
        </p:blipFill>
        <p:spPr>
          <a:xfrm>
            <a:off x="6573411" y="2081345"/>
            <a:ext cx="580963" cy="580963"/>
          </a:xfrm>
          <a:prstGeom prst="rect">
            <a:avLst/>
          </a:prstGeom>
        </p:spPr>
      </p:pic>
      <p:sp>
        <p:nvSpPr>
          <p:cNvPr id="112" name="TextBox 111">
            <a:extLst>
              <a:ext uri="{FF2B5EF4-FFF2-40B4-BE49-F238E27FC236}">
                <a16:creationId xmlns:a16="http://schemas.microsoft.com/office/drawing/2014/main" id="{378F5DE6-ADDE-45A6-CB3E-DED2B38A823C}"/>
              </a:ext>
            </a:extLst>
          </p:cNvPr>
          <p:cNvSpPr txBox="1"/>
          <p:nvPr/>
        </p:nvSpPr>
        <p:spPr>
          <a:xfrm>
            <a:off x="7151806" y="2104106"/>
            <a:ext cx="165683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Agile Build Teams</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develop incremental features and enhancements using an iterative process with finished features and enhancements delivered against the strategic transformation plan</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nvGrpSpPr>
          <p:cNvPr id="92" name="Group 91">
            <a:extLst>
              <a:ext uri="{FF2B5EF4-FFF2-40B4-BE49-F238E27FC236}">
                <a16:creationId xmlns:a16="http://schemas.microsoft.com/office/drawing/2014/main" id="{1C0E84D5-79A8-F47A-3745-D516EA392BBC}"/>
              </a:ext>
            </a:extLst>
          </p:cNvPr>
          <p:cNvGrpSpPr/>
          <p:nvPr/>
        </p:nvGrpSpPr>
        <p:grpSpPr>
          <a:xfrm>
            <a:off x="9204103" y="1817607"/>
            <a:ext cx="2329960" cy="507831"/>
            <a:chOff x="9129617" y="1379725"/>
            <a:chExt cx="2329960" cy="507831"/>
          </a:xfrm>
        </p:grpSpPr>
        <p:pic>
          <p:nvPicPr>
            <p:cNvPr id="115" name="Picture 114" descr="A blue icon of people&#10;&#10;AI-generated content may be incorrect.">
              <a:extLst>
                <a:ext uri="{FF2B5EF4-FFF2-40B4-BE49-F238E27FC236}">
                  <a16:creationId xmlns:a16="http://schemas.microsoft.com/office/drawing/2014/main" id="{A13DC033-94A0-98F4-ADAF-99877C56068F}"/>
                </a:ext>
              </a:extLst>
            </p:cNvPr>
            <p:cNvPicPr>
              <a:picLocks noChangeAspect="1"/>
            </p:cNvPicPr>
            <p:nvPr/>
          </p:nvPicPr>
          <p:blipFill>
            <a:blip r:embed="rId8"/>
            <a:stretch>
              <a:fillRect/>
            </a:stretch>
          </p:blipFill>
          <p:spPr>
            <a:xfrm flipH="1">
              <a:off x="9129617" y="1379725"/>
              <a:ext cx="396000" cy="396000"/>
            </a:xfrm>
            <a:prstGeom prst="rect">
              <a:avLst/>
            </a:prstGeom>
          </p:spPr>
        </p:pic>
        <p:sp>
          <p:nvSpPr>
            <p:cNvPr id="117" name="TextBox 116">
              <a:extLst>
                <a:ext uri="{FF2B5EF4-FFF2-40B4-BE49-F238E27FC236}">
                  <a16:creationId xmlns:a16="http://schemas.microsoft.com/office/drawing/2014/main" id="{02F7D6DA-A9C6-CCCE-36E5-001C33B4A477}"/>
                </a:ext>
              </a:extLst>
            </p:cNvPr>
            <p:cNvSpPr txBox="1"/>
            <p:nvPr/>
          </p:nvSpPr>
          <p:spPr>
            <a:xfrm>
              <a:off x="9623577" y="1379725"/>
              <a:ext cx="183600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Business Leaders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sign–off on deliver to requirements and commit to adoption</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grpSp>
        <p:nvGrpSpPr>
          <p:cNvPr id="95" name="Group 94">
            <a:extLst>
              <a:ext uri="{FF2B5EF4-FFF2-40B4-BE49-F238E27FC236}">
                <a16:creationId xmlns:a16="http://schemas.microsoft.com/office/drawing/2014/main" id="{E3086C55-437F-CD5C-7622-9122E61E23EA}"/>
              </a:ext>
            </a:extLst>
          </p:cNvPr>
          <p:cNvGrpSpPr/>
          <p:nvPr/>
        </p:nvGrpSpPr>
        <p:grpSpPr>
          <a:xfrm>
            <a:off x="9204099" y="2746900"/>
            <a:ext cx="2329964" cy="507831"/>
            <a:chOff x="9129613" y="2297256"/>
            <a:chExt cx="2329964" cy="507831"/>
          </a:xfrm>
        </p:grpSpPr>
        <p:pic>
          <p:nvPicPr>
            <p:cNvPr id="119" name="Picture 118" descr="A blue line drawing of a box with a gear and arrows&#10;&#10;AI-generated content may be incorrect.">
              <a:extLst>
                <a:ext uri="{FF2B5EF4-FFF2-40B4-BE49-F238E27FC236}">
                  <a16:creationId xmlns:a16="http://schemas.microsoft.com/office/drawing/2014/main" id="{5AFB476F-E3CB-3C7C-034D-9A43F2194D2F}"/>
                </a:ext>
              </a:extLst>
            </p:cNvPr>
            <p:cNvPicPr>
              <a:picLocks noChangeAspect="1"/>
            </p:cNvPicPr>
            <p:nvPr/>
          </p:nvPicPr>
          <p:blipFill>
            <a:blip r:embed="rId9"/>
            <a:stretch>
              <a:fillRect/>
            </a:stretch>
          </p:blipFill>
          <p:spPr>
            <a:xfrm>
              <a:off x="9129613" y="2297256"/>
              <a:ext cx="443531" cy="396000"/>
            </a:xfrm>
            <a:prstGeom prst="rect">
              <a:avLst/>
            </a:prstGeom>
          </p:spPr>
        </p:pic>
        <p:sp>
          <p:nvSpPr>
            <p:cNvPr id="120" name="TextBox 119">
              <a:extLst>
                <a:ext uri="{FF2B5EF4-FFF2-40B4-BE49-F238E27FC236}">
                  <a16:creationId xmlns:a16="http://schemas.microsoft.com/office/drawing/2014/main" id="{C48F79BF-87A1-FD41-9D8B-EC33B7E4EE2E}"/>
                </a:ext>
              </a:extLst>
            </p:cNvPr>
            <p:cNvSpPr txBox="1"/>
            <p:nvPr/>
          </p:nvSpPr>
          <p:spPr>
            <a:xfrm>
              <a:off x="9623577" y="2297256"/>
              <a:ext cx="183600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Release Management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schedules release and verifies all dependencies are met</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grpSp>
        <p:nvGrpSpPr>
          <p:cNvPr id="108" name="Group 107">
            <a:extLst>
              <a:ext uri="{FF2B5EF4-FFF2-40B4-BE49-F238E27FC236}">
                <a16:creationId xmlns:a16="http://schemas.microsoft.com/office/drawing/2014/main" id="{C3FB4A91-CF66-61B9-B4AC-48CD08BB9298}"/>
              </a:ext>
            </a:extLst>
          </p:cNvPr>
          <p:cNvGrpSpPr/>
          <p:nvPr/>
        </p:nvGrpSpPr>
        <p:grpSpPr>
          <a:xfrm>
            <a:off x="9204103" y="3676193"/>
            <a:ext cx="2329960" cy="646331"/>
            <a:chOff x="9129617" y="3143092"/>
            <a:chExt cx="2329960" cy="646331"/>
          </a:xfrm>
        </p:grpSpPr>
        <p:pic>
          <p:nvPicPr>
            <p:cNvPr id="122" name="Picture 121" descr="A blue icons with arrows&#10;&#10;AI-generated content may be incorrect.">
              <a:extLst>
                <a:ext uri="{FF2B5EF4-FFF2-40B4-BE49-F238E27FC236}">
                  <a16:creationId xmlns:a16="http://schemas.microsoft.com/office/drawing/2014/main" id="{7CFC8596-33DC-8E0C-C266-CED6546F3838}"/>
                </a:ext>
              </a:extLst>
            </p:cNvPr>
            <p:cNvPicPr>
              <a:picLocks noChangeAspect="1"/>
            </p:cNvPicPr>
            <p:nvPr/>
          </p:nvPicPr>
          <p:blipFill>
            <a:blip r:embed="rId10"/>
            <a:stretch>
              <a:fillRect/>
            </a:stretch>
          </p:blipFill>
          <p:spPr>
            <a:xfrm>
              <a:off x="9129617" y="3143092"/>
              <a:ext cx="396000" cy="396000"/>
            </a:xfrm>
            <a:prstGeom prst="rect">
              <a:avLst/>
            </a:prstGeom>
          </p:spPr>
        </p:pic>
        <p:sp>
          <p:nvSpPr>
            <p:cNvPr id="123" name="TextBox 122">
              <a:extLst>
                <a:ext uri="{FF2B5EF4-FFF2-40B4-BE49-F238E27FC236}">
                  <a16:creationId xmlns:a16="http://schemas.microsoft.com/office/drawing/2014/main" id="{409B9CC6-E906-7CC6-20E9-47D7B5E075A0}"/>
                </a:ext>
              </a:extLst>
            </p:cNvPr>
            <p:cNvSpPr txBox="1"/>
            <p:nvPr/>
          </p:nvSpPr>
          <p:spPr>
            <a:xfrm>
              <a:off x="9623577" y="3143092"/>
              <a:ext cx="1836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Change Management Team</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ensures end users are prepared for changes to maintain intrinsic motivation </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cxnSp>
        <p:nvCxnSpPr>
          <p:cNvPr id="134" name="Connector: Elbow 133">
            <a:extLst>
              <a:ext uri="{FF2B5EF4-FFF2-40B4-BE49-F238E27FC236}">
                <a16:creationId xmlns:a16="http://schemas.microsoft.com/office/drawing/2014/main" id="{B4049D54-C07F-DF96-0BFC-7B727169F88C}"/>
              </a:ext>
            </a:extLst>
          </p:cNvPr>
          <p:cNvCxnSpPr>
            <a:cxnSpLocks/>
            <a:stCxn id="41" idx="2"/>
            <a:endCxn id="35" idx="2"/>
          </p:cNvCxnSpPr>
          <p:nvPr/>
        </p:nvCxnSpPr>
        <p:spPr>
          <a:xfrm rot="5400000">
            <a:off x="6111137" y="1248138"/>
            <a:ext cx="378137" cy="8631716"/>
          </a:xfrm>
          <a:prstGeom prst="bentConnector3">
            <a:avLst>
              <a:gd name="adj1" fmla="val 23356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A216E6BD-5DD2-D46F-6D4A-102E3118B2F5}"/>
              </a:ext>
            </a:extLst>
          </p:cNvPr>
          <p:cNvSpPr/>
          <p:nvPr/>
        </p:nvSpPr>
        <p:spPr>
          <a:xfrm>
            <a:off x="1229154" y="4338122"/>
            <a:ext cx="618846" cy="218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38" name="Rectangle 137">
            <a:extLst>
              <a:ext uri="{FF2B5EF4-FFF2-40B4-BE49-F238E27FC236}">
                <a16:creationId xmlns:a16="http://schemas.microsoft.com/office/drawing/2014/main" id="{D4F685B1-4455-FB26-6DEE-0583450CBB88}"/>
              </a:ext>
            </a:extLst>
          </p:cNvPr>
          <p:cNvSpPr/>
          <p:nvPr/>
        </p:nvSpPr>
        <p:spPr>
          <a:xfrm>
            <a:off x="10368034" y="4379957"/>
            <a:ext cx="618846" cy="2185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venir Next" panose="020B0503020202020204" pitchFamily="34" charset="0"/>
              <a:ea typeface="+mn-ea"/>
              <a:cs typeface="+mn-cs"/>
            </a:endParaRPr>
          </a:p>
        </p:txBody>
      </p:sp>
      <p:sp>
        <p:nvSpPr>
          <p:cNvPr id="143" name="TextBox 142">
            <a:extLst>
              <a:ext uri="{FF2B5EF4-FFF2-40B4-BE49-F238E27FC236}">
                <a16:creationId xmlns:a16="http://schemas.microsoft.com/office/drawing/2014/main" id="{44897080-BB9A-E8CC-747A-B1EB5ED5009A}"/>
              </a:ext>
            </a:extLst>
          </p:cNvPr>
          <p:cNvSpPr txBox="1"/>
          <p:nvPr/>
        </p:nvSpPr>
        <p:spPr>
          <a:xfrm>
            <a:off x="3937708" y="6122527"/>
            <a:ext cx="4568563"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Feedback Loop </a:t>
            </a:r>
            <a:r>
              <a:rPr kumimoji="0" lang="en-US" sz="12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to adjust plans based on business dynamics</a:t>
            </a:r>
          </a:p>
        </p:txBody>
      </p:sp>
      <p:pic>
        <p:nvPicPr>
          <p:cNvPr id="15" name="Picture 14" descr="A blue line drawing of a diagram&#10;&#10;AI-generated content may be incorrect.">
            <a:extLst>
              <a:ext uri="{FF2B5EF4-FFF2-40B4-BE49-F238E27FC236}">
                <a16:creationId xmlns:a16="http://schemas.microsoft.com/office/drawing/2014/main" id="{788BCC9F-57C5-DD1F-1BB8-1ADC723A4011}"/>
              </a:ext>
            </a:extLst>
          </p:cNvPr>
          <p:cNvPicPr>
            <a:picLocks noChangeAspect="1"/>
          </p:cNvPicPr>
          <p:nvPr/>
        </p:nvPicPr>
        <p:blipFill>
          <a:blip r:embed="rId11"/>
          <a:stretch>
            <a:fillRect/>
          </a:stretch>
        </p:blipFill>
        <p:spPr>
          <a:xfrm>
            <a:off x="3686942" y="3165195"/>
            <a:ext cx="442382" cy="420058"/>
          </a:xfrm>
          <a:prstGeom prst="rect">
            <a:avLst/>
          </a:prstGeom>
        </p:spPr>
      </p:pic>
      <p:sp>
        <p:nvSpPr>
          <p:cNvPr id="16" name="TextBox 15">
            <a:extLst>
              <a:ext uri="{FF2B5EF4-FFF2-40B4-BE49-F238E27FC236}">
                <a16:creationId xmlns:a16="http://schemas.microsoft.com/office/drawing/2014/main" id="{F59739C7-DA88-F123-2C9C-A877166348E7}"/>
              </a:ext>
            </a:extLst>
          </p:cNvPr>
          <p:cNvSpPr txBox="1"/>
          <p:nvPr/>
        </p:nvSpPr>
        <p:spPr>
          <a:xfrm>
            <a:off x="4310525" y="2104106"/>
            <a:ext cx="2126235"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Product Owners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drive adherence to the transformation roadmap making roadmap adjustments to meet business dynamics while achieving transformational goals.</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sp>
        <p:nvSpPr>
          <p:cNvPr id="17" name="TextBox 16">
            <a:extLst>
              <a:ext uri="{FF2B5EF4-FFF2-40B4-BE49-F238E27FC236}">
                <a16:creationId xmlns:a16="http://schemas.microsoft.com/office/drawing/2014/main" id="{9EB4CEEE-FE2B-B811-9905-18830FADEEF1}"/>
              </a:ext>
            </a:extLst>
          </p:cNvPr>
          <p:cNvSpPr txBox="1"/>
          <p:nvPr/>
        </p:nvSpPr>
        <p:spPr>
          <a:xfrm>
            <a:off x="4202772" y="3102360"/>
            <a:ext cx="2233988"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Backlog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is actively managed to ensure a continuous flow of features and enablers assigned to agile build teams </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nvGrpSpPr>
          <p:cNvPr id="22" name="Group 21">
            <a:extLst>
              <a:ext uri="{FF2B5EF4-FFF2-40B4-BE49-F238E27FC236}">
                <a16:creationId xmlns:a16="http://schemas.microsoft.com/office/drawing/2014/main" id="{9858B820-4EBA-71F3-2E70-8AD3F0FB0F03}"/>
              </a:ext>
            </a:extLst>
          </p:cNvPr>
          <p:cNvGrpSpPr/>
          <p:nvPr/>
        </p:nvGrpSpPr>
        <p:grpSpPr>
          <a:xfrm>
            <a:off x="471373" y="3284880"/>
            <a:ext cx="2547974" cy="948978"/>
            <a:chOff x="549289" y="3145964"/>
            <a:chExt cx="2547974" cy="948978"/>
          </a:xfrm>
        </p:grpSpPr>
        <p:sp>
          <p:nvSpPr>
            <p:cNvPr id="106" name="TextBox 105">
              <a:extLst>
                <a:ext uri="{FF2B5EF4-FFF2-40B4-BE49-F238E27FC236}">
                  <a16:creationId xmlns:a16="http://schemas.microsoft.com/office/drawing/2014/main" id="{313A1C1F-2B2B-B715-DCB9-171C5A8FE3F4}"/>
                </a:ext>
              </a:extLst>
            </p:cNvPr>
            <p:cNvSpPr txBox="1"/>
            <p:nvPr/>
          </p:nvSpPr>
          <p:spPr>
            <a:xfrm>
              <a:off x="1027263" y="3145964"/>
              <a:ext cx="2070000" cy="9489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Architecture Review Board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(ARB) confirms system architecture is robust to variability and is adaptable to change. </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sz="90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Note: ARB </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approves all plans prior to hand–over to build teams</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nvGrpSpPr>
            <p:cNvPr id="113" name="Group 112">
              <a:extLst>
                <a:ext uri="{FF2B5EF4-FFF2-40B4-BE49-F238E27FC236}">
                  <a16:creationId xmlns:a16="http://schemas.microsoft.com/office/drawing/2014/main" id="{B2105952-9533-93A4-CEC0-5AC7FBBB564C}"/>
                </a:ext>
              </a:extLst>
            </p:cNvPr>
            <p:cNvGrpSpPr/>
            <p:nvPr/>
          </p:nvGrpSpPr>
          <p:grpSpPr>
            <a:xfrm>
              <a:off x="549289" y="3215566"/>
              <a:ext cx="508480" cy="516658"/>
              <a:chOff x="623496" y="3902336"/>
              <a:chExt cx="571398" cy="591086"/>
            </a:xfrm>
          </p:grpSpPr>
          <p:pic>
            <p:nvPicPr>
              <p:cNvPr id="105" name="Picture 104" descr="A blue squares with white lines on a black background&#10;&#10;AI-generated content may be incorrect.">
                <a:extLst>
                  <a:ext uri="{FF2B5EF4-FFF2-40B4-BE49-F238E27FC236}">
                    <a16:creationId xmlns:a16="http://schemas.microsoft.com/office/drawing/2014/main" id="{F2355232-2D51-9B42-1CE2-6F4E2840113E}"/>
                  </a:ext>
                </a:extLst>
              </p:cNvPr>
              <p:cNvPicPr>
                <a:picLocks noChangeAspect="1"/>
              </p:cNvPicPr>
              <p:nvPr/>
            </p:nvPicPr>
            <p:blipFill>
              <a:blip r:embed="rId12"/>
              <a:stretch>
                <a:fillRect/>
              </a:stretch>
            </p:blipFill>
            <p:spPr>
              <a:xfrm flipV="1">
                <a:off x="623496" y="3902336"/>
                <a:ext cx="462576" cy="432913"/>
              </a:xfrm>
              <a:prstGeom prst="rect">
                <a:avLst/>
              </a:prstGeom>
            </p:spPr>
          </p:pic>
          <p:pic>
            <p:nvPicPr>
              <p:cNvPr id="88" name="Picture 87" descr="A blue line drawing of a check mark and a gear with stars&#10;&#10;AI-generated content may be incorrect.">
                <a:extLst>
                  <a:ext uri="{FF2B5EF4-FFF2-40B4-BE49-F238E27FC236}">
                    <a16:creationId xmlns:a16="http://schemas.microsoft.com/office/drawing/2014/main" id="{CBB410B2-D8BE-C121-61CA-8B7BE03341DA}"/>
                  </a:ext>
                </a:extLst>
              </p:cNvPr>
              <p:cNvPicPr>
                <a:picLocks noChangeAspect="1"/>
              </p:cNvPicPr>
              <p:nvPr/>
            </p:nvPicPr>
            <p:blipFill>
              <a:blip r:embed="rId13"/>
              <a:stretch>
                <a:fillRect/>
              </a:stretch>
            </p:blipFill>
            <p:spPr>
              <a:xfrm>
                <a:off x="716263" y="4014792"/>
                <a:ext cx="478631" cy="478630"/>
              </a:xfrm>
              <a:prstGeom prst="rect">
                <a:avLst/>
              </a:prstGeom>
              <a:solidFill>
                <a:schemeClr val="bg1"/>
              </a:solidFill>
            </p:spPr>
          </p:pic>
        </p:grpSp>
      </p:grpSp>
      <p:pic>
        <p:nvPicPr>
          <p:cNvPr id="13" name="Picture 12" descr="A blue icon of a person with a gear&#10;&#10;AI-generated content may be incorrect.">
            <a:extLst>
              <a:ext uri="{FF2B5EF4-FFF2-40B4-BE49-F238E27FC236}">
                <a16:creationId xmlns:a16="http://schemas.microsoft.com/office/drawing/2014/main" id="{005B730F-3769-98C3-874A-68A50D98F4B7}"/>
              </a:ext>
            </a:extLst>
          </p:cNvPr>
          <p:cNvPicPr>
            <a:picLocks noChangeAspect="1"/>
          </p:cNvPicPr>
          <p:nvPr/>
        </p:nvPicPr>
        <p:blipFill>
          <a:blip r:embed="rId14"/>
          <a:stretch>
            <a:fillRect/>
          </a:stretch>
        </p:blipFill>
        <p:spPr>
          <a:xfrm>
            <a:off x="3696857" y="2081345"/>
            <a:ext cx="513268" cy="513268"/>
          </a:xfrm>
          <a:prstGeom prst="rect">
            <a:avLst/>
          </a:prstGeom>
        </p:spPr>
      </p:pic>
      <p:grpSp>
        <p:nvGrpSpPr>
          <p:cNvPr id="37" name="Group 36">
            <a:extLst>
              <a:ext uri="{FF2B5EF4-FFF2-40B4-BE49-F238E27FC236}">
                <a16:creationId xmlns:a16="http://schemas.microsoft.com/office/drawing/2014/main" id="{BA1CEF33-179A-8012-4FDA-55E25B6B30E0}"/>
              </a:ext>
            </a:extLst>
          </p:cNvPr>
          <p:cNvGrpSpPr/>
          <p:nvPr/>
        </p:nvGrpSpPr>
        <p:grpSpPr>
          <a:xfrm>
            <a:off x="473381" y="4334307"/>
            <a:ext cx="2545966" cy="646331"/>
            <a:chOff x="530940" y="3929327"/>
            <a:chExt cx="2545966" cy="646331"/>
          </a:xfrm>
        </p:grpSpPr>
        <p:sp>
          <p:nvSpPr>
            <p:cNvPr id="10" name="TextBox 9">
              <a:extLst>
                <a:ext uri="{FF2B5EF4-FFF2-40B4-BE49-F238E27FC236}">
                  <a16:creationId xmlns:a16="http://schemas.microsoft.com/office/drawing/2014/main" id="{14E92C3C-A419-7B67-D41B-4561F770E642}"/>
                </a:ext>
              </a:extLst>
            </p:cNvPr>
            <p:cNvSpPr txBox="1"/>
            <p:nvPr/>
          </p:nvSpPr>
          <p:spPr>
            <a:xfrm>
              <a:off x="1006906" y="3929327"/>
              <a:ext cx="2070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Voice of Customer (VOC) | Needs + Wants</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to inform requirements and add context to the transformation strategy </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pic>
          <p:nvPicPr>
            <p:cNvPr id="14" name="Picture 13" descr="A blue icon with a black background&#10;&#10;AI-generated content may be incorrect.">
              <a:extLst>
                <a:ext uri="{FF2B5EF4-FFF2-40B4-BE49-F238E27FC236}">
                  <a16:creationId xmlns:a16="http://schemas.microsoft.com/office/drawing/2014/main" id="{3CC147B2-0B0C-438A-BAA7-D03A65111853}"/>
                </a:ext>
              </a:extLst>
            </p:cNvPr>
            <p:cNvPicPr>
              <a:picLocks noChangeAspect="1"/>
            </p:cNvPicPr>
            <p:nvPr/>
          </p:nvPicPr>
          <p:blipFill>
            <a:blip r:embed="rId15"/>
            <a:stretch>
              <a:fillRect/>
            </a:stretch>
          </p:blipFill>
          <p:spPr>
            <a:xfrm>
              <a:off x="530940" y="3979888"/>
              <a:ext cx="432000" cy="432000"/>
            </a:xfrm>
            <a:prstGeom prst="rect">
              <a:avLst/>
            </a:prstGeom>
          </p:spPr>
        </p:pic>
      </p:grpSp>
      <p:grpSp>
        <p:nvGrpSpPr>
          <p:cNvPr id="36" name="Group 35">
            <a:extLst>
              <a:ext uri="{FF2B5EF4-FFF2-40B4-BE49-F238E27FC236}">
                <a16:creationId xmlns:a16="http://schemas.microsoft.com/office/drawing/2014/main" id="{D6614316-6426-AB35-FD67-080D9687CC68}"/>
              </a:ext>
            </a:extLst>
          </p:cNvPr>
          <p:cNvGrpSpPr/>
          <p:nvPr/>
        </p:nvGrpSpPr>
        <p:grpSpPr>
          <a:xfrm>
            <a:off x="453766" y="5106734"/>
            <a:ext cx="2565581" cy="646331"/>
            <a:chOff x="465644" y="4668852"/>
            <a:chExt cx="2565581" cy="646331"/>
          </a:xfrm>
        </p:grpSpPr>
        <p:pic>
          <p:nvPicPr>
            <p:cNvPr id="34" name="Picture 33" descr="A blue line drawing of people in front of a chart&#10;&#10;AI-generated content may be incorrect.">
              <a:extLst>
                <a:ext uri="{FF2B5EF4-FFF2-40B4-BE49-F238E27FC236}">
                  <a16:creationId xmlns:a16="http://schemas.microsoft.com/office/drawing/2014/main" id="{97561D1C-739A-BA1B-6975-C6C90BD93752}"/>
                </a:ext>
              </a:extLst>
            </p:cNvPr>
            <p:cNvPicPr>
              <a:picLocks noChangeAspect="1"/>
            </p:cNvPicPr>
            <p:nvPr/>
          </p:nvPicPr>
          <p:blipFill>
            <a:blip r:embed="rId16"/>
            <a:stretch>
              <a:fillRect/>
            </a:stretch>
          </p:blipFill>
          <p:spPr>
            <a:xfrm>
              <a:off x="465644" y="4719412"/>
              <a:ext cx="419381" cy="419381"/>
            </a:xfrm>
            <a:prstGeom prst="rect">
              <a:avLst/>
            </a:prstGeom>
          </p:spPr>
        </p:pic>
        <p:sp>
          <p:nvSpPr>
            <p:cNvPr id="35" name="TextBox 34">
              <a:extLst>
                <a:ext uri="{FF2B5EF4-FFF2-40B4-BE49-F238E27FC236}">
                  <a16:creationId xmlns:a16="http://schemas.microsoft.com/office/drawing/2014/main" id="{646C3D47-0E76-5421-B993-12F6BAACA13F}"/>
                </a:ext>
              </a:extLst>
            </p:cNvPr>
            <p:cNvSpPr txBox="1"/>
            <p:nvPr/>
          </p:nvSpPr>
          <p:spPr>
            <a:xfrm>
              <a:off x="961225" y="4668852"/>
              <a:ext cx="2070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Voice of the Marketplace (VOM) | Demand + Fit</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to inform the transformation strategies and architectural designs</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sp>
        <p:nvSpPr>
          <p:cNvPr id="38" name="Arrow: Chevron 37">
            <a:extLst>
              <a:ext uri="{FF2B5EF4-FFF2-40B4-BE49-F238E27FC236}">
                <a16:creationId xmlns:a16="http://schemas.microsoft.com/office/drawing/2014/main" id="{908DC753-428D-78DC-8D5F-EA13DBA18EBA}"/>
              </a:ext>
            </a:extLst>
          </p:cNvPr>
          <p:cNvSpPr/>
          <p:nvPr/>
        </p:nvSpPr>
        <p:spPr>
          <a:xfrm>
            <a:off x="3288518" y="2975910"/>
            <a:ext cx="148293" cy="830457"/>
          </a:xfrm>
          <a:prstGeom prst="chevron">
            <a:avLst/>
          </a:prstGeom>
          <a:solidFill>
            <a:srgbClr val="00339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venir Next" panose="020B0503020202020204" pitchFamily="34" charset="0"/>
              <a:ea typeface="+mn-ea"/>
              <a:cs typeface="+mn-cs"/>
            </a:endParaRPr>
          </a:p>
        </p:txBody>
      </p:sp>
      <p:sp>
        <p:nvSpPr>
          <p:cNvPr id="39" name="Arrow: Chevron 38">
            <a:extLst>
              <a:ext uri="{FF2B5EF4-FFF2-40B4-BE49-F238E27FC236}">
                <a16:creationId xmlns:a16="http://schemas.microsoft.com/office/drawing/2014/main" id="{19869F2E-FC92-EE06-2F09-8753DA25500B}"/>
              </a:ext>
            </a:extLst>
          </p:cNvPr>
          <p:cNvSpPr/>
          <p:nvPr/>
        </p:nvSpPr>
        <p:spPr>
          <a:xfrm>
            <a:off x="8892916" y="2975910"/>
            <a:ext cx="148293" cy="830457"/>
          </a:xfrm>
          <a:prstGeom prst="chevron">
            <a:avLst/>
          </a:prstGeom>
          <a:solidFill>
            <a:srgbClr val="003399">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Avenir Next" panose="020B0503020202020204" pitchFamily="34" charset="0"/>
              <a:ea typeface="+mn-ea"/>
              <a:cs typeface="+mn-cs"/>
            </a:endParaRPr>
          </a:p>
        </p:txBody>
      </p:sp>
      <p:grpSp>
        <p:nvGrpSpPr>
          <p:cNvPr id="110" name="Group 109">
            <a:extLst>
              <a:ext uri="{FF2B5EF4-FFF2-40B4-BE49-F238E27FC236}">
                <a16:creationId xmlns:a16="http://schemas.microsoft.com/office/drawing/2014/main" id="{0E488628-3A7D-D18F-3502-CF234ADBA88B}"/>
              </a:ext>
            </a:extLst>
          </p:cNvPr>
          <p:cNvGrpSpPr/>
          <p:nvPr/>
        </p:nvGrpSpPr>
        <p:grpSpPr>
          <a:xfrm>
            <a:off x="9204103" y="4728597"/>
            <a:ext cx="2329960" cy="646331"/>
            <a:chOff x="9129617" y="4290715"/>
            <a:chExt cx="2329960" cy="646331"/>
          </a:xfrm>
        </p:grpSpPr>
        <p:pic>
          <p:nvPicPr>
            <p:cNvPr id="5" name="Picture 4" descr="A blue line with a sound wave&#10;&#10;AI-generated content may be incorrect.">
              <a:extLst>
                <a:ext uri="{FF2B5EF4-FFF2-40B4-BE49-F238E27FC236}">
                  <a16:creationId xmlns:a16="http://schemas.microsoft.com/office/drawing/2014/main" id="{67B3B38E-B69B-A173-A60B-D5D0F3A29A8A}"/>
                </a:ext>
              </a:extLst>
            </p:cNvPr>
            <p:cNvPicPr>
              <a:picLocks noChangeAspect="1"/>
            </p:cNvPicPr>
            <p:nvPr/>
          </p:nvPicPr>
          <p:blipFill>
            <a:blip r:embed="rId17"/>
            <a:stretch>
              <a:fillRect/>
            </a:stretch>
          </p:blipFill>
          <p:spPr>
            <a:xfrm flipH="1">
              <a:off x="9129617" y="4290715"/>
              <a:ext cx="396000" cy="396000"/>
            </a:xfrm>
            <a:prstGeom prst="rect">
              <a:avLst/>
            </a:prstGeom>
          </p:spPr>
        </p:pic>
        <p:sp>
          <p:nvSpPr>
            <p:cNvPr id="41" name="TextBox 40">
              <a:extLst>
                <a:ext uri="{FF2B5EF4-FFF2-40B4-BE49-F238E27FC236}">
                  <a16:creationId xmlns:a16="http://schemas.microsoft.com/office/drawing/2014/main" id="{691F92B1-F8A1-1006-9558-A4A1F792E819}"/>
                </a:ext>
              </a:extLst>
            </p:cNvPr>
            <p:cNvSpPr txBox="1"/>
            <p:nvPr/>
          </p:nvSpPr>
          <p:spPr>
            <a:xfrm>
              <a:off x="9623577" y="4290715"/>
              <a:ext cx="1836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Voice of Customer (VOC) | Feedback</a:t>
              </a:r>
              <a:r>
                <a:rPr kumimoji="0" lang="en-US" sz="900" b="0"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 to confirm delivered features and enhancements meet business needs</a:t>
              </a:r>
              <a:endParaRPr kumimoji="0" lang="en-US" sz="9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p:txBody>
        </p:sp>
      </p:grpSp>
      <p:sp>
        <p:nvSpPr>
          <p:cNvPr id="135" name="TextBox 134">
            <a:extLst>
              <a:ext uri="{FF2B5EF4-FFF2-40B4-BE49-F238E27FC236}">
                <a16:creationId xmlns:a16="http://schemas.microsoft.com/office/drawing/2014/main" id="{CB870543-1D29-BB6C-A8AE-C4805A821068}"/>
              </a:ext>
            </a:extLst>
          </p:cNvPr>
          <p:cNvSpPr txBox="1"/>
          <p:nvPr/>
        </p:nvSpPr>
        <p:spPr>
          <a:xfrm>
            <a:off x="4194342" y="5624972"/>
            <a:ext cx="3909177"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200" b="1" i="1" u="none" strike="noStrike" kern="1200" cap="none" spc="0" normalizeH="0" baseline="0" noProof="0">
                <a:ln>
                  <a:noFill/>
                </a:ln>
                <a:solidFill>
                  <a:srgbClr val="000000">
                    <a:lumMod val="65000"/>
                    <a:lumOff val="35000"/>
                  </a:srgbClr>
                </a:solidFill>
                <a:effectLst/>
                <a:uLnTx/>
                <a:uFillTx/>
                <a:latin typeface="Avenir Next LT Pro" panose="020B0504020202020204" pitchFamily="34" charset="77"/>
                <a:ea typeface="+mn-ea"/>
                <a:cs typeface="+mn-cs"/>
              </a:rPr>
              <a:t>“Develop on cadence / Deliver on demand”</a:t>
            </a:r>
          </a:p>
        </p:txBody>
      </p:sp>
      <p:sp>
        <p:nvSpPr>
          <p:cNvPr id="2" name="Title 1">
            <a:extLst>
              <a:ext uri="{FF2B5EF4-FFF2-40B4-BE49-F238E27FC236}">
                <a16:creationId xmlns:a16="http://schemas.microsoft.com/office/drawing/2014/main" id="{3ACB9756-EDDC-392B-28D6-8B27A20F0F95}"/>
              </a:ext>
            </a:extLst>
          </p:cNvPr>
          <p:cNvSpPr>
            <a:spLocks noGrp="1"/>
          </p:cNvSpPr>
          <p:nvPr>
            <p:ph type="title"/>
          </p:nvPr>
        </p:nvSpPr>
        <p:spPr/>
        <p:txBody>
          <a:bodyPr/>
          <a:lstStyle/>
          <a:p>
            <a:r>
              <a:rPr lang="en-US"/>
              <a:t>Solution Development Lifecycle | </a:t>
            </a:r>
            <a:r>
              <a:rPr lang="en-US" err="1"/>
              <a:t>SAFe</a:t>
            </a:r>
            <a:r>
              <a:rPr lang="en-US"/>
              <a:t> Development Methods</a:t>
            </a:r>
          </a:p>
        </p:txBody>
      </p:sp>
      <p:sp>
        <p:nvSpPr>
          <p:cNvPr id="3" name="Footer Placeholder 2">
            <a:extLst>
              <a:ext uri="{FF2B5EF4-FFF2-40B4-BE49-F238E27FC236}">
                <a16:creationId xmlns:a16="http://schemas.microsoft.com/office/drawing/2014/main" id="{38D9880C-EAFE-B638-5F9B-65445B6AC393}"/>
              </a:ext>
            </a:extLst>
          </p:cNvPr>
          <p:cNvSpPr>
            <a:spLocks noGrp="1"/>
          </p:cNvSpPr>
          <p:nvPr>
            <p:ph type="ftr" sz="quarter" idx="10"/>
          </p:nvPr>
        </p:nvSpPr>
        <p:spPr>
          <a:xfrm>
            <a:off x="4038600" y="6607157"/>
            <a:ext cx="4114800" cy="23025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8" name="Rectangle 7">
            <a:extLst>
              <a:ext uri="{FF2B5EF4-FFF2-40B4-BE49-F238E27FC236}">
                <a16:creationId xmlns:a16="http://schemas.microsoft.com/office/drawing/2014/main" id="{8BDC6F9A-70FC-777E-309C-6B6843282119}"/>
              </a:ext>
            </a:extLst>
          </p:cNvPr>
          <p:cNvSpPr/>
          <p:nvPr/>
        </p:nvSpPr>
        <p:spPr>
          <a:xfrm>
            <a:off x="9545376" y="0"/>
            <a:ext cx="2651760" cy="182880"/>
          </a:xfrm>
          <a:prstGeom prst="rect">
            <a:avLst/>
          </a:prstGeom>
          <a:solidFill>
            <a:schemeClr val="accent5">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4"/>
                </a:solidFill>
                <a:latin typeface="Avenir Next" panose="020B0503020202020204" pitchFamily="34" charset="0"/>
              </a:rPr>
              <a:t>Chapter II: Agentic Tool Dev &amp; Agile Delivery</a:t>
            </a:r>
          </a:p>
        </p:txBody>
      </p:sp>
      <p:sp>
        <p:nvSpPr>
          <p:cNvPr id="9" name="Rectangle 8">
            <a:extLst>
              <a:ext uri="{FF2B5EF4-FFF2-40B4-BE49-F238E27FC236}">
                <a16:creationId xmlns:a16="http://schemas.microsoft.com/office/drawing/2014/main" id="{C4711526-2376-BC16-DA80-6BCE19B06E5D}"/>
              </a:ext>
            </a:extLst>
          </p:cNvPr>
          <p:cNvSpPr/>
          <p:nvPr/>
        </p:nvSpPr>
        <p:spPr>
          <a:xfrm>
            <a:off x="8299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grpSp>
        <p:nvGrpSpPr>
          <p:cNvPr id="12" name="Group 11">
            <a:extLst>
              <a:ext uri="{FF2B5EF4-FFF2-40B4-BE49-F238E27FC236}">
                <a16:creationId xmlns:a16="http://schemas.microsoft.com/office/drawing/2014/main" id="{2011F8A6-6F3D-CE8F-B2CD-F6D48A2C1F89}"/>
              </a:ext>
            </a:extLst>
          </p:cNvPr>
          <p:cNvGrpSpPr/>
          <p:nvPr/>
        </p:nvGrpSpPr>
        <p:grpSpPr>
          <a:xfrm>
            <a:off x="7390970" y="1069521"/>
            <a:ext cx="493776" cy="493776"/>
            <a:chOff x="9084242" y="714073"/>
            <a:chExt cx="807528" cy="807528"/>
          </a:xfrm>
        </p:grpSpPr>
        <p:sp>
          <p:nvSpPr>
            <p:cNvPr id="18" name="Oval 17">
              <a:extLst>
                <a:ext uri="{FF2B5EF4-FFF2-40B4-BE49-F238E27FC236}">
                  <a16:creationId xmlns:a16="http://schemas.microsoft.com/office/drawing/2014/main" id="{4613BA62-F3B9-CD55-77CE-E3A75D8F4DFE}"/>
                </a:ext>
              </a:extLst>
            </p:cNvPr>
            <p:cNvSpPr/>
            <p:nvPr/>
          </p:nvSpPr>
          <p:spPr>
            <a:xfrm>
              <a:off x="9084242" y="714073"/>
              <a:ext cx="807528" cy="807528"/>
            </a:xfrm>
            <a:prstGeom prst="ellipse">
              <a:avLst/>
            </a:prstGeom>
            <a:solidFill>
              <a:schemeClr val="accent3">
                <a:lumMod val="20000"/>
                <a:lumOff val="80000"/>
              </a:schemeClr>
            </a:solidFill>
            <a:ln w="28575">
              <a:solidFill>
                <a:srgbClr val="EEEB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19" name="Image 3" descr="preencoded.png">
              <a:extLst>
                <a:ext uri="{FF2B5EF4-FFF2-40B4-BE49-F238E27FC236}">
                  <a16:creationId xmlns:a16="http://schemas.microsoft.com/office/drawing/2014/main" id="{571548DF-653E-C999-A510-D5A3E68590B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13686" y="843517"/>
              <a:ext cx="548640" cy="548640"/>
            </a:xfrm>
            <a:prstGeom prst="rect">
              <a:avLst/>
            </a:prstGeom>
          </p:spPr>
        </p:pic>
      </p:grpSp>
      <p:grpSp>
        <p:nvGrpSpPr>
          <p:cNvPr id="20" name="Group 19">
            <a:extLst>
              <a:ext uri="{FF2B5EF4-FFF2-40B4-BE49-F238E27FC236}">
                <a16:creationId xmlns:a16="http://schemas.microsoft.com/office/drawing/2014/main" id="{989C1CF2-AE53-7925-2ACB-441F4D56712D}"/>
              </a:ext>
            </a:extLst>
          </p:cNvPr>
          <p:cNvGrpSpPr/>
          <p:nvPr/>
        </p:nvGrpSpPr>
        <p:grpSpPr>
          <a:xfrm>
            <a:off x="4304156" y="1067971"/>
            <a:ext cx="496876" cy="496876"/>
            <a:chOff x="4452451" y="785764"/>
            <a:chExt cx="807528" cy="807528"/>
          </a:xfrm>
        </p:grpSpPr>
        <p:sp>
          <p:nvSpPr>
            <p:cNvPr id="30" name="Oval 29">
              <a:extLst>
                <a:ext uri="{FF2B5EF4-FFF2-40B4-BE49-F238E27FC236}">
                  <a16:creationId xmlns:a16="http://schemas.microsoft.com/office/drawing/2014/main" id="{28C003EF-CC15-5E2E-5623-1FE5C07A5107}"/>
                </a:ext>
              </a:extLst>
            </p:cNvPr>
            <p:cNvSpPr/>
            <p:nvPr/>
          </p:nvSpPr>
          <p:spPr>
            <a:xfrm>
              <a:off x="4452451" y="785764"/>
              <a:ext cx="807528" cy="807528"/>
            </a:xfrm>
            <a:prstGeom prst="ellipse">
              <a:avLst/>
            </a:prstGeom>
            <a:solidFill>
              <a:schemeClr val="accent3">
                <a:lumMod val="20000"/>
                <a:lumOff val="80000"/>
              </a:schemeClr>
            </a:solidFill>
            <a:ln w="28575">
              <a:solidFill>
                <a:srgbClr val="EEEB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31" name="Image 1" descr="preencoded.png">
              <a:extLst>
                <a:ext uri="{FF2B5EF4-FFF2-40B4-BE49-F238E27FC236}">
                  <a16:creationId xmlns:a16="http://schemas.microsoft.com/office/drawing/2014/main" id="{1054FE69-DE13-7C8E-2034-15D52C8FC1E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81895" y="915208"/>
              <a:ext cx="548640" cy="548640"/>
            </a:xfrm>
            <a:prstGeom prst="rect">
              <a:avLst/>
            </a:prstGeom>
          </p:spPr>
        </p:pic>
      </p:grpSp>
      <p:grpSp>
        <p:nvGrpSpPr>
          <p:cNvPr id="85" name="Group 84">
            <a:extLst>
              <a:ext uri="{FF2B5EF4-FFF2-40B4-BE49-F238E27FC236}">
                <a16:creationId xmlns:a16="http://schemas.microsoft.com/office/drawing/2014/main" id="{D40AD0DC-6568-8A76-0EC9-95BAF5A85118}"/>
              </a:ext>
            </a:extLst>
          </p:cNvPr>
          <p:cNvGrpSpPr/>
          <p:nvPr/>
        </p:nvGrpSpPr>
        <p:grpSpPr>
          <a:xfrm>
            <a:off x="8796874" y="1069521"/>
            <a:ext cx="493776" cy="493776"/>
            <a:chOff x="11180945" y="714072"/>
            <a:chExt cx="807528" cy="807528"/>
          </a:xfrm>
        </p:grpSpPr>
        <p:sp>
          <p:nvSpPr>
            <p:cNvPr id="87" name="Oval 86">
              <a:extLst>
                <a:ext uri="{FF2B5EF4-FFF2-40B4-BE49-F238E27FC236}">
                  <a16:creationId xmlns:a16="http://schemas.microsoft.com/office/drawing/2014/main" id="{30EEF957-ACF7-243D-BF28-5357B9A67FE6}"/>
                </a:ext>
              </a:extLst>
            </p:cNvPr>
            <p:cNvSpPr/>
            <p:nvPr/>
          </p:nvSpPr>
          <p:spPr>
            <a:xfrm>
              <a:off x="11180945" y="714072"/>
              <a:ext cx="807528" cy="807528"/>
            </a:xfrm>
            <a:prstGeom prst="ellipse">
              <a:avLst/>
            </a:prstGeom>
            <a:solidFill>
              <a:schemeClr val="accent3">
                <a:lumMod val="20000"/>
                <a:lumOff val="80000"/>
              </a:schemeClr>
            </a:solidFill>
            <a:ln w="28575">
              <a:solidFill>
                <a:srgbClr val="EEEB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98" name="Image 5" descr="preencoded.png">
              <a:extLst>
                <a:ext uri="{FF2B5EF4-FFF2-40B4-BE49-F238E27FC236}">
                  <a16:creationId xmlns:a16="http://schemas.microsoft.com/office/drawing/2014/main" id="{795713A8-5719-D46F-20F5-BCC8978D829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310389" y="843516"/>
              <a:ext cx="548640" cy="548640"/>
            </a:xfrm>
            <a:prstGeom prst="rect">
              <a:avLst/>
            </a:prstGeom>
          </p:spPr>
        </p:pic>
      </p:grpSp>
      <p:sp>
        <p:nvSpPr>
          <p:cNvPr id="116" name="Rectangle 115">
            <a:extLst>
              <a:ext uri="{FF2B5EF4-FFF2-40B4-BE49-F238E27FC236}">
                <a16:creationId xmlns:a16="http://schemas.microsoft.com/office/drawing/2014/main" id="{4A9D11B5-93B4-CF6B-0EDD-859D82F8C863}"/>
              </a:ext>
            </a:extLst>
          </p:cNvPr>
          <p:cNvSpPr/>
          <p:nvPr/>
        </p:nvSpPr>
        <p:spPr>
          <a:xfrm>
            <a:off x="3288518" y="6122527"/>
            <a:ext cx="228063"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nvGrpSpPr>
          <p:cNvPr id="118" name="Group 117">
            <a:extLst>
              <a:ext uri="{FF2B5EF4-FFF2-40B4-BE49-F238E27FC236}">
                <a16:creationId xmlns:a16="http://schemas.microsoft.com/office/drawing/2014/main" id="{35FC8F09-C964-EF7E-303E-C2F45C395F2A}"/>
              </a:ext>
            </a:extLst>
          </p:cNvPr>
          <p:cNvGrpSpPr/>
          <p:nvPr/>
        </p:nvGrpSpPr>
        <p:grpSpPr>
          <a:xfrm>
            <a:off x="3443932" y="6017271"/>
            <a:ext cx="493776" cy="493776"/>
            <a:chOff x="11081523" y="669763"/>
            <a:chExt cx="807528" cy="807528"/>
          </a:xfrm>
        </p:grpSpPr>
        <p:sp>
          <p:nvSpPr>
            <p:cNvPr id="121" name="Oval 120">
              <a:extLst>
                <a:ext uri="{FF2B5EF4-FFF2-40B4-BE49-F238E27FC236}">
                  <a16:creationId xmlns:a16="http://schemas.microsoft.com/office/drawing/2014/main" id="{661298EC-3235-9C91-B764-64D391D99D20}"/>
                </a:ext>
              </a:extLst>
            </p:cNvPr>
            <p:cNvSpPr/>
            <p:nvPr/>
          </p:nvSpPr>
          <p:spPr>
            <a:xfrm>
              <a:off x="11081523" y="669763"/>
              <a:ext cx="807528" cy="807528"/>
            </a:xfrm>
            <a:prstGeom prst="ellipse">
              <a:avLst/>
            </a:prstGeom>
            <a:solidFill>
              <a:schemeClr val="accent3">
                <a:lumMod val="20000"/>
                <a:lumOff val="80000"/>
              </a:schemeClr>
            </a:solidFill>
            <a:ln w="28575">
              <a:solidFill>
                <a:srgbClr val="EEEBE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pic>
          <p:nvPicPr>
            <p:cNvPr id="124" name="Image 7" descr="preencoded.png">
              <a:extLst>
                <a:ext uri="{FF2B5EF4-FFF2-40B4-BE49-F238E27FC236}">
                  <a16:creationId xmlns:a16="http://schemas.microsoft.com/office/drawing/2014/main" id="{E2BECDE4-3BAA-5FD4-89E9-5C4234679F8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210967" y="799207"/>
              <a:ext cx="548640" cy="548640"/>
            </a:xfrm>
            <a:prstGeom prst="rect">
              <a:avLst/>
            </a:prstGeom>
          </p:spPr>
        </p:pic>
      </p:grpSp>
      <p:sp>
        <p:nvSpPr>
          <p:cNvPr id="125" name="TextBox 124">
            <a:extLst>
              <a:ext uri="{FF2B5EF4-FFF2-40B4-BE49-F238E27FC236}">
                <a16:creationId xmlns:a16="http://schemas.microsoft.com/office/drawing/2014/main" id="{C95A0800-9220-1634-2DBB-52B806D8A522}"/>
              </a:ext>
            </a:extLst>
          </p:cNvPr>
          <p:cNvSpPr txBox="1"/>
          <p:nvPr/>
        </p:nvSpPr>
        <p:spPr>
          <a:xfrm>
            <a:off x="4873191" y="1624729"/>
            <a:ext cx="2517779"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1400" b="1" i="0" u="none" strike="noStrike" kern="1200" cap="none" spc="0" normalizeH="0" baseline="0" noProof="0">
                <a:ln>
                  <a:noFill/>
                </a:ln>
                <a:solidFill>
                  <a:schemeClr val="bg2"/>
                </a:solidFill>
                <a:effectLst/>
                <a:uLnTx/>
                <a:uFillTx/>
                <a:latin typeface="Avenir Next LT Pro" panose="020B0504020202020204" pitchFamily="34" charset="77"/>
                <a:ea typeface="+mn-ea"/>
                <a:cs typeface="+mn-cs"/>
              </a:rPr>
              <a:t>Continuous Value Delivery</a:t>
            </a:r>
          </a:p>
        </p:txBody>
      </p:sp>
      <p:grpSp>
        <p:nvGrpSpPr>
          <p:cNvPr id="4" name="Group 3">
            <a:extLst>
              <a:ext uri="{FF2B5EF4-FFF2-40B4-BE49-F238E27FC236}">
                <a16:creationId xmlns:a16="http://schemas.microsoft.com/office/drawing/2014/main" id="{1B9CC010-3492-8900-ADC2-ED05E1034E9D}"/>
              </a:ext>
            </a:extLst>
          </p:cNvPr>
          <p:cNvGrpSpPr/>
          <p:nvPr/>
        </p:nvGrpSpPr>
        <p:grpSpPr>
          <a:xfrm>
            <a:off x="6082984" y="3668300"/>
            <a:ext cx="526774" cy="285750"/>
            <a:chOff x="1863196" y="4776788"/>
            <a:chExt cx="526774" cy="285750"/>
          </a:xfrm>
        </p:grpSpPr>
        <p:grpSp>
          <p:nvGrpSpPr>
            <p:cNvPr id="7" name="Group 4">
              <a:extLst>
                <a:ext uri="{FF2B5EF4-FFF2-40B4-BE49-F238E27FC236}">
                  <a16:creationId xmlns:a16="http://schemas.microsoft.com/office/drawing/2014/main" id="{B297BB7D-00D5-87E7-CAB1-48F94C4AAEE2}"/>
                </a:ext>
              </a:extLst>
            </p:cNvPr>
            <p:cNvGrpSpPr>
              <a:grpSpLocks noChangeAspect="1"/>
            </p:cNvGrpSpPr>
            <p:nvPr/>
          </p:nvGrpSpPr>
          <p:grpSpPr bwMode="auto">
            <a:xfrm>
              <a:off x="1874838" y="4776788"/>
              <a:ext cx="434975" cy="285750"/>
              <a:chOff x="1181" y="3009"/>
              <a:chExt cx="274" cy="180"/>
            </a:xfrm>
          </p:grpSpPr>
          <p:sp>
            <p:nvSpPr>
              <p:cNvPr id="21" name="AutoShape 3">
                <a:extLst>
                  <a:ext uri="{FF2B5EF4-FFF2-40B4-BE49-F238E27FC236}">
                    <a16:creationId xmlns:a16="http://schemas.microsoft.com/office/drawing/2014/main" id="{C809847A-5265-149B-5457-A96F84F0B95F}"/>
                  </a:ext>
                </a:extLst>
              </p:cNvPr>
              <p:cNvSpPr>
                <a:spLocks noChangeAspect="1" noChangeArrowheads="1" noTextEdit="1"/>
              </p:cNvSpPr>
              <p:nvPr/>
            </p:nvSpPr>
            <p:spPr bwMode="auto">
              <a:xfrm>
                <a:off x="1181" y="3009"/>
                <a:ext cx="27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23" name="Rectangle 5">
                <a:extLst>
                  <a:ext uri="{FF2B5EF4-FFF2-40B4-BE49-F238E27FC236}">
                    <a16:creationId xmlns:a16="http://schemas.microsoft.com/office/drawing/2014/main" id="{6E9A8A4C-AFEA-DBB1-DE88-3A966D2C3969}"/>
                  </a:ext>
                </a:extLst>
              </p:cNvPr>
              <p:cNvSpPr>
                <a:spLocks noChangeArrowheads="1"/>
              </p:cNvSpPr>
              <p:nvPr/>
            </p:nvSpPr>
            <p:spPr bwMode="auto">
              <a:xfrm>
                <a:off x="1229" y="3057"/>
                <a:ext cx="221" cy="127"/>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24" name="Freeform 6">
                <a:extLst>
                  <a:ext uri="{FF2B5EF4-FFF2-40B4-BE49-F238E27FC236}">
                    <a16:creationId xmlns:a16="http://schemas.microsoft.com/office/drawing/2014/main" id="{4EBA529F-7926-68F2-C3ED-0A8DF53B4A85}"/>
                  </a:ext>
                </a:extLst>
              </p:cNvPr>
              <p:cNvSpPr>
                <a:spLocks/>
              </p:cNvSpPr>
              <p:nvPr/>
            </p:nvSpPr>
            <p:spPr bwMode="auto">
              <a:xfrm>
                <a:off x="1186" y="3014"/>
                <a:ext cx="43" cy="170"/>
              </a:xfrm>
              <a:custGeom>
                <a:avLst/>
                <a:gdLst>
                  <a:gd name="T0" fmla="*/ 43 w 43"/>
                  <a:gd name="T1" fmla="*/ 43 h 170"/>
                  <a:gd name="T2" fmla="*/ 0 w 43"/>
                  <a:gd name="T3" fmla="*/ 0 h 170"/>
                  <a:gd name="T4" fmla="*/ 0 w 43"/>
                  <a:gd name="T5" fmla="*/ 127 h 170"/>
                  <a:gd name="T6" fmla="*/ 43 w 43"/>
                  <a:gd name="T7" fmla="*/ 170 h 170"/>
                  <a:gd name="T8" fmla="*/ 43 w 43"/>
                  <a:gd name="T9" fmla="*/ 43 h 170"/>
                </a:gdLst>
                <a:ahLst/>
                <a:cxnLst>
                  <a:cxn ang="0">
                    <a:pos x="T0" y="T1"/>
                  </a:cxn>
                  <a:cxn ang="0">
                    <a:pos x="T2" y="T3"/>
                  </a:cxn>
                  <a:cxn ang="0">
                    <a:pos x="T4" y="T5"/>
                  </a:cxn>
                  <a:cxn ang="0">
                    <a:pos x="T6" y="T7"/>
                  </a:cxn>
                  <a:cxn ang="0">
                    <a:pos x="T8" y="T9"/>
                  </a:cxn>
                </a:cxnLst>
                <a:rect l="0" t="0" r="r" b="b"/>
                <a:pathLst>
                  <a:path w="43" h="170">
                    <a:moveTo>
                      <a:pt x="43" y="43"/>
                    </a:moveTo>
                    <a:lnTo>
                      <a:pt x="0" y="0"/>
                    </a:lnTo>
                    <a:lnTo>
                      <a:pt x="0" y="127"/>
                    </a:lnTo>
                    <a:lnTo>
                      <a:pt x="43" y="170"/>
                    </a:lnTo>
                    <a:lnTo>
                      <a:pt x="43" y="43"/>
                    </a:ln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26" name="Freeform 7">
                <a:extLst>
                  <a:ext uri="{FF2B5EF4-FFF2-40B4-BE49-F238E27FC236}">
                    <a16:creationId xmlns:a16="http://schemas.microsoft.com/office/drawing/2014/main" id="{82D75C84-2DB8-CE0C-BBD6-4D077B2E2E73}"/>
                  </a:ext>
                </a:extLst>
              </p:cNvPr>
              <p:cNvSpPr>
                <a:spLocks/>
              </p:cNvSpPr>
              <p:nvPr/>
            </p:nvSpPr>
            <p:spPr bwMode="auto">
              <a:xfrm>
                <a:off x="1186" y="3014"/>
                <a:ext cx="264" cy="43"/>
              </a:xfrm>
              <a:custGeom>
                <a:avLst/>
                <a:gdLst>
                  <a:gd name="T0" fmla="*/ 264 w 264"/>
                  <a:gd name="T1" fmla="*/ 43 h 43"/>
                  <a:gd name="T2" fmla="*/ 221 w 264"/>
                  <a:gd name="T3" fmla="*/ 0 h 43"/>
                  <a:gd name="T4" fmla="*/ 0 w 264"/>
                  <a:gd name="T5" fmla="*/ 0 h 43"/>
                  <a:gd name="T6" fmla="*/ 43 w 264"/>
                  <a:gd name="T7" fmla="*/ 43 h 43"/>
                  <a:gd name="T8" fmla="*/ 264 w 264"/>
                  <a:gd name="T9" fmla="*/ 43 h 43"/>
                </a:gdLst>
                <a:ahLst/>
                <a:cxnLst>
                  <a:cxn ang="0">
                    <a:pos x="T0" y="T1"/>
                  </a:cxn>
                  <a:cxn ang="0">
                    <a:pos x="T2" y="T3"/>
                  </a:cxn>
                  <a:cxn ang="0">
                    <a:pos x="T4" y="T5"/>
                  </a:cxn>
                  <a:cxn ang="0">
                    <a:pos x="T6" y="T7"/>
                  </a:cxn>
                  <a:cxn ang="0">
                    <a:pos x="T8" y="T9"/>
                  </a:cxn>
                </a:cxnLst>
                <a:rect l="0" t="0" r="r" b="b"/>
                <a:pathLst>
                  <a:path w="264" h="43">
                    <a:moveTo>
                      <a:pt x="264" y="43"/>
                    </a:moveTo>
                    <a:lnTo>
                      <a:pt x="221" y="0"/>
                    </a:lnTo>
                    <a:lnTo>
                      <a:pt x="0" y="0"/>
                    </a:lnTo>
                    <a:lnTo>
                      <a:pt x="43" y="43"/>
                    </a:lnTo>
                    <a:lnTo>
                      <a:pt x="264" y="43"/>
                    </a:ln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27" name="Freeform 8">
                <a:extLst>
                  <a:ext uri="{FF2B5EF4-FFF2-40B4-BE49-F238E27FC236}">
                    <a16:creationId xmlns:a16="http://schemas.microsoft.com/office/drawing/2014/main" id="{03D602C6-A525-4E7B-E9B5-7054D322D6BA}"/>
                  </a:ext>
                </a:extLst>
              </p:cNvPr>
              <p:cNvSpPr>
                <a:spLocks/>
              </p:cNvSpPr>
              <p:nvPr/>
            </p:nvSpPr>
            <p:spPr bwMode="auto">
              <a:xfrm>
                <a:off x="1186" y="3014"/>
                <a:ext cx="264" cy="170"/>
              </a:xfrm>
              <a:custGeom>
                <a:avLst/>
                <a:gdLst>
                  <a:gd name="T0" fmla="*/ 264 w 264"/>
                  <a:gd name="T1" fmla="*/ 43 h 170"/>
                  <a:gd name="T2" fmla="*/ 221 w 264"/>
                  <a:gd name="T3" fmla="*/ 0 h 170"/>
                  <a:gd name="T4" fmla="*/ 0 w 264"/>
                  <a:gd name="T5" fmla="*/ 0 h 170"/>
                  <a:gd name="T6" fmla="*/ 0 w 264"/>
                  <a:gd name="T7" fmla="*/ 127 h 170"/>
                  <a:gd name="T8" fmla="*/ 43 w 264"/>
                  <a:gd name="T9" fmla="*/ 170 h 170"/>
                  <a:gd name="T10" fmla="*/ 264 w 264"/>
                  <a:gd name="T11" fmla="*/ 170 h 170"/>
                  <a:gd name="T12" fmla="*/ 264 w 264"/>
                  <a:gd name="T13" fmla="*/ 43 h 170"/>
                </a:gdLst>
                <a:ahLst/>
                <a:cxnLst>
                  <a:cxn ang="0">
                    <a:pos x="T0" y="T1"/>
                  </a:cxn>
                  <a:cxn ang="0">
                    <a:pos x="T2" y="T3"/>
                  </a:cxn>
                  <a:cxn ang="0">
                    <a:pos x="T4" y="T5"/>
                  </a:cxn>
                  <a:cxn ang="0">
                    <a:pos x="T6" y="T7"/>
                  </a:cxn>
                  <a:cxn ang="0">
                    <a:pos x="T8" y="T9"/>
                  </a:cxn>
                  <a:cxn ang="0">
                    <a:pos x="T10" y="T11"/>
                  </a:cxn>
                  <a:cxn ang="0">
                    <a:pos x="T12" y="T13"/>
                  </a:cxn>
                </a:cxnLst>
                <a:rect l="0" t="0" r="r" b="b"/>
                <a:pathLst>
                  <a:path w="264" h="170">
                    <a:moveTo>
                      <a:pt x="264" y="43"/>
                    </a:moveTo>
                    <a:lnTo>
                      <a:pt x="221" y="0"/>
                    </a:lnTo>
                    <a:lnTo>
                      <a:pt x="0" y="0"/>
                    </a:lnTo>
                    <a:lnTo>
                      <a:pt x="0" y="127"/>
                    </a:lnTo>
                    <a:lnTo>
                      <a:pt x="43" y="170"/>
                    </a:lnTo>
                    <a:lnTo>
                      <a:pt x="264" y="170"/>
                    </a:lnTo>
                    <a:lnTo>
                      <a:pt x="264" y="43"/>
                    </a:lnTo>
                    <a:close/>
                  </a:path>
                </a:pathLst>
              </a:custGeom>
              <a:noFill/>
              <a:ln w="17463" cap="flat">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28" name="Freeform 9">
                <a:extLst>
                  <a:ext uri="{FF2B5EF4-FFF2-40B4-BE49-F238E27FC236}">
                    <a16:creationId xmlns:a16="http://schemas.microsoft.com/office/drawing/2014/main" id="{4B9C1B8F-7C13-7D00-CA79-A1D5FD266832}"/>
                  </a:ext>
                </a:extLst>
              </p:cNvPr>
              <p:cNvSpPr>
                <a:spLocks/>
              </p:cNvSpPr>
              <p:nvPr/>
            </p:nvSpPr>
            <p:spPr bwMode="auto">
              <a:xfrm>
                <a:off x="1186" y="3014"/>
                <a:ext cx="264" cy="43"/>
              </a:xfrm>
              <a:custGeom>
                <a:avLst/>
                <a:gdLst>
                  <a:gd name="T0" fmla="*/ 264 w 264"/>
                  <a:gd name="T1" fmla="*/ 43 h 43"/>
                  <a:gd name="T2" fmla="*/ 43 w 264"/>
                  <a:gd name="T3" fmla="*/ 43 h 43"/>
                  <a:gd name="T4" fmla="*/ 0 w 264"/>
                  <a:gd name="T5" fmla="*/ 0 h 43"/>
                </a:gdLst>
                <a:ahLst/>
                <a:cxnLst>
                  <a:cxn ang="0">
                    <a:pos x="T0" y="T1"/>
                  </a:cxn>
                  <a:cxn ang="0">
                    <a:pos x="T2" y="T3"/>
                  </a:cxn>
                  <a:cxn ang="0">
                    <a:pos x="T4" y="T5"/>
                  </a:cxn>
                </a:cxnLst>
                <a:rect l="0" t="0" r="r" b="b"/>
                <a:pathLst>
                  <a:path w="264" h="43">
                    <a:moveTo>
                      <a:pt x="264" y="43"/>
                    </a:moveTo>
                    <a:lnTo>
                      <a:pt x="43" y="43"/>
                    </a:lnTo>
                    <a:lnTo>
                      <a:pt x="0" y="0"/>
                    </a:lnTo>
                  </a:path>
                </a:pathLst>
              </a:custGeom>
              <a:noFill/>
              <a:ln w="17463" cap="flat">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29" name="Line 10">
                <a:extLst>
                  <a:ext uri="{FF2B5EF4-FFF2-40B4-BE49-F238E27FC236}">
                    <a16:creationId xmlns:a16="http://schemas.microsoft.com/office/drawing/2014/main" id="{054DC6D3-CAF1-8E31-7F34-A492E2F9055E}"/>
                  </a:ext>
                </a:extLst>
              </p:cNvPr>
              <p:cNvSpPr>
                <a:spLocks noChangeShapeType="1"/>
              </p:cNvSpPr>
              <p:nvPr/>
            </p:nvSpPr>
            <p:spPr bwMode="auto">
              <a:xfrm>
                <a:off x="1229" y="3057"/>
                <a:ext cx="0" cy="127"/>
              </a:xfrm>
              <a:prstGeom prst="line">
                <a:avLst/>
              </a:prstGeom>
              <a:noFill/>
              <a:ln w="17463" cap="flat">
                <a:solidFill>
                  <a:srgbClr val="7F7F7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sp>
          <p:nvSpPr>
            <p:cNvPr id="11" name="TextBox 10">
              <a:extLst>
                <a:ext uri="{FF2B5EF4-FFF2-40B4-BE49-F238E27FC236}">
                  <a16:creationId xmlns:a16="http://schemas.microsoft.com/office/drawing/2014/main" id="{A71C242C-302B-3142-13BE-7FF1FA65D7BE}"/>
                </a:ext>
              </a:extLst>
            </p:cNvPr>
            <p:cNvSpPr txBox="1"/>
            <p:nvPr/>
          </p:nvSpPr>
          <p:spPr>
            <a:xfrm>
              <a:off x="1863196" y="4849961"/>
              <a:ext cx="526774"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Feature</a:t>
              </a:r>
            </a:p>
          </p:txBody>
        </p:sp>
      </p:grpSp>
      <p:grpSp>
        <p:nvGrpSpPr>
          <p:cNvPr id="33" name="Group 32">
            <a:extLst>
              <a:ext uri="{FF2B5EF4-FFF2-40B4-BE49-F238E27FC236}">
                <a16:creationId xmlns:a16="http://schemas.microsoft.com/office/drawing/2014/main" id="{43948533-3B9D-DDCB-306F-087837BDCE84}"/>
              </a:ext>
            </a:extLst>
          </p:cNvPr>
          <p:cNvGrpSpPr/>
          <p:nvPr/>
        </p:nvGrpSpPr>
        <p:grpSpPr>
          <a:xfrm>
            <a:off x="6743719" y="3654588"/>
            <a:ext cx="526774" cy="285750"/>
            <a:chOff x="1863196" y="4776788"/>
            <a:chExt cx="526774" cy="285750"/>
          </a:xfrm>
        </p:grpSpPr>
        <p:grpSp>
          <p:nvGrpSpPr>
            <p:cNvPr id="40" name="Group 4">
              <a:extLst>
                <a:ext uri="{FF2B5EF4-FFF2-40B4-BE49-F238E27FC236}">
                  <a16:creationId xmlns:a16="http://schemas.microsoft.com/office/drawing/2014/main" id="{D4F8B46F-678F-3BB5-2C6A-9BB5113F0DAC}"/>
                </a:ext>
              </a:extLst>
            </p:cNvPr>
            <p:cNvGrpSpPr>
              <a:grpSpLocks noChangeAspect="1"/>
            </p:cNvGrpSpPr>
            <p:nvPr/>
          </p:nvGrpSpPr>
          <p:grpSpPr bwMode="auto">
            <a:xfrm>
              <a:off x="1874838" y="4776788"/>
              <a:ext cx="434975" cy="285750"/>
              <a:chOff x="1181" y="3009"/>
              <a:chExt cx="274" cy="180"/>
            </a:xfrm>
          </p:grpSpPr>
          <p:sp>
            <p:nvSpPr>
              <p:cNvPr id="81" name="AutoShape 3">
                <a:extLst>
                  <a:ext uri="{FF2B5EF4-FFF2-40B4-BE49-F238E27FC236}">
                    <a16:creationId xmlns:a16="http://schemas.microsoft.com/office/drawing/2014/main" id="{8B63A3B5-DF98-D369-AF6C-BA64C102654C}"/>
                  </a:ext>
                </a:extLst>
              </p:cNvPr>
              <p:cNvSpPr>
                <a:spLocks noChangeAspect="1" noChangeArrowheads="1" noTextEdit="1"/>
              </p:cNvSpPr>
              <p:nvPr/>
            </p:nvSpPr>
            <p:spPr bwMode="auto">
              <a:xfrm>
                <a:off x="1181" y="3009"/>
                <a:ext cx="27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3" name="Rectangle 5">
                <a:extLst>
                  <a:ext uri="{FF2B5EF4-FFF2-40B4-BE49-F238E27FC236}">
                    <a16:creationId xmlns:a16="http://schemas.microsoft.com/office/drawing/2014/main" id="{969DB2A4-BD10-6802-9FE5-E64F5322A8E5}"/>
                  </a:ext>
                </a:extLst>
              </p:cNvPr>
              <p:cNvSpPr>
                <a:spLocks noChangeArrowheads="1"/>
              </p:cNvSpPr>
              <p:nvPr/>
            </p:nvSpPr>
            <p:spPr bwMode="auto">
              <a:xfrm>
                <a:off x="1229" y="3057"/>
                <a:ext cx="221" cy="127"/>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86" name="Freeform 6">
                <a:extLst>
                  <a:ext uri="{FF2B5EF4-FFF2-40B4-BE49-F238E27FC236}">
                    <a16:creationId xmlns:a16="http://schemas.microsoft.com/office/drawing/2014/main" id="{7B1D525B-6EAC-B956-A85E-F0B3D87C86D1}"/>
                  </a:ext>
                </a:extLst>
              </p:cNvPr>
              <p:cNvSpPr>
                <a:spLocks/>
              </p:cNvSpPr>
              <p:nvPr/>
            </p:nvSpPr>
            <p:spPr bwMode="auto">
              <a:xfrm>
                <a:off x="1186" y="3014"/>
                <a:ext cx="43" cy="170"/>
              </a:xfrm>
              <a:custGeom>
                <a:avLst/>
                <a:gdLst>
                  <a:gd name="T0" fmla="*/ 43 w 43"/>
                  <a:gd name="T1" fmla="*/ 43 h 170"/>
                  <a:gd name="T2" fmla="*/ 0 w 43"/>
                  <a:gd name="T3" fmla="*/ 0 h 170"/>
                  <a:gd name="T4" fmla="*/ 0 w 43"/>
                  <a:gd name="T5" fmla="*/ 127 h 170"/>
                  <a:gd name="T6" fmla="*/ 43 w 43"/>
                  <a:gd name="T7" fmla="*/ 170 h 170"/>
                  <a:gd name="T8" fmla="*/ 43 w 43"/>
                  <a:gd name="T9" fmla="*/ 43 h 170"/>
                </a:gdLst>
                <a:ahLst/>
                <a:cxnLst>
                  <a:cxn ang="0">
                    <a:pos x="T0" y="T1"/>
                  </a:cxn>
                  <a:cxn ang="0">
                    <a:pos x="T2" y="T3"/>
                  </a:cxn>
                  <a:cxn ang="0">
                    <a:pos x="T4" y="T5"/>
                  </a:cxn>
                  <a:cxn ang="0">
                    <a:pos x="T6" y="T7"/>
                  </a:cxn>
                  <a:cxn ang="0">
                    <a:pos x="T8" y="T9"/>
                  </a:cxn>
                </a:cxnLst>
                <a:rect l="0" t="0" r="r" b="b"/>
                <a:pathLst>
                  <a:path w="43" h="170">
                    <a:moveTo>
                      <a:pt x="43" y="43"/>
                    </a:moveTo>
                    <a:lnTo>
                      <a:pt x="0" y="0"/>
                    </a:lnTo>
                    <a:lnTo>
                      <a:pt x="0" y="127"/>
                    </a:lnTo>
                    <a:lnTo>
                      <a:pt x="43" y="170"/>
                    </a:lnTo>
                    <a:lnTo>
                      <a:pt x="43" y="43"/>
                    </a:ln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1" name="Freeform 7">
                <a:extLst>
                  <a:ext uri="{FF2B5EF4-FFF2-40B4-BE49-F238E27FC236}">
                    <a16:creationId xmlns:a16="http://schemas.microsoft.com/office/drawing/2014/main" id="{94B92910-9059-F642-6B07-5B2009F660DF}"/>
                  </a:ext>
                </a:extLst>
              </p:cNvPr>
              <p:cNvSpPr>
                <a:spLocks/>
              </p:cNvSpPr>
              <p:nvPr/>
            </p:nvSpPr>
            <p:spPr bwMode="auto">
              <a:xfrm>
                <a:off x="1186" y="3014"/>
                <a:ext cx="264" cy="43"/>
              </a:xfrm>
              <a:custGeom>
                <a:avLst/>
                <a:gdLst>
                  <a:gd name="T0" fmla="*/ 264 w 264"/>
                  <a:gd name="T1" fmla="*/ 43 h 43"/>
                  <a:gd name="T2" fmla="*/ 221 w 264"/>
                  <a:gd name="T3" fmla="*/ 0 h 43"/>
                  <a:gd name="T4" fmla="*/ 0 w 264"/>
                  <a:gd name="T5" fmla="*/ 0 h 43"/>
                  <a:gd name="T6" fmla="*/ 43 w 264"/>
                  <a:gd name="T7" fmla="*/ 43 h 43"/>
                  <a:gd name="T8" fmla="*/ 264 w 264"/>
                  <a:gd name="T9" fmla="*/ 43 h 43"/>
                </a:gdLst>
                <a:ahLst/>
                <a:cxnLst>
                  <a:cxn ang="0">
                    <a:pos x="T0" y="T1"/>
                  </a:cxn>
                  <a:cxn ang="0">
                    <a:pos x="T2" y="T3"/>
                  </a:cxn>
                  <a:cxn ang="0">
                    <a:pos x="T4" y="T5"/>
                  </a:cxn>
                  <a:cxn ang="0">
                    <a:pos x="T6" y="T7"/>
                  </a:cxn>
                  <a:cxn ang="0">
                    <a:pos x="T8" y="T9"/>
                  </a:cxn>
                </a:cxnLst>
                <a:rect l="0" t="0" r="r" b="b"/>
                <a:pathLst>
                  <a:path w="264" h="43">
                    <a:moveTo>
                      <a:pt x="264" y="43"/>
                    </a:moveTo>
                    <a:lnTo>
                      <a:pt x="221" y="0"/>
                    </a:lnTo>
                    <a:lnTo>
                      <a:pt x="0" y="0"/>
                    </a:lnTo>
                    <a:lnTo>
                      <a:pt x="43" y="43"/>
                    </a:lnTo>
                    <a:lnTo>
                      <a:pt x="264" y="43"/>
                    </a:ln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4" name="Freeform 8">
                <a:extLst>
                  <a:ext uri="{FF2B5EF4-FFF2-40B4-BE49-F238E27FC236}">
                    <a16:creationId xmlns:a16="http://schemas.microsoft.com/office/drawing/2014/main" id="{7F686090-C8AC-D266-4871-5A188D7C0F97}"/>
                  </a:ext>
                </a:extLst>
              </p:cNvPr>
              <p:cNvSpPr>
                <a:spLocks/>
              </p:cNvSpPr>
              <p:nvPr/>
            </p:nvSpPr>
            <p:spPr bwMode="auto">
              <a:xfrm>
                <a:off x="1186" y="3014"/>
                <a:ext cx="264" cy="170"/>
              </a:xfrm>
              <a:custGeom>
                <a:avLst/>
                <a:gdLst>
                  <a:gd name="T0" fmla="*/ 264 w 264"/>
                  <a:gd name="T1" fmla="*/ 43 h 170"/>
                  <a:gd name="T2" fmla="*/ 221 w 264"/>
                  <a:gd name="T3" fmla="*/ 0 h 170"/>
                  <a:gd name="T4" fmla="*/ 0 w 264"/>
                  <a:gd name="T5" fmla="*/ 0 h 170"/>
                  <a:gd name="T6" fmla="*/ 0 w 264"/>
                  <a:gd name="T7" fmla="*/ 127 h 170"/>
                  <a:gd name="T8" fmla="*/ 43 w 264"/>
                  <a:gd name="T9" fmla="*/ 170 h 170"/>
                  <a:gd name="T10" fmla="*/ 264 w 264"/>
                  <a:gd name="T11" fmla="*/ 170 h 170"/>
                  <a:gd name="T12" fmla="*/ 264 w 264"/>
                  <a:gd name="T13" fmla="*/ 43 h 170"/>
                </a:gdLst>
                <a:ahLst/>
                <a:cxnLst>
                  <a:cxn ang="0">
                    <a:pos x="T0" y="T1"/>
                  </a:cxn>
                  <a:cxn ang="0">
                    <a:pos x="T2" y="T3"/>
                  </a:cxn>
                  <a:cxn ang="0">
                    <a:pos x="T4" y="T5"/>
                  </a:cxn>
                  <a:cxn ang="0">
                    <a:pos x="T6" y="T7"/>
                  </a:cxn>
                  <a:cxn ang="0">
                    <a:pos x="T8" y="T9"/>
                  </a:cxn>
                  <a:cxn ang="0">
                    <a:pos x="T10" y="T11"/>
                  </a:cxn>
                  <a:cxn ang="0">
                    <a:pos x="T12" y="T13"/>
                  </a:cxn>
                </a:cxnLst>
                <a:rect l="0" t="0" r="r" b="b"/>
                <a:pathLst>
                  <a:path w="264" h="170">
                    <a:moveTo>
                      <a:pt x="264" y="43"/>
                    </a:moveTo>
                    <a:lnTo>
                      <a:pt x="221" y="0"/>
                    </a:lnTo>
                    <a:lnTo>
                      <a:pt x="0" y="0"/>
                    </a:lnTo>
                    <a:lnTo>
                      <a:pt x="0" y="127"/>
                    </a:lnTo>
                    <a:lnTo>
                      <a:pt x="43" y="170"/>
                    </a:lnTo>
                    <a:lnTo>
                      <a:pt x="264" y="170"/>
                    </a:lnTo>
                    <a:lnTo>
                      <a:pt x="264" y="43"/>
                    </a:lnTo>
                    <a:close/>
                  </a:path>
                </a:pathLst>
              </a:custGeom>
              <a:noFill/>
              <a:ln w="17463" cap="flat">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7" name="Freeform 9">
                <a:extLst>
                  <a:ext uri="{FF2B5EF4-FFF2-40B4-BE49-F238E27FC236}">
                    <a16:creationId xmlns:a16="http://schemas.microsoft.com/office/drawing/2014/main" id="{694B09DB-D578-D067-312E-C984EE4259D0}"/>
                  </a:ext>
                </a:extLst>
              </p:cNvPr>
              <p:cNvSpPr>
                <a:spLocks/>
              </p:cNvSpPr>
              <p:nvPr/>
            </p:nvSpPr>
            <p:spPr bwMode="auto">
              <a:xfrm>
                <a:off x="1186" y="3014"/>
                <a:ext cx="264" cy="43"/>
              </a:xfrm>
              <a:custGeom>
                <a:avLst/>
                <a:gdLst>
                  <a:gd name="T0" fmla="*/ 264 w 264"/>
                  <a:gd name="T1" fmla="*/ 43 h 43"/>
                  <a:gd name="T2" fmla="*/ 43 w 264"/>
                  <a:gd name="T3" fmla="*/ 43 h 43"/>
                  <a:gd name="T4" fmla="*/ 0 w 264"/>
                  <a:gd name="T5" fmla="*/ 0 h 43"/>
                </a:gdLst>
                <a:ahLst/>
                <a:cxnLst>
                  <a:cxn ang="0">
                    <a:pos x="T0" y="T1"/>
                  </a:cxn>
                  <a:cxn ang="0">
                    <a:pos x="T2" y="T3"/>
                  </a:cxn>
                  <a:cxn ang="0">
                    <a:pos x="T4" y="T5"/>
                  </a:cxn>
                </a:cxnLst>
                <a:rect l="0" t="0" r="r" b="b"/>
                <a:pathLst>
                  <a:path w="264" h="43">
                    <a:moveTo>
                      <a:pt x="264" y="43"/>
                    </a:moveTo>
                    <a:lnTo>
                      <a:pt x="43" y="43"/>
                    </a:lnTo>
                    <a:lnTo>
                      <a:pt x="0" y="0"/>
                    </a:lnTo>
                  </a:path>
                </a:pathLst>
              </a:custGeom>
              <a:noFill/>
              <a:ln w="17463" cap="flat">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09" name="Line 10">
                <a:extLst>
                  <a:ext uri="{FF2B5EF4-FFF2-40B4-BE49-F238E27FC236}">
                    <a16:creationId xmlns:a16="http://schemas.microsoft.com/office/drawing/2014/main" id="{C954B1F4-71F4-4B3F-2754-DC2CA6BC278D}"/>
                  </a:ext>
                </a:extLst>
              </p:cNvPr>
              <p:cNvSpPr>
                <a:spLocks noChangeShapeType="1"/>
              </p:cNvSpPr>
              <p:nvPr/>
            </p:nvSpPr>
            <p:spPr bwMode="auto">
              <a:xfrm>
                <a:off x="1229" y="3057"/>
                <a:ext cx="0" cy="127"/>
              </a:xfrm>
              <a:prstGeom prst="line">
                <a:avLst/>
              </a:prstGeom>
              <a:noFill/>
              <a:ln w="17463" cap="flat">
                <a:solidFill>
                  <a:srgbClr val="7F7F7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sp>
          <p:nvSpPr>
            <p:cNvPr id="79" name="TextBox 78">
              <a:extLst>
                <a:ext uri="{FF2B5EF4-FFF2-40B4-BE49-F238E27FC236}">
                  <a16:creationId xmlns:a16="http://schemas.microsoft.com/office/drawing/2014/main" id="{D328714B-BDB0-D440-EB40-A93D47C92F1A}"/>
                </a:ext>
              </a:extLst>
            </p:cNvPr>
            <p:cNvSpPr txBox="1"/>
            <p:nvPr/>
          </p:nvSpPr>
          <p:spPr>
            <a:xfrm>
              <a:off x="1863196" y="4849961"/>
              <a:ext cx="526774"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Feature</a:t>
              </a:r>
            </a:p>
          </p:txBody>
        </p:sp>
      </p:grpSp>
      <p:grpSp>
        <p:nvGrpSpPr>
          <p:cNvPr id="114" name="Group 113">
            <a:extLst>
              <a:ext uri="{FF2B5EF4-FFF2-40B4-BE49-F238E27FC236}">
                <a16:creationId xmlns:a16="http://schemas.microsoft.com/office/drawing/2014/main" id="{699D6B65-1A95-4879-91D5-B2364E1A2432}"/>
              </a:ext>
            </a:extLst>
          </p:cNvPr>
          <p:cNvGrpSpPr/>
          <p:nvPr/>
        </p:nvGrpSpPr>
        <p:grpSpPr>
          <a:xfrm>
            <a:off x="6690692" y="2954603"/>
            <a:ext cx="526774" cy="285750"/>
            <a:chOff x="1863196" y="4776788"/>
            <a:chExt cx="526774" cy="285750"/>
          </a:xfrm>
        </p:grpSpPr>
        <p:grpSp>
          <p:nvGrpSpPr>
            <p:cNvPr id="126" name="Group 4">
              <a:extLst>
                <a:ext uri="{FF2B5EF4-FFF2-40B4-BE49-F238E27FC236}">
                  <a16:creationId xmlns:a16="http://schemas.microsoft.com/office/drawing/2014/main" id="{B0B21218-30F1-9B38-593F-0A192800CB0D}"/>
                </a:ext>
              </a:extLst>
            </p:cNvPr>
            <p:cNvGrpSpPr>
              <a:grpSpLocks noChangeAspect="1"/>
            </p:cNvGrpSpPr>
            <p:nvPr/>
          </p:nvGrpSpPr>
          <p:grpSpPr bwMode="auto">
            <a:xfrm>
              <a:off x="1874838" y="4776788"/>
              <a:ext cx="434975" cy="285750"/>
              <a:chOff x="1181" y="3009"/>
              <a:chExt cx="274" cy="180"/>
            </a:xfrm>
          </p:grpSpPr>
          <p:sp>
            <p:nvSpPr>
              <p:cNvPr id="128" name="AutoShape 3">
                <a:extLst>
                  <a:ext uri="{FF2B5EF4-FFF2-40B4-BE49-F238E27FC236}">
                    <a16:creationId xmlns:a16="http://schemas.microsoft.com/office/drawing/2014/main" id="{5438B2BB-A4D3-4F85-CF44-431952810C0F}"/>
                  </a:ext>
                </a:extLst>
              </p:cNvPr>
              <p:cNvSpPr>
                <a:spLocks noChangeAspect="1" noChangeArrowheads="1" noTextEdit="1"/>
              </p:cNvSpPr>
              <p:nvPr/>
            </p:nvSpPr>
            <p:spPr bwMode="auto">
              <a:xfrm>
                <a:off x="1181" y="3009"/>
                <a:ext cx="274"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29" name="Rectangle 5">
                <a:extLst>
                  <a:ext uri="{FF2B5EF4-FFF2-40B4-BE49-F238E27FC236}">
                    <a16:creationId xmlns:a16="http://schemas.microsoft.com/office/drawing/2014/main" id="{C1F5CD94-040A-6F69-0E61-AD191BF396B8}"/>
                  </a:ext>
                </a:extLst>
              </p:cNvPr>
              <p:cNvSpPr>
                <a:spLocks noChangeArrowheads="1"/>
              </p:cNvSpPr>
              <p:nvPr/>
            </p:nvSpPr>
            <p:spPr bwMode="auto">
              <a:xfrm>
                <a:off x="1229" y="3057"/>
                <a:ext cx="221" cy="127"/>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0" name="Freeform 6">
                <a:extLst>
                  <a:ext uri="{FF2B5EF4-FFF2-40B4-BE49-F238E27FC236}">
                    <a16:creationId xmlns:a16="http://schemas.microsoft.com/office/drawing/2014/main" id="{8D6E2967-79EF-68F3-C11E-54AC66A5D53C}"/>
                  </a:ext>
                </a:extLst>
              </p:cNvPr>
              <p:cNvSpPr>
                <a:spLocks/>
              </p:cNvSpPr>
              <p:nvPr/>
            </p:nvSpPr>
            <p:spPr bwMode="auto">
              <a:xfrm>
                <a:off x="1186" y="3014"/>
                <a:ext cx="43" cy="170"/>
              </a:xfrm>
              <a:custGeom>
                <a:avLst/>
                <a:gdLst>
                  <a:gd name="T0" fmla="*/ 43 w 43"/>
                  <a:gd name="T1" fmla="*/ 43 h 170"/>
                  <a:gd name="T2" fmla="*/ 0 w 43"/>
                  <a:gd name="T3" fmla="*/ 0 h 170"/>
                  <a:gd name="T4" fmla="*/ 0 w 43"/>
                  <a:gd name="T5" fmla="*/ 127 h 170"/>
                  <a:gd name="T6" fmla="*/ 43 w 43"/>
                  <a:gd name="T7" fmla="*/ 170 h 170"/>
                  <a:gd name="T8" fmla="*/ 43 w 43"/>
                  <a:gd name="T9" fmla="*/ 43 h 170"/>
                </a:gdLst>
                <a:ahLst/>
                <a:cxnLst>
                  <a:cxn ang="0">
                    <a:pos x="T0" y="T1"/>
                  </a:cxn>
                  <a:cxn ang="0">
                    <a:pos x="T2" y="T3"/>
                  </a:cxn>
                  <a:cxn ang="0">
                    <a:pos x="T4" y="T5"/>
                  </a:cxn>
                  <a:cxn ang="0">
                    <a:pos x="T6" y="T7"/>
                  </a:cxn>
                  <a:cxn ang="0">
                    <a:pos x="T8" y="T9"/>
                  </a:cxn>
                </a:cxnLst>
                <a:rect l="0" t="0" r="r" b="b"/>
                <a:pathLst>
                  <a:path w="43" h="170">
                    <a:moveTo>
                      <a:pt x="43" y="43"/>
                    </a:moveTo>
                    <a:lnTo>
                      <a:pt x="0" y="0"/>
                    </a:lnTo>
                    <a:lnTo>
                      <a:pt x="0" y="127"/>
                    </a:lnTo>
                    <a:lnTo>
                      <a:pt x="43" y="170"/>
                    </a:lnTo>
                    <a:lnTo>
                      <a:pt x="43" y="43"/>
                    </a:ln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1" name="Freeform 7">
                <a:extLst>
                  <a:ext uri="{FF2B5EF4-FFF2-40B4-BE49-F238E27FC236}">
                    <a16:creationId xmlns:a16="http://schemas.microsoft.com/office/drawing/2014/main" id="{DD17C96A-59D6-990E-D6EF-0A0D5A2A9DFC}"/>
                  </a:ext>
                </a:extLst>
              </p:cNvPr>
              <p:cNvSpPr>
                <a:spLocks/>
              </p:cNvSpPr>
              <p:nvPr/>
            </p:nvSpPr>
            <p:spPr bwMode="auto">
              <a:xfrm>
                <a:off x="1186" y="3014"/>
                <a:ext cx="264" cy="43"/>
              </a:xfrm>
              <a:custGeom>
                <a:avLst/>
                <a:gdLst>
                  <a:gd name="T0" fmla="*/ 264 w 264"/>
                  <a:gd name="T1" fmla="*/ 43 h 43"/>
                  <a:gd name="T2" fmla="*/ 221 w 264"/>
                  <a:gd name="T3" fmla="*/ 0 h 43"/>
                  <a:gd name="T4" fmla="*/ 0 w 264"/>
                  <a:gd name="T5" fmla="*/ 0 h 43"/>
                  <a:gd name="T6" fmla="*/ 43 w 264"/>
                  <a:gd name="T7" fmla="*/ 43 h 43"/>
                  <a:gd name="T8" fmla="*/ 264 w 264"/>
                  <a:gd name="T9" fmla="*/ 43 h 43"/>
                </a:gdLst>
                <a:ahLst/>
                <a:cxnLst>
                  <a:cxn ang="0">
                    <a:pos x="T0" y="T1"/>
                  </a:cxn>
                  <a:cxn ang="0">
                    <a:pos x="T2" y="T3"/>
                  </a:cxn>
                  <a:cxn ang="0">
                    <a:pos x="T4" y="T5"/>
                  </a:cxn>
                  <a:cxn ang="0">
                    <a:pos x="T6" y="T7"/>
                  </a:cxn>
                  <a:cxn ang="0">
                    <a:pos x="T8" y="T9"/>
                  </a:cxn>
                </a:cxnLst>
                <a:rect l="0" t="0" r="r" b="b"/>
                <a:pathLst>
                  <a:path w="264" h="43">
                    <a:moveTo>
                      <a:pt x="264" y="43"/>
                    </a:moveTo>
                    <a:lnTo>
                      <a:pt x="221" y="0"/>
                    </a:lnTo>
                    <a:lnTo>
                      <a:pt x="0" y="0"/>
                    </a:lnTo>
                    <a:lnTo>
                      <a:pt x="43" y="43"/>
                    </a:lnTo>
                    <a:lnTo>
                      <a:pt x="264" y="43"/>
                    </a:lnTo>
                    <a:close/>
                  </a:path>
                </a:pathLst>
              </a:custGeom>
              <a:solidFill>
                <a:schemeClr val="bg2">
                  <a:lumMod val="60000"/>
                  <a:lumOff val="40000"/>
                </a:schemeClr>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2" name="Freeform 8">
                <a:extLst>
                  <a:ext uri="{FF2B5EF4-FFF2-40B4-BE49-F238E27FC236}">
                    <a16:creationId xmlns:a16="http://schemas.microsoft.com/office/drawing/2014/main" id="{E7F12243-03A4-EB39-7880-80DB357CCD07}"/>
                  </a:ext>
                </a:extLst>
              </p:cNvPr>
              <p:cNvSpPr>
                <a:spLocks/>
              </p:cNvSpPr>
              <p:nvPr/>
            </p:nvSpPr>
            <p:spPr bwMode="auto">
              <a:xfrm>
                <a:off x="1186" y="3014"/>
                <a:ext cx="264" cy="170"/>
              </a:xfrm>
              <a:custGeom>
                <a:avLst/>
                <a:gdLst>
                  <a:gd name="T0" fmla="*/ 264 w 264"/>
                  <a:gd name="T1" fmla="*/ 43 h 170"/>
                  <a:gd name="T2" fmla="*/ 221 w 264"/>
                  <a:gd name="T3" fmla="*/ 0 h 170"/>
                  <a:gd name="T4" fmla="*/ 0 w 264"/>
                  <a:gd name="T5" fmla="*/ 0 h 170"/>
                  <a:gd name="T6" fmla="*/ 0 w 264"/>
                  <a:gd name="T7" fmla="*/ 127 h 170"/>
                  <a:gd name="T8" fmla="*/ 43 w 264"/>
                  <a:gd name="T9" fmla="*/ 170 h 170"/>
                  <a:gd name="T10" fmla="*/ 264 w 264"/>
                  <a:gd name="T11" fmla="*/ 170 h 170"/>
                  <a:gd name="T12" fmla="*/ 264 w 264"/>
                  <a:gd name="T13" fmla="*/ 43 h 170"/>
                </a:gdLst>
                <a:ahLst/>
                <a:cxnLst>
                  <a:cxn ang="0">
                    <a:pos x="T0" y="T1"/>
                  </a:cxn>
                  <a:cxn ang="0">
                    <a:pos x="T2" y="T3"/>
                  </a:cxn>
                  <a:cxn ang="0">
                    <a:pos x="T4" y="T5"/>
                  </a:cxn>
                  <a:cxn ang="0">
                    <a:pos x="T6" y="T7"/>
                  </a:cxn>
                  <a:cxn ang="0">
                    <a:pos x="T8" y="T9"/>
                  </a:cxn>
                  <a:cxn ang="0">
                    <a:pos x="T10" y="T11"/>
                  </a:cxn>
                  <a:cxn ang="0">
                    <a:pos x="T12" y="T13"/>
                  </a:cxn>
                </a:cxnLst>
                <a:rect l="0" t="0" r="r" b="b"/>
                <a:pathLst>
                  <a:path w="264" h="170">
                    <a:moveTo>
                      <a:pt x="264" y="43"/>
                    </a:moveTo>
                    <a:lnTo>
                      <a:pt x="221" y="0"/>
                    </a:lnTo>
                    <a:lnTo>
                      <a:pt x="0" y="0"/>
                    </a:lnTo>
                    <a:lnTo>
                      <a:pt x="0" y="127"/>
                    </a:lnTo>
                    <a:lnTo>
                      <a:pt x="43" y="170"/>
                    </a:lnTo>
                    <a:lnTo>
                      <a:pt x="264" y="170"/>
                    </a:lnTo>
                    <a:lnTo>
                      <a:pt x="264" y="43"/>
                    </a:lnTo>
                    <a:close/>
                  </a:path>
                </a:pathLst>
              </a:custGeom>
              <a:noFill/>
              <a:ln w="17463" cap="flat">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3" name="Freeform 9">
                <a:extLst>
                  <a:ext uri="{FF2B5EF4-FFF2-40B4-BE49-F238E27FC236}">
                    <a16:creationId xmlns:a16="http://schemas.microsoft.com/office/drawing/2014/main" id="{7D96EC18-580C-2054-AA00-24889992529D}"/>
                  </a:ext>
                </a:extLst>
              </p:cNvPr>
              <p:cNvSpPr>
                <a:spLocks/>
              </p:cNvSpPr>
              <p:nvPr/>
            </p:nvSpPr>
            <p:spPr bwMode="auto">
              <a:xfrm>
                <a:off x="1186" y="3014"/>
                <a:ext cx="264" cy="43"/>
              </a:xfrm>
              <a:custGeom>
                <a:avLst/>
                <a:gdLst>
                  <a:gd name="T0" fmla="*/ 264 w 264"/>
                  <a:gd name="T1" fmla="*/ 43 h 43"/>
                  <a:gd name="T2" fmla="*/ 43 w 264"/>
                  <a:gd name="T3" fmla="*/ 43 h 43"/>
                  <a:gd name="T4" fmla="*/ 0 w 264"/>
                  <a:gd name="T5" fmla="*/ 0 h 43"/>
                </a:gdLst>
                <a:ahLst/>
                <a:cxnLst>
                  <a:cxn ang="0">
                    <a:pos x="T0" y="T1"/>
                  </a:cxn>
                  <a:cxn ang="0">
                    <a:pos x="T2" y="T3"/>
                  </a:cxn>
                  <a:cxn ang="0">
                    <a:pos x="T4" y="T5"/>
                  </a:cxn>
                </a:cxnLst>
                <a:rect l="0" t="0" r="r" b="b"/>
                <a:pathLst>
                  <a:path w="264" h="43">
                    <a:moveTo>
                      <a:pt x="264" y="43"/>
                    </a:moveTo>
                    <a:lnTo>
                      <a:pt x="43" y="43"/>
                    </a:lnTo>
                    <a:lnTo>
                      <a:pt x="0" y="0"/>
                    </a:lnTo>
                  </a:path>
                </a:pathLst>
              </a:custGeom>
              <a:noFill/>
              <a:ln w="17463" cap="flat">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sp>
            <p:nvSpPr>
              <p:cNvPr id="136" name="Line 10">
                <a:extLst>
                  <a:ext uri="{FF2B5EF4-FFF2-40B4-BE49-F238E27FC236}">
                    <a16:creationId xmlns:a16="http://schemas.microsoft.com/office/drawing/2014/main" id="{059265F9-0F24-5CF6-B2A9-5B76AE1C677B}"/>
                  </a:ext>
                </a:extLst>
              </p:cNvPr>
              <p:cNvSpPr>
                <a:spLocks noChangeShapeType="1"/>
              </p:cNvSpPr>
              <p:nvPr/>
            </p:nvSpPr>
            <p:spPr bwMode="auto">
              <a:xfrm>
                <a:off x="1229" y="3057"/>
                <a:ext cx="0" cy="127"/>
              </a:xfrm>
              <a:prstGeom prst="line">
                <a:avLst/>
              </a:prstGeom>
              <a:noFill/>
              <a:ln w="17463" cap="flat">
                <a:solidFill>
                  <a:srgbClr val="7F7F7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a:ea typeface="+mn-ea"/>
                  <a:cs typeface="+mn-cs"/>
                </a:endParaRPr>
              </a:p>
            </p:txBody>
          </p:sp>
        </p:grpSp>
        <p:sp>
          <p:nvSpPr>
            <p:cNvPr id="127" name="TextBox 126">
              <a:extLst>
                <a:ext uri="{FF2B5EF4-FFF2-40B4-BE49-F238E27FC236}">
                  <a16:creationId xmlns:a16="http://schemas.microsoft.com/office/drawing/2014/main" id="{29D11AD9-9587-4017-AA3C-0A125ADCC616}"/>
                </a:ext>
              </a:extLst>
            </p:cNvPr>
            <p:cNvSpPr txBox="1"/>
            <p:nvPr/>
          </p:nvSpPr>
          <p:spPr>
            <a:xfrm>
              <a:off x="1863196" y="4849961"/>
              <a:ext cx="526774"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Avenir Next LT Pro" panose="020B0504020202020204" pitchFamily="34" charset="77"/>
                  <a:ea typeface="+mn-ea"/>
                  <a:cs typeface="+mn-cs"/>
                </a:rPr>
                <a:t>Feature</a:t>
              </a:r>
            </a:p>
          </p:txBody>
        </p:sp>
      </p:grpSp>
    </p:spTree>
    <p:extLst>
      <p:ext uri="{BB962C8B-B14F-4D97-AF65-F5344CB8AC3E}">
        <p14:creationId xmlns:p14="http://schemas.microsoft.com/office/powerpoint/2010/main" val="635661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D3591-A1BC-B439-9368-CB51588CC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90EE16-5283-E17F-48D2-35246C5D594F}"/>
              </a:ext>
            </a:extLst>
          </p:cNvPr>
          <p:cNvSpPr>
            <a:spLocks noGrp="1"/>
          </p:cNvSpPr>
          <p:nvPr>
            <p:ph type="title"/>
          </p:nvPr>
        </p:nvSpPr>
        <p:spPr/>
        <p:txBody>
          <a:bodyPr/>
          <a:lstStyle/>
          <a:p>
            <a:r>
              <a:rPr lang="en-US"/>
              <a:t>SECTION 2: SUSTAINMENT</a:t>
            </a:r>
          </a:p>
        </p:txBody>
      </p:sp>
      <p:sp>
        <p:nvSpPr>
          <p:cNvPr id="3" name="Footer Placeholder 2">
            <a:extLst>
              <a:ext uri="{FF2B5EF4-FFF2-40B4-BE49-F238E27FC236}">
                <a16:creationId xmlns:a16="http://schemas.microsoft.com/office/drawing/2014/main" id="{E4647280-7CB9-BBB2-1645-296B48A530A4}"/>
              </a:ext>
            </a:extLst>
          </p:cNvPr>
          <p:cNvSpPr>
            <a:spLocks noGrp="1"/>
          </p:cNvSpPr>
          <p:nvPr>
            <p:ph type="ftr" sz="quarter" idx="4294967295"/>
          </p:nvPr>
        </p:nvSpPr>
        <p:spPr>
          <a:xfrm>
            <a:off x="0" y="6594475"/>
            <a:ext cx="4114800" cy="230188"/>
          </a:xfrm>
        </p:spPr>
        <p:txBody>
          <a:bodyPr/>
          <a:lstStyle/>
          <a:p>
            <a:r>
              <a:rPr lang="en-US"/>
              <a:t>Confidential &amp; Proprietary</a:t>
            </a:r>
          </a:p>
        </p:txBody>
      </p:sp>
      <p:grpSp>
        <p:nvGrpSpPr>
          <p:cNvPr id="9" name="Group 8">
            <a:extLst>
              <a:ext uri="{FF2B5EF4-FFF2-40B4-BE49-F238E27FC236}">
                <a16:creationId xmlns:a16="http://schemas.microsoft.com/office/drawing/2014/main" id="{FB20F221-8B7B-639D-1076-A4FA15DC62C8}"/>
              </a:ext>
            </a:extLst>
          </p:cNvPr>
          <p:cNvGrpSpPr/>
          <p:nvPr/>
        </p:nvGrpSpPr>
        <p:grpSpPr>
          <a:xfrm>
            <a:off x="9648018" y="279486"/>
            <a:ext cx="2257167" cy="1172797"/>
            <a:chOff x="9648018" y="109157"/>
            <a:chExt cx="2257167" cy="1172797"/>
          </a:xfrm>
        </p:grpSpPr>
        <p:sp>
          <p:nvSpPr>
            <p:cNvPr id="12" name="Rectangle 11">
              <a:extLst>
                <a:ext uri="{FF2B5EF4-FFF2-40B4-BE49-F238E27FC236}">
                  <a16:creationId xmlns:a16="http://schemas.microsoft.com/office/drawing/2014/main" id="{9EA94EF4-D749-6B27-9892-C7193ADEC99B}"/>
                </a:ext>
              </a:extLst>
            </p:cNvPr>
            <p:cNvSpPr/>
            <p:nvPr/>
          </p:nvSpPr>
          <p:spPr>
            <a:xfrm>
              <a:off x="9648018" y="292038"/>
              <a:ext cx="2236299" cy="989916"/>
            </a:xfrm>
            <a:prstGeom prst="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 b="1">
                <a:solidFill>
                  <a:schemeClr val="bg1">
                    <a:lumMod val="65000"/>
                  </a:schemeClr>
                </a:solidFill>
                <a:latin typeface="+mj-lt"/>
              </a:endParaRPr>
            </a:p>
            <a:p>
              <a:pPr algn="ctr"/>
              <a:endParaRPr lang="en-US" sz="200" b="1">
                <a:solidFill>
                  <a:schemeClr val="bg1">
                    <a:lumMod val="65000"/>
                  </a:schemeClr>
                </a:solidFill>
                <a:latin typeface="+mj-lt"/>
              </a:endParaRPr>
            </a:p>
            <a:p>
              <a:pPr algn="ctr"/>
              <a:r>
                <a:rPr lang="en-US" sz="1100" b="1">
                  <a:solidFill>
                    <a:schemeClr val="bg1">
                      <a:lumMod val="65000"/>
                    </a:schemeClr>
                  </a:solidFill>
                </a:rPr>
                <a:t>Section Chapter:</a:t>
              </a:r>
            </a:p>
          </p:txBody>
        </p:sp>
        <p:sp>
          <p:nvSpPr>
            <p:cNvPr id="13" name="Rectangle 12">
              <a:extLst>
                <a:ext uri="{FF2B5EF4-FFF2-40B4-BE49-F238E27FC236}">
                  <a16:creationId xmlns:a16="http://schemas.microsoft.com/office/drawing/2014/main" id="{E67B23A3-66EB-005D-BF43-4E446F8A8F3D}"/>
                </a:ext>
              </a:extLst>
            </p:cNvPr>
            <p:cNvSpPr/>
            <p:nvPr/>
          </p:nvSpPr>
          <p:spPr>
            <a:xfrm>
              <a:off x="9648018" y="109157"/>
              <a:ext cx="2257167"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i="1">
                  <a:solidFill>
                    <a:schemeClr val="bg1"/>
                  </a:solidFill>
                  <a:latin typeface="Avenir Next" panose="020B0503020202020204" pitchFamily="34" charset="0"/>
                </a:rPr>
                <a:t>SECTION 2: SUSTAINMENT</a:t>
              </a:r>
            </a:p>
          </p:txBody>
        </p:sp>
      </p:grpSp>
      <p:sp>
        <p:nvSpPr>
          <p:cNvPr id="5" name="Rectangle 4">
            <a:extLst>
              <a:ext uri="{FF2B5EF4-FFF2-40B4-BE49-F238E27FC236}">
                <a16:creationId xmlns:a16="http://schemas.microsoft.com/office/drawing/2014/main" id="{86A90C1E-FD51-0F9E-B407-08A71D747078}"/>
              </a:ext>
            </a:extLst>
          </p:cNvPr>
          <p:cNvSpPr/>
          <p:nvPr/>
        </p:nvSpPr>
        <p:spPr>
          <a:xfrm>
            <a:off x="9760327" y="859786"/>
            <a:ext cx="2011680" cy="347472"/>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Performance Mgmt.. &amp; Sustainment</a:t>
            </a:r>
          </a:p>
        </p:txBody>
      </p:sp>
      <p:sp>
        <p:nvSpPr>
          <p:cNvPr id="6" name="Rectangle 5">
            <a:extLst>
              <a:ext uri="{FF2B5EF4-FFF2-40B4-BE49-F238E27FC236}">
                <a16:creationId xmlns:a16="http://schemas.microsoft.com/office/drawing/2014/main" id="{4FD8792C-2BE8-9D07-B647-364C3EA5A8A6}"/>
              </a:ext>
            </a:extLst>
          </p:cNvPr>
          <p:cNvSpPr/>
          <p:nvPr/>
        </p:nvSpPr>
        <p:spPr>
          <a:xfrm>
            <a:off x="2284265" y="2900185"/>
            <a:ext cx="2686896" cy="32918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Chapter I: AI Problem Solving</a:t>
            </a:r>
          </a:p>
        </p:txBody>
      </p:sp>
      <p:sp>
        <p:nvSpPr>
          <p:cNvPr id="7" name="Rectangle 6">
            <a:extLst>
              <a:ext uri="{FF2B5EF4-FFF2-40B4-BE49-F238E27FC236}">
                <a16:creationId xmlns:a16="http://schemas.microsoft.com/office/drawing/2014/main" id="{A9771278-FE72-6B73-285A-0574817AB52E}"/>
              </a:ext>
            </a:extLst>
          </p:cNvPr>
          <p:cNvSpPr/>
          <p:nvPr/>
        </p:nvSpPr>
        <p:spPr>
          <a:xfrm>
            <a:off x="2284264" y="3258983"/>
            <a:ext cx="2686897" cy="32918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Chapter II: Agentic Tool Dev &amp; Agile Delivery</a:t>
            </a:r>
          </a:p>
        </p:txBody>
      </p:sp>
      <p:sp>
        <p:nvSpPr>
          <p:cNvPr id="8" name="Rectangle 7">
            <a:extLst>
              <a:ext uri="{FF2B5EF4-FFF2-40B4-BE49-F238E27FC236}">
                <a16:creationId xmlns:a16="http://schemas.microsoft.com/office/drawing/2014/main" id="{26D0AAEA-27BE-E51B-300F-46F100A14B44}"/>
              </a:ext>
            </a:extLst>
          </p:cNvPr>
          <p:cNvSpPr/>
          <p:nvPr/>
        </p:nvSpPr>
        <p:spPr>
          <a:xfrm>
            <a:off x="1356911" y="4033688"/>
            <a:ext cx="3614250" cy="32918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SECTION III: Change Readiness</a:t>
            </a:r>
          </a:p>
        </p:txBody>
      </p:sp>
      <p:sp>
        <p:nvSpPr>
          <p:cNvPr id="10" name="Rectangle 9">
            <a:extLst>
              <a:ext uri="{FF2B5EF4-FFF2-40B4-BE49-F238E27FC236}">
                <a16:creationId xmlns:a16="http://schemas.microsoft.com/office/drawing/2014/main" id="{CEF25B0C-6F69-2F30-E626-6267A5656544}"/>
              </a:ext>
            </a:extLst>
          </p:cNvPr>
          <p:cNvSpPr/>
          <p:nvPr/>
        </p:nvSpPr>
        <p:spPr>
          <a:xfrm>
            <a:off x="1219200" y="2519631"/>
            <a:ext cx="3892795" cy="1965945"/>
          </a:xfrm>
          <a:prstGeom prst="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 b="1">
              <a:latin typeface="+mj-lt"/>
            </a:endParaRPr>
          </a:p>
          <a:p>
            <a:pPr algn="ctr"/>
            <a:endParaRPr lang="en-US" sz="200" b="1">
              <a:solidFill>
                <a:schemeClr val="tx1"/>
              </a:solidFill>
              <a:latin typeface="+mj-lt"/>
            </a:endParaRPr>
          </a:p>
          <a:p>
            <a:pPr algn="ctr"/>
            <a:r>
              <a:rPr lang="en-US" sz="1100" b="1">
                <a:solidFill>
                  <a:schemeClr val="bg1">
                    <a:lumMod val="65000"/>
                  </a:schemeClr>
                </a:solidFill>
              </a:rPr>
              <a:t>Playbook Deep Dives:</a:t>
            </a:r>
          </a:p>
        </p:txBody>
      </p:sp>
      <p:sp>
        <p:nvSpPr>
          <p:cNvPr id="11" name="Rectangle 10">
            <a:extLst>
              <a:ext uri="{FF2B5EF4-FFF2-40B4-BE49-F238E27FC236}">
                <a16:creationId xmlns:a16="http://schemas.microsoft.com/office/drawing/2014/main" id="{A6314112-24A0-1B11-9E51-1EA9E2BB498F}"/>
              </a:ext>
            </a:extLst>
          </p:cNvPr>
          <p:cNvSpPr/>
          <p:nvPr/>
        </p:nvSpPr>
        <p:spPr>
          <a:xfrm>
            <a:off x="1356911" y="3646335"/>
            <a:ext cx="3614250" cy="329186"/>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tx2"/>
                </a:solidFill>
                <a:latin typeface="Avenir Next" panose="020B0503020202020204" pitchFamily="34" charset="0"/>
              </a:rPr>
              <a:t>SECTION II: Perf. Mgmt. &amp; Sustainment</a:t>
            </a:r>
          </a:p>
        </p:txBody>
      </p:sp>
      <p:sp>
        <p:nvSpPr>
          <p:cNvPr id="14" name="Rectangle 13">
            <a:extLst>
              <a:ext uri="{FF2B5EF4-FFF2-40B4-BE49-F238E27FC236}">
                <a16:creationId xmlns:a16="http://schemas.microsoft.com/office/drawing/2014/main" id="{22E75E79-803B-8E5D-F218-BE4F48EA8B32}"/>
              </a:ext>
            </a:extLst>
          </p:cNvPr>
          <p:cNvSpPr/>
          <p:nvPr/>
        </p:nvSpPr>
        <p:spPr>
          <a:xfrm>
            <a:off x="1356911" y="2900185"/>
            <a:ext cx="900293" cy="687982"/>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SECTION I: Practitioners Guide</a:t>
            </a:r>
          </a:p>
        </p:txBody>
      </p:sp>
      <p:sp>
        <p:nvSpPr>
          <p:cNvPr id="15" name="Arrow: Pentagon 14">
            <a:hlinkClick r:id="rId2" action="ppaction://hlinksldjump"/>
            <a:extLst>
              <a:ext uri="{FF2B5EF4-FFF2-40B4-BE49-F238E27FC236}">
                <a16:creationId xmlns:a16="http://schemas.microsoft.com/office/drawing/2014/main" id="{53E3B660-D018-7CC7-27AD-D394E46AA4B4}"/>
              </a:ext>
            </a:extLst>
          </p:cNvPr>
          <p:cNvSpPr/>
          <p:nvPr/>
        </p:nvSpPr>
        <p:spPr>
          <a:xfrm rot="10800000">
            <a:off x="88900" y="6627464"/>
            <a:ext cx="182880" cy="201168"/>
          </a:xfrm>
          <a:prstGeom prst="homePlat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Tree>
    <p:extLst>
      <p:ext uri="{BB962C8B-B14F-4D97-AF65-F5344CB8AC3E}">
        <p14:creationId xmlns:p14="http://schemas.microsoft.com/office/powerpoint/2010/main" val="351189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F3DDB-551C-A70E-2186-378188AA2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8EF1B-1DB9-BDF0-3868-53973073E5D8}"/>
              </a:ext>
            </a:extLst>
          </p:cNvPr>
          <p:cNvSpPr>
            <a:spLocks noGrp="1"/>
          </p:cNvSpPr>
          <p:nvPr>
            <p:ph type="title"/>
          </p:nvPr>
        </p:nvSpPr>
        <p:spPr/>
        <p:txBody>
          <a:bodyPr/>
          <a:lstStyle/>
          <a:p>
            <a:r>
              <a:rPr lang="en-US"/>
              <a:t>Sustainment Framework</a:t>
            </a:r>
          </a:p>
        </p:txBody>
      </p:sp>
      <p:sp>
        <p:nvSpPr>
          <p:cNvPr id="9" name="Text Placeholder 8">
            <a:extLst>
              <a:ext uri="{FF2B5EF4-FFF2-40B4-BE49-F238E27FC236}">
                <a16:creationId xmlns:a16="http://schemas.microsoft.com/office/drawing/2014/main" id="{6F5E18E7-06CA-9003-8BFC-9772EA49A964}"/>
              </a:ext>
            </a:extLst>
          </p:cNvPr>
          <p:cNvSpPr>
            <a:spLocks noGrp="1"/>
          </p:cNvSpPr>
          <p:nvPr>
            <p:ph type="body" sz="quarter" idx="10"/>
          </p:nvPr>
        </p:nvSpPr>
        <p:spPr/>
        <p:txBody>
          <a:bodyPr anchor="t"/>
          <a:lstStyle/>
          <a:p>
            <a:r>
              <a:rPr lang="en-US"/>
              <a:t>In transformation efforts, sustaining the change is the most difficult step because it requires permanent changes in individual behaviors. A successful change program applies multiple levers across Structures, Support and Feedback. </a:t>
            </a:r>
          </a:p>
        </p:txBody>
      </p:sp>
      <p:sp>
        <p:nvSpPr>
          <p:cNvPr id="3" name="Footer Placeholder 2">
            <a:extLst>
              <a:ext uri="{FF2B5EF4-FFF2-40B4-BE49-F238E27FC236}">
                <a16:creationId xmlns:a16="http://schemas.microsoft.com/office/drawing/2014/main" id="{53ED4D8C-A7EB-A22C-E460-9453D50201AE}"/>
              </a:ext>
            </a:extLst>
          </p:cNvPr>
          <p:cNvSpPr>
            <a:spLocks noGrp="1"/>
          </p:cNvSpPr>
          <p:nvPr>
            <p:ph type="ftr" sz="quarter" idx="11"/>
          </p:nvPr>
        </p:nvSpPr>
        <p:spPr/>
        <p:txBody>
          <a:bodyPr/>
          <a:lstStyle/>
          <a:p>
            <a:r>
              <a:rPr lang="en-US"/>
              <a:t>Confidential &amp; Proprietary</a:t>
            </a:r>
          </a:p>
        </p:txBody>
      </p:sp>
      <p:sp>
        <p:nvSpPr>
          <p:cNvPr id="4" name="Rectangle 3">
            <a:extLst>
              <a:ext uri="{FF2B5EF4-FFF2-40B4-BE49-F238E27FC236}">
                <a16:creationId xmlns:a16="http://schemas.microsoft.com/office/drawing/2014/main" id="{136A9D95-481A-CA23-C80B-33DD805B6633}"/>
              </a:ext>
            </a:extLst>
          </p:cNvPr>
          <p:cNvSpPr/>
          <p:nvPr/>
        </p:nvSpPr>
        <p:spPr>
          <a:xfrm>
            <a:off x="10001083" y="0"/>
            <a:ext cx="21945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Performance Mgmt. &amp; Sustainment</a:t>
            </a:r>
          </a:p>
        </p:txBody>
      </p:sp>
      <p:sp>
        <p:nvSpPr>
          <p:cNvPr id="5" name="Rectangle 4">
            <a:extLst>
              <a:ext uri="{FF2B5EF4-FFF2-40B4-BE49-F238E27FC236}">
                <a16:creationId xmlns:a16="http://schemas.microsoft.com/office/drawing/2014/main" id="{FA2429F3-452B-D878-0810-AE9B80A2E502}"/>
              </a:ext>
            </a:extLst>
          </p:cNvPr>
          <p:cNvSpPr/>
          <p:nvPr/>
        </p:nvSpPr>
        <p:spPr>
          <a:xfrm>
            <a:off x="8746961"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15" name="TextBox 14">
            <a:extLst>
              <a:ext uri="{FF2B5EF4-FFF2-40B4-BE49-F238E27FC236}">
                <a16:creationId xmlns:a16="http://schemas.microsoft.com/office/drawing/2014/main" id="{17475521-7EE8-E04C-5DAB-6CE22C1B3D33}"/>
              </a:ext>
            </a:extLst>
          </p:cNvPr>
          <p:cNvSpPr txBox="1"/>
          <p:nvPr/>
        </p:nvSpPr>
        <p:spPr>
          <a:xfrm>
            <a:off x="513915" y="5985132"/>
            <a:ext cx="11375136" cy="461665"/>
          </a:xfrm>
          <a:prstGeom prst="rect">
            <a:avLst/>
          </a:prstGeom>
          <a:solidFill>
            <a:schemeClr val="bg1">
              <a:lumMod val="95000"/>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kumimoji="0" lang="en-US" altLang="en-US" sz="1200" i="0" u="none" strike="noStrike" cap="none" normalizeH="0" baseline="0">
                <a:ln>
                  <a:noFill/>
                </a:ln>
                <a:solidFill>
                  <a:schemeClr val="tx1"/>
                </a:solidFill>
                <a:effectLst/>
                <a:ea typeface="Arial" panose="020B0604020202020204" pitchFamily="34" charset="0"/>
                <a:cs typeface="Segoe UI Semilight" panose="020B0402040204020203" pitchFamily="34" charset="0"/>
              </a:rPr>
              <a:t>Change sustainment requires establishing long–term support structures. </a:t>
            </a:r>
            <a:r>
              <a:rPr kumimoji="0" lang="en-US" altLang="en-US" sz="1200" b="0" i="0" u="none" strike="noStrike" cap="none" normalizeH="0" baseline="0">
                <a:ln>
                  <a:noFill/>
                </a:ln>
                <a:solidFill>
                  <a:schemeClr val="tx1"/>
                </a:solidFill>
                <a:effectLst/>
                <a:ea typeface="Arial" panose="020B0604020202020204" pitchFamily="34" charset="0"/>
                <a:cs typeface="Segoe UI Semilight" panose="020B0402040204020203" pitchFamily="34" charset="0"/>
              </a:rPr>
              <a:t>The approach to sustainment varies by organization due to culture, past experiences, and work environment. It is likely that multiple forms of structure, support, and feedback are necessary for the different stakeholders impacted by the change.</a:t>
            </a:r>
            <a:endParaRPr lang="en-US" sz="1200">
              <a:solidFill>
                <a:schemeClr val="tx1"/>
              </a:solidFill>
            </a:endParaRPr>
          </a:p>
        </p:txBody>
      </p:sp>
      <p:grpSp>
        <p:nvGrpSpPr>
          <p:cNvPr id="16" name="Group 109">
            <a:extLst>
              <a:ext uri="{FF2B5EF4-FFF2-40B4-BE49-F238E27FC236}">
                <a16:creationId xmlns:a16="http://schemas.microsoft.com/office/drawing/2014/main" id="{CBE130A7-EA60-FC71-3AE5-D8C38E108C8E}"/>
              </a:ext>
            </a:extLst>
          </p:cNvPr>
          <p:cNvGrpSpPr/>
          <p:nvPr/>
        </p:nvGrpSpPr>
        <p:grpSpPr>
          <a:xfrm>
            <a:off x="4121890" y="1739861"/>
            <a:ext cx="3948222" cy="3552852"/>
            <a:chOff x="3578064" y="1199654"/>
            <a:chExt cx="5025363" cy="4522132"/>
          </a:xfrm>
        </p:grpSpPr>
        <p:sp>
          <p:nvSpPr>
            <p:cNvPr id="17" name="Freeform: Shape 85">
              <a:extLst>
                <a:ext uri="{FF2B5EF4-FFF2-40B4-BE49-F238E27FC236}">
                  <a16:creationId xmlns:a16="http://schemas.microsoft.com/office/drawing/2014/main" id="{2C17B165-E43B-6D4B-D1B4-AF5C0BACD5F5}"/>
                </a:ext>
              </a:extLst>
            </p:cNvPr>
            <p:cNvSpPr/>
            <p:nvPr/>
          </p:nvSpPr>
          <p:spPr>
            <a:xfrm>
              <a:off x="3578064" y="1199654"/>
              <a:ext cx="4801503" cy="4421876"/>
            </a:xfrm>
            <a:custGeom>
              <a:avLst/>
              <a:gdLst>
                <a:gd name="connsiteX0" fmla="*/ 2575370 w 4801503"/>
                <a:gd name="connsiteY0" fmla="*/ 4209403 h 4421876"/>
                <a:gd name="connsiteX1" fmla="*/ 2571194 w 4801503"/>
                <a:gd name="connsiteY1" fmla="*/ 4209522 h 4421876"/>
                <a:gd name="connsiteX2" fmla="*/ 2574853 w 4801503"/>
                <a:gd name="connsiteY2" fmla="*/ 4209736 h 4421876"/>
                <a:gd name="connsiteX3" fmla="*/ 1846673 w 4801503"/>
                <a:gd name="connsiteY3" fmla="*/ 3771200 h 4421876"/>
                <a:gd name="connsiteX4" fmla="*/ 1844306 w 4801503"/>
                <a:gd name="connsiteY4" fmla="*/ 3773543 h 4421876"/>
                <a:gd name="connsiteX5" fmla="*/ 1845552 w 4801503"/>
                <a:gd name="connsiteY5" fmla="*/ 3771296 h 4421876"/>
                <a:gd name="connsiteX6" fmla="*/ 4785281 w 4801503"/>
                <a:gd name="connsiteY6" fmla="*/ 3717141 h 4421876"/>
                <a:gd name="connsiteX7" fmla="*/ 4781119 w 4801503"/>
                <a:gd name="connsiteY7" fmla="*/ 3728655 h 4421876"/>
                <a:gd name="connsiteX8" fmla="*/ 4780741 w 4801503"/>
                <a:gd name="connsiteY8" fmla="*/ 3727560 h 4421876"/>
                <a:gd name="connsiteX9" fmla="*/ 4783602 w 4801503"/>
                <a:gd name="connsiteY9" fmla="*/ 3720277 h 4421876"/>
                <a:gd name="connsiteX10" fmla="*/ 4785281 w 4801503"/>
                <a:gd name="connsiteY10" fmla="*/ 3717141 h 4421876"/>
                <a:gd name="connsiteX11" fmla="*/ 272982 w 4801503"/>
                <a:gd name="connsiteY11" fmla="*/ 3663559 h 4421876"/>
                <a:gd name="connsiteX12" fmla="*/ 273767 w 4801503"/>
                <a:gd name="connsiteY12" fmla="*/ 3664343 h 4421876"/>
                <a:gd name="connsiteX13" fmla="*/ 273276 w 4801503"/>
                <a:gd name="connsiteY13" fmla="*/ 3664346 h 4421876"/>
                <a:gd name="connsiteX14" fmla="*/ 2892426 w 4801503"/>
                <a:gd name="connsiteY14" fmla="*/ 450 h 4421876"/>
                <a:gd name="connsiteX15" fmla="*/ 3104590 w 4801503"/>
                <a:gd name="connsiteY15" fmla="*/ 48651 h 4421876"/>
                <a:gd name="connsiteX16" fmla="*/ 3478331 w 4801503"/>
                <a:gd name="connsiteY16" fmla="*/ 332956 h 4421876"/>
                <a:gd name="connsiteX17" fmla="*/ 3793980 w 4801503"/>
                <a:gd name="connsiteY17" fmla="*/ 893155 h 4421876"/>
                <a:gd name="connsiteX18" fmla="*/ 3909462 w 4801503"/>
                <a:gd name="connsiteY18" fmla="*/ 1300266 h 4421876"/>
                <a:gd name="connsiteX19" fmla="*/ 3943942 w 4801503"/>
                <a:gd name="connsiteY19" fmla="*/ 1485619 h 4421876"/>
                <a:gd name="connsiteX20" fmla="*/ 3944345 w 4801503"/>
                <a:gd name="connsiteY20" fmla="*/ 1535301 h 4421876"/>
                <a:gd name="connsiteX21" fmla="*/ 3955188 w 4801503"/>
                <a:gd name="connsiteY21" fmla="*/ 2335498 h 4421876"/>
                <a:gd name="connsiteX22" fmla="*/ 3908995 w 4801503"/>
                <a:gd name="connsiteY22" fmla="*/ 2669430 h 4421876"/>
                <a:gd name="connsiteX23" fmla="*/ 3792814 w 4801503"/>
                <a:gd name="connsiteY23" fmla="*/ 3076542 h 4421876"/>
                <a:gd name="connsiteX24" fmla="*/ 3503993 w 4801503"/>
                <a:gd name="connsiteY24" fmla="*/ 3607090 h 4421876"/>
                <a:gd name="connsiteX25" fmla="*/ 3412541 w 4801503"/>
                <a:gd name="connsiteY25" fmla="*/ 3714546 h 4421876"/>
                <a:gd name="connsiteX26" fmla="*/ 3439837 w 4801503"/>
                <a:gd name="connsiteY26" fmla="*/ 3724219 h 4421876"/>
                <a:gd name="connsiteX27" fmla="*/ 3660302 w 4801503"/>
                <a:gd name="connsiteY27" fmla="*/ 3745247 h 4421876"/>
                <a:gd name="connsiteX28" fmla="*/ 3932092 w 4801503"/>
                <a:gd name="connsiteY28" fmla="*/ 3750925 h 4421876"/>
                <a:gd name="connsiteX29" fmla="*/ 4257540 w 4801503"/>
                <a:gd name="connsiteY29" fmla="*/ 3716438 h 4421876"/>
                <a:gd name="connsiteX30" fmla="*/ 4746762 w 4801503"/>
                <a:gd name="connsiteY30" fmla="*/ 3501107 h 4421876"/>
                <a:gd name="connsiteX31" fmla="*/ 4793654 w 4801503"/>
                <a:gd name="connsiteY31" fmla="*/ 3474821 h 4421876"/>
                <a:gd name="connsiteX32" fmla="*/ 4800285 w 4801503"/>
                <a:gd name="connsiteY32" fmla="*/ 3522537 h 4421876"/>
                <a:gd name="connsiteX33" fmla="*/ 4780764 w 4801503"/>
                <a:gd name="connsiteY33" fmla="*/ 3717361 h 4421876"/>
                <a:gd name="connsiteX34" fmla="*/ 4780307 w 4801503"/>
                <a:gd name="connsiteY34" fmla="*/ 3726303 h 4421876"/>
                <a:gd name="connsiteX35" fmla="*/ 4780741 w 4801503"/>
                <a:gd name="connsiteY35" fmla="*/ 3727560 h 4421876"/>
                <a:gd name="connsiteX36" fmla="*/ 4779657 w 4801503"/>
                <a:gd name="connsiteY36" fmla="*/ 3730317 h 4421876"/>
                <a:gd name="connsiteX37" fmla="*/ 4696370 w 4801503"/>
                <a:gd name="connsiteY37" fmla="*/ 3945228 h 4421876"/>
                <a:gd name="connsiteX38" fmla="*/ 4273871 w 4801503"/>
                <a:gd name="connsiteY38" fmla="*/ 4293250 h 4421876"/>
                <a:gd name="connsiteX39" fmla="*/ 3845772 w 4801503"/>
                <a:gd name="connsiteY39" fmla="*/ 4406173 h 4421876"/>
                <a:gd name="connsiteX40" fmla="*/ 3436571 w 4801503"/>
                <a:gd name="connsiteY40" fmla="*/ 4416477 h 4421876"/>
                <a:gd name="connsiteX41" fmla="*/ 2611635 w 4801503"/>
                <a:gd name="connsiteY41" fmla="*/ 4235211 h 4421876"/>
                <a:gd name="connsiteX42" fmla="*/ 2407099 w 4801503"/>
                <a:gd name="connsiteY42" fmla="*/ 4166673 h 4421876"/>
                <a:gd name="connsiteX43" fmla="*/ 1875616 w 4801503"/>
                <a:gd name="connsiteY43" fmla="*/ 3768727 h 4421876"/>
                <a:gd name="connsiteX44" fmla="*/ 1846673 w 4801503"/>
                <a:gd name="connsiteY44" fmla="*/ 3771200 h 4421876"/>
                <a:gd name="connsiteX45" fmla="*/ 1847824 w 4801503"/>
                <a:gd name="connsiteY45" fmla="*/ 3770061 h 4421876"/>
                <a:gd name="connsiteX46" fmla="*/ 1655588 w 4801503"/>
                <a:gd name="connsiteY46" fmla="*/ 3559776 h 4421876"/>
                <a:gd name="connsiteX47" fmla="*/ 1403161 w 4801503"/>
                <a:gd name="connsiteY47" fmla="*/ 3219956 h 4421876"/>
                <a:gd name="connsiteX48" fmla="*/ 1279514 w 4801503"/>
                <a:gd name="connsiteY48" fmla="*/ 3000419 h 4421876"/>
                <a:gd name="connsiteX49" fmla="*/ 1289499 w 4801503"/>
                <a:gd name="connsiteY49" fmla="*/ 2808928 h 4421876"/>
                <a:gd name="connsiteX50" fmla="*/ 1806735 w 4801503"/>
                <a:gd name="connsiteY50" fmla="*/ 2568782 h 4421876"/>
                <a:gd name="connsiteX51" fmla="*/ 1862245 w 4801503"/>
                <a:gd name="connsiteY51" fmla="*/ 2748122 h 4421876"/>
                <a:gd name="connsiteX52" fmla="*/ 1864747 w 4801503"/>
                <a:gd name="connsiteY52" fmla="*/ 2745513 h 4421876"/>
                <a:gd name="connsiteX53" fmla="*/ 1873246 w 4801503"/>
                <a:gd name="connsiteY53" fmla="*/ 2748455 h 4421876"/>
                <a:gd name="connsiteX54" fmla="*/ 1891683 w 4801503"/>
                <a:gd name="connsiteY54" fmla="*/ 2783615 h 4421876"/>
                <a:gd name="connsiteX55" fmla="*/ 2074121 w 4801503"/>
                <a:gd name="connsiteY55" fmla="*/ 3079065 h 4421876"/>
                <a:gd name="connsiteX56" fmla="*/ 2515984 w 4801503"/>
                <a:gd name="connsiteY56" fmla="*/ 3463676 h 4421876"/>
                <a:gd name="connsiteX57" fmla="*/ 2569876 w 4801503"/>
                <a:gd name="connsiteY57" fmla="*/ 3432896 h 4421876"/>
                <a:gd name="connsiteX58" fmla="*/ 2513773 w 4801503"/>
                <a:gd name="connsiteY58" fmla="*/ 3465471 h 4421876"/>
                <a:gd name="connsiteX59" fmla="*/ 2748844 w 4801503"/>
                <a:gd name="connsiteY59" fmla="*/ 3630964 h 4421876"/>
                <a:gd name="connsiteX60" fmla="*/ 2788259 w 4801503"/>
                <a:gd name="connsiteY60" fmla="*/ 3680060 h 4421876"/>
                <a:gd name="connsiteX61" fmla="*/ 3062880 w 4801503"/>
                <a:gd name="connsiteY61" fmla="*/ 3307691 h 4421876"/>
                <a:gd name="connsiteX62" fmla="*/ 3119696 w 4801503"/>
                <a:gd name="connsiteY62" fmla="*/ 3157069 h 4421876"/>
                <a:gd name="connsiteX63" fmla="*/ 3122087 w 4801503"/>
                <a:gd name="connsiteY63" fmla="*/ 3155188 h 4421876"/>
                <a:gd name="connsiteX64" fmla="*/ 3130253 w 4801503"/>
                <a:gd name="connsiteY64" fmla="*/ 3116075 h 4421876"/>
                <a:gd name="connsiteX65" fmla="*/ 3251100 w 4801503"/>
                <a:gd name="connsiteY65" fmla="*/ 2721371 h 4421876"/>
                <a:gd name="connsiteX66" fmla="*/ 3327155 w 4801503"/>
                <a:gd name="connsiteY66" fmla="*/ 2092199 h 4421876"/>
                <a:gd name="connsiteX67" fmla="*/ 3338586 w 4801503"/>
                <a:gd name="connsiteY67" fmla="*/ 2022384 h 4421876"/>
                <a:gd name="connsiteX68" fmla="*/ 3335850 w 4801503"/>
                <a:gd name="connsiteY68" fmla="*/ 2020938 h 4421876"/>
                <a:gd name="connsiteX69" fmla="*/ 3344248 w 4801503"/>
                <a:gd name="connsiteY69" fmla="*/ 2011840 h 4421876"/>
                <a:gd name="connsiteX70" fmla="*/ 3338190 w 4801503"/>
                <a:gd name="connsiteY70" fmla="*/ 1959840 h 4421876"/>
                <a:gd name="connsiteX71" fmla="*/ 2784636 w 4801503"/>
                <a:gd name="connsiteY71" fmla="*/ 1795959 h 4421876"/>
                <a:gd name="connsiteX72" fmla="*/ 2561840 w 4801503"/>
                <a:gd name="connsiteY72" fmla="*/ 1789594 h 4421876"/>
                <a:gd name="connsiteX73" fmla="*/ 2570725 w 4801503"/>
                <a:gd name="connsiteY73" fmla="*/ 1798578 h 4421876"/>
                <a:gd name="connsiteX74" fmla="*/ 2579721 w 4801503"/>
                <a:gd name="connsiteY74" fmla="*/ 1805112 h 4421876"/>
                <a:gd name="connsiteX75" fmla="*/ 2574593 w 4801503"/>
                <a:gd name="connsiteY75" fmla="*/ 1814087 h 4421876"/>
                <a:gd name="connsiteX76" fmla="*/ 2568942 w 4801503"/>
                <a:gd name="connsiteY76" fmla="*/ 1809996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2671241 w 4801503"/>
                <a:gd name="connsiteY111" fmla="*/ 1211292 h 4421876"/>
                <a:gd name="connsiteX112" fmla="*/ 2659993 w 4801503"/>
                <a:gd name="connsiteY112" fmla="*/ 1223241 h 4421876"/>
                <a:gd name="connsiteX113" fmla="*/ 2633943 w 4801503"/>
                <a:gd name="connsiteY113" fmla="*/ 1237369 h 4421876"/>
                <a:gd name="connsiteX114" fmla="*/ 2632920 w 4801503"/>
                <a:gd name="connsiteY114" fmla="*/ 1237993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2633943 w 4801503"/>
                <a:gd name="connsiteY116" fmla="*/ 1237369 h 4421876"/>
                <a:gd name="connsiteX117" fmla="*/ 3265636 w 4801503"/>
                <a:gd name="connsiteY117" fmla="*/ 1337093 h 4421876"/>
                <a:gd name="connsiteX118" fmla="*/ 3257847 w 4801503"/>
                <a:gd name="connsiteY118" fmla="*/ 1270240 h 4421876"/>
                <a:gd name="connsiteX119" fmla="*/ 3254577 w 4801503"/>
                <a:gd name="connsiteY119" fmla="*/ 1269577 h 4421876"/>
                <a:gd name="connsiteX120" fmla="*/ 3252034 w 4801503"/>
                <a:gd name="connsiteY120" fmla="*/ 1240361 h 4421876"/>
                <a:gd name="connsiteX121" fmla="*/ 3241302 w 4801503"/>
                <a:gd name="connsiteY121" fmla="*/ 1198909 h 4421876"/>
                <a:gd name="connsiteX122" fmla="*/ 3022470 w 4801503"/>
                <a:gd name="connsiteY122" fmla="*/ 614107 h 4421876"/>
                <a:gd name="connsiteX123" fmla="*/ 2572675 w 4801503"/>
                <a:gd name="connsiteY123" fmla="*/ 105638 h 4421876"/>
                <a:gd name="connsiteX124" fmla="*/ 2560894 w 4801503"/>
                <a:gd name="connsiteY124" fmla="*/ 96386 h 4421876"/>
                <a:gd name="connsiteX125" fmla="*/ 2556153 w 4801503"/>
                <a:gd name="connsiteY125" fmla="*/ 82211 h 4421876"/>
                <a:gd name="connsiteX126" fmla="*/ 2565394 w 4801503"/>
                <a:gd name="connsiteY126" fmla="*/ 80688 h 4421876"/>
                <a:gd name="connsiteX127" fmla="*/ 2630671 w 4801503"/>
                <a:gd name="connsiteY127" fmla="*/ 47778 h 4421876"/>
                <a:gd name="connsiteX128" fmla="*/ 2728420 w 4801503"/>
                <a:gd name="connsiteY128" fmla="*/ 19567 h 4421876"/>
                <a:gd name="connsiteX129" fmla="*/ 2818345 w 4801503"/>
                <a:gd name="connsiteY129" fmla="*/ 2388 h 4421876"/>
                <a:gd name="connsiteX130" fmla="*/ 2818802 w 4801503"/>
                <a:gd name="connsiteY130" fmla="*/ 2388 h 4421876"/>
                <a:gd name="connsiteX131" fmla="*/ 2892426 w 4801503"/>
                <a:gd name="connsiteY131"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3265636 w 4801503"/>
                <a:gd name="connsiteY116" fmla="*/ 1337093 h 4421876"/>
                <a:gd name="connsiteX117" fmla="*/ 3257847 w 4801503"/>
                <a:gd name="connsiteY117" fmla="*/ 1270240 h 4421876"/>
                <a:gd name="connsiteX118" fmla="*/ 3254577 w 4801503"/>
                <a:gd name="connsiteY118" fmla="*/ 1269577 h 4421876"/>
                <a:gd name="connsiteX119" fmla="*/ 3252034 w 4801503"/>
                <a:gd name="connsiteY119" fmla="*/ 1240361 h 4421876"/>
                <a:gd name="connsiteX120" fmla="*/ 3241302 w 4801503"/>
                <a:gd name="connsiteY120" fmla="*/ 1198909 h 4421876"/>
                <a:gd name="connsiteX121" fmla="*/ 3022470 w 4801503"/>
                <a:gd name="connsiteY121" fmla="*/ 614107 h 4421876"/>
                <a:gd name="connsiteX122" fmla="*/ 2572675 w 4801503"/>
                <a:gd name="connsiteY122" fmla="*/ 105638 h 4421876"/>
                <a:gd name="connsiteX123" fmla="*/ 2560894 w 4801503"/>
                <a:gd name="connsiteY123" fmla="*/ 96386 h 4421876"/>
                <a:gd name="connsiteX124" fmla="*/ 2556153 w 4801503"/>
                <a:gd name="connsiteY124" fmla="*/ 82211 h 4421876"/>
                <a:gd name="connsiteX125" fmla="*/ 2565394 w 4801503"/>
                <a:gd name="connsiteY125" fmla="*/ 80688 h 4421876"/>
                <a:gd name="connsiteX126" fmla="*/ 2630671 w 4801503"/>
                <a:gd name="connsiteY126" fmla="*/ 47778 h 4421876"/>
                <a:gd name="connsiteX127" fmla="*/ 2728420 w 4801503"/>
                <a:gd name="connsiteY127" fmla="*/ 19567 h 4421876"/>
                <a:gd name="connsiteX128" fmla="*/ 2818345 w 4801503"/>
                <a:gd name="connsiteY128" fmla="*/ 2388 h 4421876"/>
                <a:gd name="connsiteX129" fmla="*/ 2818802 w 4801503"/>
                <a:gd name="connsiteY129" fmla="*/ 2388 h 4421876"/>
                <a:gd name="connsiteX130" fmla="*/ 2892426 w 4801503"/>
                <a:gd name="connsiteY130"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57847 w 4801503"/>
                <a:gd name="connsiteY115" fmla="*/ 1270240 h 4421876"/>
                <a:gd name="connsiteX116" fmla="*/ 3254577 w 4801503"/>
                <a:gd name="connsiteY116" fmla="*/ 1269577 h 4421876"/>
                <a:gd name="connsiteX117" fmla="*/ 3252034 w 4801503"/>
                <a:gd name="connsiteY117" fmla="*/ 1240361 h 4421876"/>
                <a:gd name="connsiteX118" fmla="*/ 3241302 w 4801503"/>
                <a:gd name="connsiteY118" fmla="*/ 1198909 h 4421876"/>
                <a:gd name="connsiteX119" fmla="*/ 3022470 w 4801503"/>
                <a:gd name="connsiteY119" fmla="*/ 614107 h 4421876"/>
                <a:gd name="connsiteX120" fmla="*/ 2572675 w 4801503"/>
                <a:gd name="connsiteY120" fmla="*/ 105638 h 4421876"/>
                <a:gd name="connsiteX121" fmla="*/ 2560894 w 4801503"/>
                <a:gd name="connsiteY121" fmla="*/ 96386 h 4421876"/>
                <a:gd name="connsiteX122" fmla="*/ 2556153 w 4801503"/>
                <a:gd name="connsiteY122" fmla="*/ 82211 h 4421876"/>
                <a:gd name="connsiteX123" fmla="*/ 2565394 w 4801503"/>
                <a:gd name="connsiteY123" fmla="*/ 80688 h 4421876"/>
                <a:gd name="connsiteX124" fmla="*/ 2630671 w 4801503"/>
                <a:gd name="connsiteY124" fmla="*/ 47778 h 4421876"/>
                <a:gd name="connsiteX125" fmla="*/ 2728420 w 4801503"/>
                <a:gd name="connsiteY125" fmla="*/ 19567 h 4421876"/>
                <a:gd name="connsiteX126" fmla="*/ 2818345 w 4801503"/>
                <a:gd name="connsiteY126" fmla="*/ 2388 h 4421876"/>
                <a:gd name="connsiteX127" fmla="*/ 2818802 w 4801503"/>
                <a:gd name="connsiteY127" fmla="*/ 2388 h 4421876"/>
                <a:gd name="connsiteX128" fmla="*/ 2892426 w 4801503"/>
                <a:gd name="connsiteY128"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3257847 w 4801503"/>
                <a:gd name="connsiteY114" fmla="*/ 1270240 h 4421876"/>
                <a:gd name="connsiteX115" fmla="*/ 3254577 w 4801503"/>
                <a:gd name="connsiteY115" fmla="*/ 1269577 h 4421876"/>
                <a:gd name="connsiteX116" fmla="*/ 3252034 w 4801503"/>
                <a:gd name="connsiteY116" fmla="*/ 1240361 h 4421876"/>
                <a:gd name="connsiteX117" fmla="*/ 3241302 w 4801503"/>
                <a:gd name="connsiteY117" fmla="*/ 1198909 h 4421876"/>
                <a:gd name="connsiteX118" fmla="*/ 3022470 w 4801503"/>
                <a:gd name="connsiteY118" fmla="*/ 614107 h 4421876"/>
                <a:gd name="connsiteX119" fmla="*/ 2572675 w 4801503"/>
                <a:gd name="connsiteY119" fmla="*/ 105638 h 4421876"/>
                <a:gd name="connsiteX120" fmla="*/ 2560894 w 4801503"/>
                <a:gd name="connsiteY120" fmla="*/ 96386 h 4421876"/>
                <a:gd name="connsiteX121" fmla="*/ 2556153 w 4801503"/>
                <a:gd name="connsiteY121" fmla="*/ 82211 h 4421876"/>
                <a:gd name="connsiteX122" fmla="*/ 2565394 w 4801503"/>
                <a:gd name="connsiteY122" fmla="*/ 80688 h 4421876"/>
                <a:gd name="connsiteX123" fmla="*/ 2630671 w 4801503"/>
                <a:gd name="connsiteY123" fmla="*/ 47778 h 4421876"/>
                <a:gd name="connsiteX124" fmla="*/ 2728420 w 4801503"/>
                <a:gd name="connsiteY124" fmla="*/ 19567 h 4421876"/>
                <a:gd name="connsiteX125" fmla="*/ 2818345 w 4801503"/>
                <a:gd name="connsiteY125" fmla="*/ 2388 h 4421876"/>
                <a:gd name="connsiteX126" fmla="*/ 2818802 w 4801503"/>
                <a:gd name="connsiteY126" fmla="*/ 2388 h 4421876"/>
                <a:gd name="connsiteX127" fmla="*/ 2892426 w 4801503"/>
                <a:gd name="connsiteY127"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568942 w 4801503"/>
                <a:gd name="connsiteY78" fmla="*/ 1809996 h 4421876"/>
                <a:gd name="connsiteX79" fmla="*/ 2320715 w 4801503"/>
                <a:gd name="connsiteY79" fmla="*/ 1850792 h 4421876"/>
                <a:gd name="connsiteX80" fmla="*/ 1804664 w 4801503"/>
                <a:gd name="connsiteY80" fmla="*/ 2005351 h 4421876"/>
                <a:gd name="connsiteX81" fmla="*/ 1751879 w 4801503"/>
                <a:gd name="connsiteY81" fmla="*/ 2024275 h 4421876"/>
                <a:gd name="connsiteX82" fmla="*/ 1748380 w 4801503"/>
                <a:gd name="connsiteY82" fmla="*/ 2007687 h 4421876"/>
                <a:gd name="connsiteX83" fmla="*/ 1063482 w 4801503"/>
                <a:gd name="connsiteY83" fmla="*/ 2429495 h 4421876"/>
                <a:gd name="connsiteX84" fmla="*/ 971360 w 4801503"/>
                <a:gd name="connsiteY84" fmla="*/ 2504015 h 4421876"/>
                <a:gd name="connsiteX85" fmla="*/ 887302 w 4801503"/>
                <a:gd name="connsiteY85" fmla="*/ 2576536 h 4421876"/>
                <a:gd name="connsiteX86" fmla="*/ 883098 w 4801503"/>
                <a:gd name="connsiteY86" fmla="*/ 2578019 h 4421876"/>
                <a:gd name="connsiteX87" fmla="*/ 882694 w 4801503"/>
                <a:gd name="connsiteY87" fmla="*/ 2580511 h 4421876"/>
                <a:gd name="connsiteX88" fmla="*/ 881511 w 4801503"/>
                <a:gd name="connsiteY88" fmla="*/ 2581531 h 4421876"/>
                <a:gd name="connsiteX89" fmla="*/ 466244 w 4801503"/>
                <a:gd name="connsiteY89" fmla="*/ 3087897 h 4421876"/>
                <a:gd name="connsiteX90" fmla="*/ 285439 w 4801503"/>
                <a:gd name="connsiteY90" fmla="*/ 3628119 h 4421876"/>
                <a:gd name="connsiteX91" fmla="*/ 270508 w 4801503"/>
                <a:gd name="connsiteY91" fmla="*/ 3656928 h 4421876"/>
                <a:gd name="connsiteX92" fmla="*/ 272982 w 4801503"/>
                <a:gd name="connsiteY92" fmla="*/ 3663559 h 4421876"/>
                <a:gd name="connsiteX93" fmla="*/ 268142 w 4801503"/>
                <a:gd name="connsiteY93" fmla="*/ 3658722 h 4421876"/>
                <a:gd name="connsiteX94" fmla="*/ 190003 w 4801503"/>
                <a:gd name="connsiteY94" fmla="*/ 3583200 h 4421876"/>
                <a:gd name="connsiteX95" fmla="*/ 126041 w 4801503"/>
                <a:gd name="connsiteY95" fmla="*/ 3521254 h 4421876"/>
                <a:gd name="connsiteX96" fmla="*/ 125398 w 4801503"/>
                <a:gd name="connsiteY96" fmla="*/ 3518140 h 4421876"/>
                <a:gd name="connsiteX97" fmla="*/ 103468 w 4801503"/>
                <a:gd name="connsiteY97" fmla="*/ 3491854 h 4421876"/>
                <a:gd name="connsiteX98" fmla="*/ 5251 w 4801503"/>
                <a:gd name="connsiteY98" fmla="*/ 3179792 h 4421876"/>
                <a:gd name="connsiteX99" fmla="*/ 5251 w 4801503"/>
                <a:gd name="connsiteY99" fmla="*/ 2992848 h 4421876"/>
                <a:gd name="connsiteX100" fmla="*/ 148028 w 4801503"/>
                <a:gd name="connsiteY100" fmla="*/ 2548096 h 4421876"/>
                <a:gd name="connsiteX101" fmla="*/ 364993 w 4801503"/>
                <a:gd name="connsiteY101" fmla="*/ 2225940 h 4421876"/>
                <a:gd name="connsiteX102" fmla="*/ 555596 w 4801503"/>
                <a:gd name="connsiteY102" fmla="*/ 2016706 h 4421876"/>
                <a:gd name="connsiteX103" fmla="*/ 1043419 w 4801503"/>
                <a:gd name="connsiteY103" fmla="*/ 1641558 h 4421876"/>
                <a:gd name="connsiteX104" fmla="*/ 1106642 w 4801503"/>
                <a:gd name="connsiteY104" fmla="*/ 1599291 h 4421876"/>
                <a:gd name="connsiteX105" fmla="*/ 1116015 w 4801503"/>
                <a:gd name="connsiteY105" fmla="*/ 1597557 h 4421876"/>
                <a:gd name="connsiteX106" fmla="*/ 1820664 w 4801503"/>
                <a:gd name="connsiteY106" fmla="*/ 1294274 h 4421876"/>
                <a:gd name="connsiteX107" fmla="*/ 1820684 w 4801503"/>
                <a:gd name="connsiteY107" fmla="*/ 1294190 h 4421876"/>
                <a:gd name="connsiteX108" fmla="*/ 1988939 w 4801503"/>
                <a:gd name="connsiteY108" fmla="*/ 1250902 h 4421876"/>
                <a:gd name="connsiteX109" fmla="*/ 2169539 w 4801503"/>
                <a:gd name="connsiteY109" fmla="*/ 1217414 h 4421876"/>
                <a:gd name="connsiteX110" fmla="*/ 2385426 w 4801503"/>
                <a:gd name="connsiteY110" fmla="*/ 1195728 h 4421876"/>
                <a:gd name="connsiteX111" fmla="*/ 2602537 w 4801503"/>
                <a:gd name="connsiteY111" fmla="*/ 1195965 h 4421876"/>
                <a:gd name="connsiteX112" fmla="*/ 2641876 w 4801503"/>
                <a:gd name="connsiteY112" fmla="*/ 1198594 h 4421876"/>
                <a:gd name="connsiteX113" fmla="*/ 3257847 w 4801503"/>
                <a:gd name="connsiteY113" fmla="*/ 1270240 h 4421876"/>
                <a:gd name="connsiteX114" fmla="*/ 3254577 w 4801503"/>
                <a:gd name="connsiteY114" fmla="*/ 1269577 h 4421876"/>
                <a:gd name="connsiteX115" fmla="*/ 3252034 w 4801503"/>
                <a:gd name="connsiteY115" fmla="*/ 1240361 h 4421876"/>
                <a:gd name="connsiteX116" fmla="*/ 3241302 w 4801503"/>
                <a:gd name="connsiteY116" fmla="*/ 1198909 h 4421876"/>
                <a:gd name="connsiteX117" fmla="*/ 3022470 w 4801503"/>
                <a:gd name="connsiteY117" fmla="*/ 614107 h 4421876"/>
                <a:gd name="connsiteX118" fmla="*/ 2572675 w 4801503"/>
                <a:gd name="connsiteY118" fmla="*/ 105638 h 4421876"/>
                <a:gd name="connsiteX119" fmla="*/ 2560894 w 4801503"/>
                <a:gd name="connsiteY119" fmla="*/ 96386 h 4421876"/>
                <a:gd name="connsiteX120" fmla="*/ 2556153 w 4801503"/>
                <a:gd name="connsiteY120" fmla="*/ 82211 h 4421876"/>
                <a:gd name="connsiteX121" fmla="*/ 2565394 w 4801503"/>
                <a:gd name="connsiteY121" fmla="*/ 80688 h 4421876"/>
                <a:gd name="connsiteX122" fmla="*/ 2630671 w 4801503"/>
                <a:gd name="connsiteY122" fmla="*/ 47778 h 4421876"/>
                <a:gd name="connsiteX123" fmla="*/ 2728420 w 4801503"/>
                <a:gd name="connsiteY123" fmla="*/ 19567 h 4421876"/>
                <a:gd name="connsiteX124" fmla="*/ 2818345 w 4801503"/>
                <a:gd name="connsiteY124" fmla="*/ 2388 h 4421876"/>
                <a:gd name="connsiteX125" fmla="*/ 2818802 w 4801503"/>
                <a:gd name="connsiteY125" fmla="*/ 2388 h 4421876"/>
                <a:gd name="connsiteX126" fmla="*/ 2892426 w 4801503"/>
                <a:gd name="connsiteY126"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320715 w 4801503"/>
                <a:gd name="connsiteY78" fmla="*/ 1850792 h 4421876"/>
                <a:gd name="connsiteX79" fmla="*/ 1804664 w 4801503"/>
                <a:gd name="connsiteY79" fmla="*/ 2005351 h 4421876"/>
                <a:gd name="connsiteX80" fmla="*/ 1751879 w 4801503"/>
                <a:gd name="connsiteY80" fmla="*/ 2024275 h 4421876"/>
                <a:gd name="connsiteX81" fmla="*/ 1748380 w 4801503"/>
                <a:gd name="connsiteY81" fmla="*/ 2007687 h 4421876"/>
                <a:gd name="connsiteX82" fmla="*/ 1063482 w 4801503"/>
                <a:gd name="connsiteY82" fmla="*/ 2429495 h 4421876"/>
                <a:gd name="connsiteX83" fmla="*/ 971360 w 4801503"/>
                <a:gd name="connsiteY83" fmla="*/ 2504015 h 4421876"/>
                <a:gd name="connsiteX84" fmla="*/ 887302 w 4801503"/>
                <a:gd name="connsiteY84" fmla="*/ 2576536 h 4421876"/>
                <a:gd name="connsiteX85" fmla="*/ 883098 w 4801503"/>
                <a:gd name="connsiteY85" fmla="*/ 2578019 h 4421876"/>
                <a:gd name="connsiteX86" fmla="*/ 882694 w 4801503"/>
                <a:gd name="connsiteY86" fmla="*/ 2580511 h 4421876"/>
                <a:gd name="connsiteX87" fmla="*/ 881511 w 4801503"/>
                <a:gd name="connsiteY87" fmla="*/ 2581531 h 4421876"/>
                <a:gd name="connsiteX88" fmla="*/ 466244 w 4801503"/>
                <a:gd name="connsiteY88" fmla="*/ 3087897 h 4421876"/>
                <a:gd name="connsiteX89" fmla="*/ 285439 w 4801503"/>
                <a:gd name="connsiteY89" fmla="*/ 3628119 h 4421876"/>
                <a:gd name="connsiteX90" fmla="*/ 270508 w 4801503"/>
                <a:gd name="connsiteY90" fmla="*/ 3656928 h 4421876"/>
                <a:gd name="connsiteX91" fmla="*/ 272982 w 4801503"/>
                <a:gd name="connsiteY91" fmla="*/ 3663559 h 4421876"/>
                <a:gd name="connsiteX92" fmla="*/ 268142 w 4801503"/>
                <a:gd name="connsiteY92" fmla="*/ 3658722 h 4421876"/>
                <a:gd name="connsiteX93" fmla="*/ 190003 w 4801503"/>
                <a:gd name="connsiteY93" fmla="*/ 3583200 h 4421876"/>
                <a:gd name="connsiteX94" fmla="*/ 126041 w 4801503"/>
                <a:gd name="connsiteY94" fmla="*/ 3521254 h 4421876"/>
                <a:gd name="connsiteX95" fmla="*/ 125398 w 4801503"/>
                <a:gd name="connsiteY95" fmla="*/ 3518140 h 4421876"/>
                <a:gd name="connsiteX96" fmla="*/ 103468 w 4801503"/>
                <a:gd name="connsiteY96" fmla="*/ 3491854 h 4421876"/>
                <a:gd name="connsiteX97" fmla="*/ 5251 w 4801503"/>
                <a:gd name="connsiteY97" fmla="*/ 3179792 h 4421876"/>
                <a:gd name="connsiteX98" fmla="*/ 5251 w 4801503"/>
                <a:gd name="connsiteY98" fmla="*/ 2992848 h 4421876"/>
                <a:gd name="connsiteX99" fmla="*/ 148028 w 4801503"/>
                <a:gd name="connsiteY99" fmla="*/ 2548096 h 4421876"/>
                <a:gd name="connsiteX100" fmla="*/ 364993 w 4801503"/>
                <a:gd name="connsiteY100" fmla="*/ 2225940 h 4421876"/>
                <a:gd name="connsiteX101" fmla="*/ 555596 w 4801503"/>
                <a:gd name="connsiteY101" fmla="*/ 2016706 h 4421876"/>
                <a:gd name="connsiteX102" fmla="*/ 1043419 w 4801503"/>
                <a:gd name="connsiteY102" fmla="*/ 1641558 h 4421876"/>
                <a:gd name="connsiteX103" fmla="*/ 1106642 w 4801503"/>
                <a:gd name="connsiteY103" fmla="*/ 1599291 h 4421876"/>
                <a:gd name="connsiteX104" fmla="*/ 1116015 w 4801503"/>
                <a:gd name="connsiteY104" fmla="*/ 1597557 h 4421876"/>
                <a:gd name="connsiteX105" fmla="*/ 1820664 w 4801503"/>
                <a:gd name="connsiteY105" fmla="*/ 1294274 h 4421876"/>
                <a:gd name="connsiteX106" fmla="*/ 1820684 w 4801503"/>
                <a:gd name="connsiteY106" fmla="*/ 1294190 h 4421876"/>
                <a:gd name="connsiteX107" fmla="*/ 1988939 w 4801503"/>
                <a:gd name="connsiteY107" fmla="*/ 1250902 h 4421876"/>
                <a:gd name="connsiteX108" fmla="*/ 2169539 w 4801503"/>
                <a:gd name="connsiteY108" fmla="*/ 1217414 h 4421876"/>
                <a:gd name="connsiteX109" fmla="*/ 2385426 w 4801503"/>
                <a:gd name="connsiteY109" fmla="*/ 1195728 h 4421876"/>
                <a:gd name="connsiteX110" fmla="*/ 2602537 w 4801503"/>
                <a:gd name="connsiteY110" fmla="*/ 1195965 h 4421876"/>
                <a:gd name="connsiteX111" fmla="*/ 2641876 w 4801503"/>
                <a:gd name="connsiteY111" fmla="*/ 1198594 h 4421876"/>
                <a:gd name="connsiteX112" fmla="*/ 3257847 w 4801503"/>
                <a:gd name="connsiteY112" fmla="*/ 1270240 h 4421876"/>
                <a:gd name="connsiteX113" fmla="*/ 3254577 w 4801503"/>
                <a:gd name="connsiteY113" fmla="*/ 1269577 h 4421876"/>
                <a:gd name="connsiteX114" fmla="*/ 3252034 w 4801503"/>
                <a:gd name="connsiteY114" fmla="*/ 1240361 h 4421876"/>
                <a:gd name="connsiteX115" fmla="*/ 3241302 w 4801503"/>
                <a:gd name="connsiteY115" fmla="*/ 1198909 h 4421876"/>
                <a:gd name="connsiteX116" fmla="*/ 3022470 w 4801503"/>
                <a:gd name="connsiteY116" fmla="*/ 614107 h 4421876"/>
                <a:gd name="connsiteX117" fmla="*/ 2572675 w 4801503"/>
                <a:gd name="connsiteY117" fmla="*/ 105638 h 4421876"/>
                <a:gd name="connsiteX118" fmla="*/ 2560894 w 4801503"/>
                <a:gd name="connsiteY118" fmla="*/ 96386 h 4421876"/>
                <a:gd name="connsiteX119" fmla="*/ 2556153 w 4801503"/>
                <a:gd name="connsiteY119" fmla="*/ 82211 h 4421876"/>
                <a:gd name="connsiteX120" fmla="*/ 2565394 w 4801503"/>
                <a:gd name="connsiteY120" fmla="*/ 80688 h 4421876"/>
                <a:gd name="connsiteX121" fmla="*/ 2630671 w 4801503"/>
                <a:gd name="connsiteY121" fmla="*/ 47778 h 4421876"/>
                <a:gd name="connsiteX122" fmla="*/ 2728420 w 4801503"/>
                <a:gd name="connsiteY122" fmla="*/ 19567 h 4421876"/>
                <a:gd name="connsiteX123" fmla="*/ 2818345 w 4801503"/>
                <a:gd name="connsiteY123" fmla="*/ 2388 h 4421876"/>
                <a:gd name="connsiteX124" fmla="*/ 2818802 w 4801503"/>
                <a:gd name="connsiteY124" fmla="*/ 2388 h 4421876"/>
                <a:gd name="connsiteX125" fmla="*/ 2892426 w 4801503"/>
                <a:gd name="connsiteY125"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3257847 w 4801503"/>
                <a:gd name="connsiteY111" fmla="*/ 1270240 h 4421876"/>
                <a:gd name="connsiteX112" fmla="*/ 3254577 w 4801503"/>
                <a:gd name="connsiteY112" fmla="*/ 1269577 h 4421876"/>
                <a:gd name="connsiteX113" fmla="*/ 3252034 w 4801503"/>
                <a:gd name="connsiteY113" fmla="*/ 1240361 h 4421876"/>
                <a:gd name="connsiteX114" fmla="*/ 3241302 w 4801503"/>
                <a:gd name="connsiteY114" fmla="*/ 1198909 h 4421876"/>
                <a:gd name="connsiteX115" fmla="*/ 3022470 w 4801503"/>
                <a:gd name="connsiteY115" fmla="*/ 614107 h 4421876"/>
                <a:gd name="connsiteX116" fmla="*/ 2572675 w 4801503"/>
                <a:gd name="connsiteY116" fmla="*/ 105638 h 4421876"/>
                <a:gd name="connsiteX117" fmla="*/ 2560894 w 4801503"/>
                <a:gd name="connsiteY117" fmla="*/ 96386 h 4421876"/>
                <a:gd name="connsiteX118" fmla="*/ 2556153 w 4801503"/>
                <a:gd name="connsiteY118" fmla="*/ 82211 h 4421876"/>
                <a:gd name="connsiteX119" fmla="*/ 2565394 w 4801503"/>
                <a:gd name="connsiteY119" fmla="*/ 80688 h 4421876"/>
                <a:gd name="connsiteX120" fmla="*/ 2630671 w 4801503"/>
                <a:gd name="connsiteY120" fmla="*/ 47778 h 4421876"/>
                <a:gd name="connsiteX121" fmla="*/ 2728420 w 4801503"/>
                <a:gd name="connsiteY121" fmla="*/ 19567 h 4421876"/>
                <a:gd name="connsiteX122" fmla="*/ 2818345 w 4801503"/>
                <a:gd name="connsiteY122" fmla="*/ 2388 h 4421876"/>
                <a:gd name="connsiteX123" fmla="*/ 2818802 w 4801503"/>
                <a:gd name="connsiteY123" fmla="*/ 2388 h 4421876"/>
                <a:gd name="connsiteX124" fmla="*/ 2892426 w 4801503"/>
                <a:gd name="connsiteY124"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320715 w 4801503"/>
                <a:gd name="connsiteY76" fmla="*/ 1850792 h 4421876"/>
                <a:gd name="connsiteX77" fmla="*/ 1804664 w 4801503"/>
                <a:gd name="connsiteY77" fmla="*/ 2005351 h 4421876"/>
                <a:gd name="connsiteX78" fmla="*/ 1751879 w 4801503"/>
                <a:gd name="connsiteY78" fmla="*/ 2024275 h 4421876"/>
                <a:gd name="connsiteX79" fmla="*/ 1748380 w 4801503"/>
                <a:gd name="connsiteY79" fmla="*/ 2007687 h 4421876"/>
                <a:gd name="connsiteX80" fmla="*/ 1063482 w 4801503"/>
                <a:gd name="connsiteY80" fmla="*/ 2429495 h 4421876"/>
                <a:gd name="connsiteX81" fmla="*/ 971360 w 4801503"/>
                <a:gd name="connsiteY81" fmla="*/ 2504015 h 4421876"/>
                <a:gd name="connsiteX82" fmla="*/ 887302 w 4801503"/>
                <a:gd name="connsiteY82" fmla="*/ 2576536 h 4421876"/>
                <a:gd name="connsiteX83" fmla="*/ 883098 w 4801503"/>
                <a:gd name="connsiteY83" fmla="*/ 2578019 h 4421876"/>
                <a:gd name="connsiteX84" fmla="*/ 882694 w 4801503"/>
                <a:gd name="connsiteY84" fmla="*/ 2580511 h 4421876"/>
                <a:gd name="connsiteX85" fmla="*/ 881511 w 4801503"/>
                <a:gd name="connsiteY85" fmla="*/ 2581531 h 4421876"/>
                <a:gd name="connsiteX86" fmla="*/ 466244 w 4801503"/>
                <a:gd name="connsiteY86" fmla="*/ 3087897 h 4421876"/>
                <a:gd name="connsiteX87" fmla="*/ 285439 w 4801503"/>
                <a:gd name="connsiteY87" fmla="*/ 3628119 h 4421876"/>
                <a:gd name="connsiteX88" fmla="*/ 270508 w 4801503"/>
                <a:gd name="connsiteY88" fmla="*/ 3656928 h 4421876"/>
                <a:gd name="connsiteX89" fmla="*/ 272982 w 4801503"/>
                <a:gd name="connsiteY89" fmla="*/ 3663559 h 4421876"/>
                <a:gd name="connsiteX90" fmla="*/ 268142 w 4801503"/>
                <a:gd name="connsiteY90" fmla="*/ 3658722 h 4421876"/>
                <a:gd name="connsiteX91" fmla="*/ 190003 w 4801503"/>
                <a:gd name="connsiteY91" fmla="*/ 3583200 h 4421876"/>
                <a:gd name="connsiteX92" fmla="*/ 126041 w 4801503"/>
                <a:gd name="connsiteY92" fmla="*/ 3521254 h 4421876"/>
                <a:gd name="connsiteX93" fmla="*/ 125398 w 4801503"/>
                <a:gd name="connsiteY93" fmla="*/ 3518140 h 4421876"/>
                <a:gd name="connsiteX94" fmla="*/ 103468 w 4801503"/>
                <a:gd name="connsiteY94" fmla="*/ 3491854 h 4421876"/>
                <a:gd name="connsiteX95" fmla="*/ 5251 w 4801503"/>
                <a:gd name="connsiteY95" fmla="*/ 3179792 h 4421876"/>
                <a:gd name="connsiteX96" fmla="*/ 5251 w 4801503"/>
                <a:gd name="connsiteY96" fmla="*/ 2992848 h 4421876"/>
                <a:gd name="connsiteX97" fmla="*/ 148028 w 4801503"/>
                <a:gd name="connsiteY97" fmla="*/ 2548096 h 4421876"/>
                <a:gd name="connsiteX98" fmla="*/ 364993 w 4801503"/>
                <a:gd name="connsiteY98" fmla="*/ 2225940 h 4421876"/>
                <a:gd name="connsiteX99" fmla="*/ 555596 w 4801503"/>
                <a:gd name="connsiteY99" fmla="*/ 2016706 h 4421876"/>
                <a:gd name="connsiteX100" fmla="*/ 1043419 w 4801503"/>
                <a:gd name="connsiteY100" fmla="*/ 1641558 h 4421876"/>
                <a:gd name="connsiteX101" fmla="*/ 1106642 w 4801503"/>
                <a:gd name="connsiteY101" fmla="*/ 1599291 h 4421876"/>
                <a:gd name="connsiteX102" fmla="*/ 1116015 w 4801503"/>
                <a:gd name="connsiteY102" fmla="*/ 1597557 h 4421876"/>
                <a:gd name="connsiteX103" fmla="*/ 1820664 w 4801503"/>
                <a:gd name="connsiteY103" fmla="*/ 1294274 h 4421876"/>
                <a:gd name="connsiteX104" fmla="*/ 1820684 w 4801503"/>
                <a:gd name="connsiteY104" fmla="*/ 1294190 h 4421876"/>
                <a:gd name="connsiteX105" fmla="*/ 1988939 w 4801503"/>
                <a:gd name="connsiteY105" fmla="*/ 1250902 h 4421876"/>
                <a:gd name="connsiteX106" fmla="*/ 2169539 w 4801503"/>
                <a:gd name="connsiteY106" fmla="*/ 1217414 h 4421876"/>
                <a:gd name="connsiteX107" fmla="*/ 2385426 w 4801503"/>
                <a:gd name="connsiteY107" fmla="*/ 1195728 h 4421876"/>
                <a:gd name="connsiteX108" fmla="*/ 2602537 w 4801503"/>
                <a:gd name="connsiteY108" fmla="*/ 1195965 h 4421876"/>
                <a:gd name="connsiteX109" fmla="*/ 2641876 w 4801503"/>
                <a:gd name="connsiteY109" fmla="*/ 1198594 h 4421876"/>
                <a:gd name="connsiteX110" fmla="*/ 3257847 w 4801503"/>
                <a:gd name="connsiteY110" fmla="*/ 1270240 h 4421876"/>
                <a:gd name="connsiteX111" fmla="*/ 3254577 w 4801503"/>
                <a:gd name="connsiteY111" fmla="*/ 1269577 h 4421876"/>
                <a:gd name="connsiteX112" fmla="*/ 3252034 w 4801503"/>
                <a:gd name="connsiteY112" fmla="*/ 1240361 h 4421876"/>
                <a:gd name="connsiteX113" fmla="*/ 3241302 w 4801503"/>
                <a:gd name="connsiteY113" fmla="*/ 1198909 h 4421876"/>
                <a:gd name="connsiteX114" fmla="*/ 3022470 w 4801503"/>
                <a:gd name="connsiteY114" fmla="*/ 614107 h 4421876"/>
                <a:gd name="connsiteX115" fmla="*/ 2572675 w 4801503"/>
                <a:gd name="connsiteY115" fmla="*/ 105638 h 4421876"/>
                <a:gd name="connsiteX116" fmla="*/ 2560894 w 4801503"/>
                <a:gd name="connsiteY116" fmla="*/ 96386 h 4421876"/>
                <a:gd name="connsiteX117" fmla="*/ 2556153 w 4801503"/>
                <a:gd name="connsiteY117" fmla="*/ 82211 h 4421876"/>
                <a:gd name="connsiteX118" fmla="*/ 2565394 w 4801503"/>
                <a:gd name="connsiteY118" fmla="*/ 80688 h 4421876"/>
                <a:gd name="connsiteX119" fmla="*/ 2630671 w 4801503"/>
                <a:gd name="connsiteY119" fmla="*/ 47778 h 4421876"/>
                <a:gd name="connsiteX120" fmla="*/ 2728420 w 4801503"/>
                <a:gd name="connsiteY120" fmla="*/ 19567 h 4421876"/>
                <a:gd name="connsiteX121" fmla="*/ 2818345 w 4801503"/>
                <a:gd name="connsiteY121" fmla="*/ 2388 h 4421876"/>
                <a:gd name="connsiteX122" fmla="*/ 2818802 w 4801503"/>
                <a:gd name="connsiteY122" fmla="*/ 2388 h 4421876"/>
                <a:gd name="connsiteX123" fmla="*/ 2892426 w 4801503"/>
                <a:gd name="connsiteY123" fmla="*/ 450 h 442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801503" h="4421876">
                  <a:moveTo>
                    <a:pt x="2575370" y="4209403"/>
                  </a:moveTo>
                  <a:lnTo>
                    <a:pt x="2571194" y="4209522"/>
                  </a:lnTo>
                  <a:cubicBezTo>
                    <a:pt x="2564345" y="4212211"/>
                    <a:pt x="2557933" y="4219901"/>
                    <a:pt x="2574853" y="4209736"/>
                  </a:cubicBezTo>
                  <a:lnTo>
                    <a:pt x="2575370" y="4209403"/>
                  </a:lnTo>
                  <a:close/>
                  <a:moveTo>
                    <a:pt x="1846673" y="3771200"/>
                  </a:moveTo>
                  <a:lnTo>
                    <a:pt x="1844306" y="3773543"/>
                  </a:lnTo>
                  <a:cubicBezTo>
                    <a:pt x="1842184" y="3773380"/>
                    <a:pt x="1840855" y="3772262"/>
                    <a:pt x="1845552" y="3771296"/>
                  </a:cubicBezTo>
                  <a:lnTo>
                    <a:pt x="1846673" y="3771200"/>
                  </a:lnTo>
                  <a:close/>
                  <a:moveTo>
                    <a:pt x="4785281" y="3717141"/>
                  </a:moveTo>
                  <a:cubicBezTo>
                    <a:pt x="4786270" y="3716562"/>
                    <a:pt x="4782787" y="3728396"/>
                    <a:pt x="4781119" y="3728655"/>
                  </a:cubicBezTo>
                  <a:lnTo>
                    <a:pt x="4780741" y="3727560"/>
                  </a:lnTo>
                  <a:lnTo>
                    <a:pt x="4783602" y="3720277"/>
                  </a:lnTo>
                  <a:cubicBezTo>
                    <a:pt x="4784507" y="3718206"/>
                    <a:pt x="4785034" y="3717285"/>
                    <a:pt x="4785281" y="3717141"/>
                  </a:cubicBezTo>
                  <a:close/>
                  <a:moveTo>
                    <a:pt x="272982" y="3663559"/>
                  </a:moveTo>
                  <a:lnTo>
                    <a:pt x="273767" y="3664343"/>
                  </a:lnTo>
                  <a:cubicBezTo>
                    <a:pt x="274393" y="3665149"/>
                    <a:pt x="273999" y="3665019"/>
                    <a:pt x="273276" y="3664346"/>
                  </a:cubicBezTo>
                  <a:lnTo>
                    <a:pt x="272982" y="3663559"/>
                  </a:lnTo>
                  <a:close/>
                  <a:moveTo>
                    <a:pt x="2892426" y="450"/>
                  </a:moveTo>
                  <a:cubicBezTo>
                    <a:pt x="2965312" y="3387"/>
                    <a:pt x="3036001" y="20578"/>
                    <a:pt x="3104590" y="48651"/>
                  </a:cubicBezTo>
                  <a:cubicBezTo>
                    <a:pt x="3254133" y="109844"/>
                    <a:pt x="3374980" y="209098"/>
                    <a:pt x="3478331" y="332956"/>
                  </a:cubicBezTo>
                  <a:cubicBezTo>
                    <a:pt x="3618075" y="500343"/>
                    <a:pt x="3717226" y="689599"/>
                    <a:pt x="3793980" y="893155"/>
                  </a:cubicBezTo>
                  <a:cubicBezTo>
                    <a:pt x="3843672" y="1025844"/>
                    <a:pt x="3880766" y="1161899"/>
                    <a:pt x="3909462" y="1300266"/>
                  </a:cubicBezTo>
                  <a:cubicBezTo>
                    <a:pt x="3922235" y="1361459"/>
                    <a:pt x="3938945" y="1422770"/>
                    <a:pt x="3943942" y="1485619"/>
                  </a:cubicBezTo>
                  <a:cubicBezTo>
                    <a:pt x="3944076" y="1502180"/>
                    <a:pt x="3944211" y="1518740"/>
                    <a:pt x="3944345" y="1535301"/>
                  </a:cubicBezTo>
                  <a:lnTo>
                    <a:pt x="3955188" y="2335498"/>
                  </a:lnTo>
                  <a:cubicBezTo>
                    <a:pt x="3954721" y="2449052"/>
                    <a:pt x="3931625" y="2559451"/>
                    <a:pt x="3908995" y="2669430"/>
                  </a:cubicBezTo>
                  <a:cubicBezTo>
                    <a:pt x="3880766" y="2807798"/>
                    <a:pt x="3842739" y="2944062"/>
                    <a:pt x="3792814" y="3076542"/>
                  </a:cubicBezTo>
                  <a:cubicBezTo>
                    <a:pt x="3721892" y="3267270"/>
                    <a:pt x="3628340" y="3445171"/>
                    <a:pt x="3503993" y="3607090"/>
                  </a:cubicBezTo>
                  <a:cubicBezTo>
                    <a:pt x="3475764" y="3643470"/>
                    <a:pt x="3438670" y="3672909"/>
                    <a:pt x="3412541" y="3714546"/>
                  </a:cubicBezTo>
                  <a:cubicBezTo>
                    <a:pt x="3423739" y="3718541"/>
                    <a:pt x="3431438" y="3723167"/>
                    <a:pt x="3439837" y="3724219"/>
                  </a:cubicBezTo>
                  <a:cubicBezTo>
                    <a:pt x="3513325" y="3732420"/>
                    <a:pt x="3586813" y="3745247"/>
                    <a:pt x="3660302" y="3745247"/>
                  </a:cubicBezTo>
                  <a:cubicBezTo>
                    <a:pt x="3750587" y="3745878"/>
                    <a:pt x="3840639" y="3755972"/>
                    <a:pt x="3932092" y="3750925"/>
                  </a:cubicBezTo>
                  <a:cubicBezTo>
                    <a:pt x="4041507" y="3744827"/>
                    <a:pt x="4149990" y="3737046"/>
                    <a:pt x="4257540" y="3716438"/>
                  </a:cubicBezTo>
                  <a:cubicBezTo>
                    <a:pt x="4436245" y="3682162"/>
                    <a:pt x="4602818" y="3617394"/>
                    <a:pt x="4746762" y="3501107"/>
                  </a:cubicBezTo>
                  <a:cubicBezTo>
                    <a:pt x="4760060" y="3490382"/>
                    <a:pt x="4771958" y="3472929"/>
                    <a:pt x="4793654" y="3474821"/>
                  </a:cubicBezTo>
                  <a:cubicBezTo>
                    <a:pt x="4802575" y="3478393"/>
                    <a:pt x="4802433" y="3482114"/>
                    <a:pt x="4800285" y="3522537"/>
                  </a:cubicBezTo>
                  <a:cubicBezTo>
                    <a:pt x="4793175" y="3587268"/>
                    <a:pt x="4794209" y="3653136"/>
                    <a:pt x="4780764" y="3717361"/>
                  </a:cubicBezTo>
                  <a:cubicBezTo>
                    <a:pt x="4780335" y="3721690"/>
                    <a:pt x="4780215" y="3724546"/>
                    <a:pt x="4780307" y="3726303"/>
                  </a:cubicBezTo>
                  <a:lnTo>
                    <a:pt x="4780741" y="3727560"/>
                  </a:lnTo>
                  <a:lnTo>
                    <a:pt x="4779657" y="3730317"/>
                  </a:lnTo>
                  <a:cubicBezTo>
                    <a:pt x="4773124" y="3810015"/>
                    <a:pt x="4736030" y="3878988"/>
                    <a:pt x="4696370" y="3945228"/>
                  </a:cubicBezTo>
                  <a:cubicBezTo>
                    <a:pt x="4597219" y="4111143"/>
                    <a:pt x="4447210" y="4217127"/>
                    <a:pt x="4273871" y="4293250"/>
                  </a:cubicBezTo>
                  <a:cubicBezTo>
                    <a:pt x="4137625" y="4353391"/>
                    <a:pt x="3993215" y="4387247"/>
                    <a:pt x="3845772" y="4406173"/>
                  </a:cubicBezTo>
                  <a:cubicBezTo>
                    <a:pt x="3709994" y="4424257"/>
                    <a:pt x="3572815" y="4425309"/>
                    <a:pt x="3436571" y="4416477"/>
                  </a:cubicBezTo>
                  <a:cubicBezTo>
                    <a:pt x="3152882" y="4397972"/>
                    <a:pt x="2878526" y="4333204"/>
                    <a:pt x="2611635" y="4235211"/>
                  </a:cubicBezTo>
                  <a:cubicBezTo>
                    <a:pt x="2440056" y="4193577"/>
                    <a:pt x="2529769" y="4244420"/>
                    <a:pt x="2407099" y="4166673"/>
                  </a:cubicBezTo>
                  <a:lnTo>
                    <a:pt x="1875616" y="3768727"/>
                  </a:lnTo>
                  <a:lnTo>
                    <a:pt x="1846673" y="3771200"/>
                  </a:lnTo>
                  <a:lnTo>
                    <a:pt x="1847824" y="3770061"/>
                  </a:lnTo>
                  <a:cubicBezTo>
                    <a:pt x="1815977" y="3734824"/>
                    <a:pt x="1729698" y="3651460"/>
                    <a:pt x="1655588" y="3559776"/>
                  </a:cubicBezTo>
                  <a:cubicBezTo>
                    <a:pt x="1581478" y="3468092"/>
                    <a:pt x="1477816" y="3340239"/>
                    <a:pt x="1403161" y="3219956"/>
                  </a:cubicBezTo>
                  <a:cubicBezTo>
                    <a:pt x="1358602" y="3148459"/>
                    <a:pt x="1315909" y="3076121"/>
                    <a:pt x="1279514" y="3000419"/>
                  </a:cubicBezTo>
                  <a:cubicBezTo>
                    <a:pt x="1260570" y="2931914"/>
                    <a:pt x="1201629" y="2880867"/>
                    <a:pt x="1289499" y="2808928"/>
                  </a:cubicBezTo>
                  <a:lnTo>
                    <a:pt x="1806735" y="2568782"/>
                  </a:lnTo>
                  <a:lnTo>
                    <a:pt x="1862245" y="2748122"/>
                  </a:lnTo>
                  <a:lnTo>
                    <a:pt x="1864747" y="2745513"/>
                  </a:lnTo>
                  <a:lnTo>
                    <a:pt x="1873246" y="2748455"/>
                  </a:lnTo>
                  <a:cubicBezTo>
                    <a:pt x="1884247" y="2756449"/>
                    <a:pt x="1886259" y="2772102"/>
                    <a:pt x="1891683" y="2783615"/>
                  </a:cubicBezTo>
                  <a:cubicBezTo>
                    <a:pt x="1941842" y="2888547"/>
                    <a:pt x="2003199" y="2986540"/>
                    <a:pt x="2074121" y="3079065"/>
                  </a:cubicBezTo>
                  <a:cubicBezTo>
                    <a:pt x="2194735" y="3237410"/>
                    <a:pt x="2343345" y="3364422"/>
                    <a:pt x="2515984" y="3463676"/>
                  </a:cubicBezTo>
                  <a:cubicBezTo>
                    <a:pt x="2534065" y="3453583"/>
                    <a:pt x="2552203" y="3443804"/>
                    <a:pt x="2569876" y="3432896"/>
                  </a:cubicBezTo>
                  <a:lnTo>
                    <a:pt x="2513773" y="3465471"/>
                  </a:lnTo>
                  <a:lnTo>
                    <a:pt x="2748844" y="3630964"/>
                  </a:lnTo>
                  <a:lnTo>
                    <a:pt x="2788259" y="3680060"/>
                  </a:lnTo>
                  <a:lnTo>
                    <a:pt x="3062880" y="3307691"/>
                  </a:lnTo>
                  <a:lnTo>
                    <a:pt x="3119696" y="3157069"/>
                  </a:lnTo>
                  <a:lnTo>
                    <a:pt x="3122087" y="3155188"/>
                  </a:lnTo>
                  <a:cubicBezTo>
                    <a:pt x="3121621" y="3141309"/>
                    <a:pt x="3125120" y="3129113"/>
                    <a:pt x="3130253" y="3116075"/>
                  </a:cubicBezTo>
                  <a:cubicBezTo>
                    <a:pt x="3180178" y="2987591"/>
                    <a:pt x="3221705" y="2856584"/>
                    <a:pt x="3251100" y="2721371"/>
                  </a:cubicBezTo>
                  <a:cubicBezTo>
                    <a:pt x="3296360" y="2514240"/>
                    <a:pt x="3326221" y="2305007"/>
                    <a:pt x="3327155" y="2092199"/>
                  </a:cubicBezTo>
                  <a:cubicBezTo>
                    <a:pt x="3327621" y="2068226"/>
                    <a:pt x="3330187" y="2045095"/>
                    <a:pt x="3338586" y="2022384"/>
                  </a:cubicBezTo>
                  <a:lnTo>
                    <a:pt x="3335850" y="2020938"/>
                  </a:lnTo>
                  <a:lnTo>
                    <a:pt x="3344248" y="2011840"/>
                  </a:lnTo>
                  <a:lnTo>
                    <a:pt x="3338190" y="1959840"/>
                  </a:lnTo>
                  <a:lnTo>
                    <a:pt x="2784636" y="1795959"/>
                  </a:lnTo>
                  <a:lnTo>
                    <a:pt x="2570725" y="1798578"/>
                  </a:lnTo>
                  <a:lnTo>
                    <a:pt x="2320715" y="1850792"/>
                  </a:lnTo>
                  <a:cubicBezTo>
                    <a:pt x="2143410" y="1885068"/>
                    <a:pt x="1972171" y="1939111"/>
                    <a:pt x="1804664" y="2005351"/>
                  </a:cubicBezTo>
                  <a:lnTo>
                    <a:pt x="1751879" y="2024275"/>
                  </a:lnTo>
                  <a:lnTo>
                    <a:pt x="1748380" y="2007687"/>
                  </a:lnTo>
                  <a:lnTo>
                    <a:pt x="1063482" y="2429495"/>
                  </a:lnTo>
                  <a:lnTo>
                    <a:pt x="971360" y="2504015"/>
                  </a:lnTo>
                  <a:lnTo>
                    <a:pt x="887302" y="2576536"/>
                  </a:lnTo>
                  <a:lnTo>
                    <a:pt x="883098" y="2578019"/>
                  </a:lnTo>
                  <a:cubicBezTo>
                    <a:pt x="882963" y="2578850"/>
                    <a:pt x="882829" y="2579680"/>
                    <a:pt x="882694" y="2580511"/>
                  </a:cubicBezTo>
                  <a:lnTo>
                    <a:pt x="881511" y="2581531"/>
                  </a:lnTo>
                  <a:cubicBezTo>
                    <a:pt x="720070" y="2731675"/>
                    <a:pt x="576826" y="2896748"/>
                    <a:pt x="466244" y="3087897"/>
                  </a:cubicBezTo>
                  <a:cubicBezTo>
                    <a:pt x="369659" y="3254863"/>
                    <a:pt x="294071" y="3430661"/>
                    <a:pt x="285439" y="3628119"/>
                  </a:cubicBezTo>
                  <a:cubicBezTo>
                    <a:pt x="284739" y="3639895"/>
                    <a:pt x="284739" y="3652301"/>
                    <a:pt x="270508" y="3656928"/>
                  </a:cubicBezTo>
                  <a:lnTo>
                    <a:pt x="272982" y="3663559"/>
                  </a:lnTo>
                  <a:lnTo>
                    <a:pt x="268142" y="3658722"/>
                  </a:lnTo>
                  <a:cubicBezTo>
                    <a:pt x="234632" y="3641260"/>
                    <a:pt x="214069" y="3610458"/>
                    <a:pt x="190003" y="3583200"/>
                  </a:cubicBezTo>
                  <a:lnTo>
                    <a:pt x="126041" y="3521254"/>
                  </a:lnTo>
                  <a:lnTo>
                    <a:pt x="125398" y="3518140"/>
                  </a:lnTo>
                  <a:cubicBezTo>
                    <a:pt x="114200" y="3512883"/>
                    <a:pt x="107901" y="3502579"/>
                    <a:pt x="103468" y="3491854"/>
                  </a:cubicBezTo>
                  <a:cubicBezTo>
                    <a:pt x="60309" y="3391128"/>
                    <a:pt x="17149" y="3289981"/>
                    <a:pt x="5251" y="3179792"/>
                  </a:cubicBezTo>
                  <a:cubicBezTo>
                    <a:pt x="-1515" y="3117758"/>
                    <a:pt x="-1982" y="3054462"/>
                    <a:pt x="5251" y="2992848"/>
                  </a:cubicBezTo>
                  <a:cubicBezTo>
                    <a:pt x="23214" y="2835555"/>
                    <a:pt x="75006" y="2687935"/>
                    <a:pt x="148028" y="2548096"/>
                  </a:cubicBezTo>
                  <a:cubicBezTo>
                    <a:pt x="208218" y="2432439"/>
                    <a:pt x="281707" y="2326246"/>
                    <a:pt x="364993" y="2225940"/>
                  </a:cubicBezTo>
                  <a:cubicBezTo>
                    <a:pt x="425184" y="2152971"/>
                    <a:pt x="486774" y="2081054"/>
                    <a:pt x="555596" y="2016706"/>
                  </a:cubicBezTo>
                  <a:cubicBezTo>
                    <a:pt x="706306" y="1875816"/>
                    <a:pt x="867280" y="1748383"/>
                    <a:pt x="1043419" y="1641558"/>
                  </a:cubicBezTo>
                  <a:cubicBezTo>
                    <a:pt x="1065115" y="1628100"/>
                    <a:pt x="1085645" y="1613170"/>
                    <a:pt x="1106642" y="1599291"/>
                  </a:cubicBezTo>
                  <a:lnTo>
                    <a:pt x="1116015" y="1597557"/>
                  </a:lnTo>
                  <a:lnTo>
                    <a:pt x="1820664" y="1294274"/>
                  </a:lnTo>
                  <a:cubicBezTo>
                    <a:pt x="1820671" y="1294246"/>
                    <a:pt x="1820677" y="1294218"/>
                    <a:pt x="1820684" y="1294190"/>
                  </a:cubicBezTo>
                  <a:lnTo>
                    <a:pt x="1988939" y="1250902"/>
                  </a:lnTo>
                  <a:cubicBezTo>
                    <a:pt x="2048750" y="1237917"/>
                    <a:pt x="2108999" y="1226982"/>
                    <a:pt x="2169539" y="1217414"/>
                  </a:cubicBezTo>
                  <a:cubicBezTo>
                    <a:pt x="2241278" y="1206164"/>
                    <a:pt x="2313250" y="1199119"/>
                    <a:pt x="2385426" y="1195728"/>
                  </a:cubicBezTo>
                  <a:cubicBezTo>
                    <a:pt x="2457602" y="1192338"/>
                    <a:pt x="2529982" y="1192601"/>
                    <a:pt x="2602537" y="1195965"/>
                  </a:cubicBezTo>
                  <a:cubicBezTo>
                    <a:pt x="2615368" y="1196386"/>
                    <a:pt x="2628841" y="1196386"/>
                    <a:pt x="2641876" y="1198594"/>
                  </a:cubicBezTo>
                  <a:lnTo>
                    <a:pt x="3257847" y="1270240"/>
                  </a:lnTo>
                  <a:lnTo>
                    <a:pt x="3254577" y="1269577"/>
                  </a:lnTo>
                  <a:lnTo>
                    <a:pt x="3252034" y="1240361"/>
                  </a:lnTo>
                  <a:cubicBezTo>
                    <a:pt x="3249059" y="1226351"/>
                    <a:pt x="3244918" y="1212578"/>
                    <a:pt x="3241302" y="1198909"/>
                  </a:cubicBezTo>
                  <a:cubicBezTo>
                    <a:pt x="3188343" y="996405"/>
                    <a:pt x="3123021" y="798526"/>
                    <a:pt x="3022470" y="614107"/>
                  </a:cubicBezTo>
                  <a:cubicBezTo>
                    <a:pt x="2911421" y="410551"/>
                    <a:pt x="2773543" y="229496"/>
                    <a:pt x="2572675" y="105638"/>
                  </a:cubicBezTo>
                  <a:cubicBezTo>
                    <a:pt x="2568009" y="103115"/>
                    <a:pt x="2563868" y="100171"/>
                    <a:pt x="2560894" y="96386"/>
                  </a:cubicBezTo>
                  <a:lnTo>
                    <a:pt x="2556153" y="82211"/>
                  </a:lnTo>
                  <a:lnTo>
                    <a:pt x="2565394" y="80688"/>
                  </a:lnTo>
                  <a:cubicBezTo>
                    <a:pt x="2582396" y="60157"/>
                    <a:pt x="2607591" y="56081"/>
                    <a:pt x="2630671" y="47778"/>
                  </a:cubicBezTo>
                  <a:cubicBezTo>
                    <a:pt x="2662825" y="36532"/>
                    <a:pt x="2695463" y="27285"/>
                    <a:pt x="2728420" y="19567"/>
                  </a:cubicBezTo>
                  <a:lnTo>
                    <a:pt x="2818345" y="2388"/>
                  </a:lnTo>
                  <a:lnTo>
                    <a:pt x="2818802" y="2388"/>
                  </a:lnTo>
                  <a:cubicBezTo>
                    <a:pt x="2843590" y="75"/>
                    <a:pt x="2868130" y="-530"/>
                    <a:pt x="2892426" y="450"/>
                  </a:cubicBezTo>
                  <a:close/>
                </a:path>
              </a:pathLst>
            </a:custGeom>
            <a:solidFill>
              <a:srgbClr val="BFBFBF"/>
            </a:solidFill>
            <a:ln w="12700">
              <a:miter lim="400000"/>
            </a:ln>
          </p:spPr>
          <p:txBody>
            <a:bodyPr wrap="square" lIns="38100" tIns="38100" rIns="38100" bIns="38100" anchor="ctr">
              <a:noAutofit/>
            </a:bodyPr>
            <a:lstStyle/>
            <a:p>
              <a:pPr>
                <a:defRPr sz="3000">
                  <a:solidFill>
                    <a:srgbClr val="FFFFFF"/>
                  </a:solidFill>
                </a:defRPr>
              </a:pPr>
              <a:endParaRPr lang="en-US"/>
            </a:p>
          </p:txBody>
        </p:sp>
        <p:sp>
          <p:nvSpPr>
            <p:cNvPr id="18" name="Shape">
              <a:extLst>
                <a:ext uri="{FF2B5EF4-FFF2-40B4-BE49-F238E27FC236}">
                  <a16:creationId xmlns:a16="http://schemas.microsoft.com/office/drawing/2014/main" id="{A227AF5B-ADDF-FA20-25A1-FD1B7F726F25}"/>
                </a:ext>
              </a:extLst>
            </p:cNvPr>
            <p:cNvSpPr/>
            <p:nvPr/>
          </p:nvSpPr>
          <p:spPr>
            <a:xfrm>
              <a:off x="4503361" y="1199728"/>
              <a:ext cx="1902790" cy="3259729"/>
            </a:xfrm>
            <a:custGeom>
              <a:avLst/>
              <a:gdLst/>
              <a:ahLst/>
              <a:cxnLst>
                <a:cxn ang="0">
                  <a:pos x="wd2" y="hd2"/>
                </a:cxn>
                <a:cxn ang="5400000">
                  <a:pos x="wd2" y="hd2"/>
                </a:cxn>
                <a:cxn ang="10800000">
                  <a:pos x="wd2" y="hd2"/>
                </a:cxn>
                <a:cxn ang="16200000">
                  <a:pos x="wd2" y="hd2"/>
                </a:cxn>
              </a:cxnLst>
              <a:rect l="0" t="0" r="r" b="b"/>
              <a:pathLst>
                <a:path w="21600" h="21593" extrusionOk="0">
                  <a:moveTo>
                    <a:pt x="2165" y="10582"/>
                  </a:moveTo>
                  <a:cubicBezTo>
                    <a:pt x="2404" y="9608"/>
                    <a:pt x="2661" y="8638"/>
                    <a:pt x="3092" y="7684"/>
                  </a:cubicBezTo>
                  <a:cubicBezTo>
                    <a:pt x="3828" y="6064"/>
                    <a:pt x="4860" y="4521"/>
                    <a:pt x="6459" y="3119"/>
                  </a:cubicBezTo>
                  <a:cubicBezTo>
                    <a:pt x="7311" y="2370"/>
                    <a:pt x="8303" y="1695"/>
                    <a:pt x="9522" y="1134"/>
                  </a:cubicBezTo>
                  <a:cubicBezTo>
                    <a:pt x="11144" y="388"/>
                    <a:pt x="12971" y="-7"/>
                    <a:pt x="15048" y="0"/>
                  </a:cubicBezTo>
                  <a:cubicBezTo>
                    <a:pt x="17230" y="7"/>
                    <a:pt x="19418" y="3"/>
                    <a:pt x="21600" y="3"/>
                  </a:cubicBezTo>
                  <a:cubicBezTo>
                    <a:pt x="20841" y="71"/>
                    <a:pt x="20089" y="167"/>
                    <a:pt x="19359" y="316"/>
                  </a:cubicBezTo>
                  <a:cubicBezTo>
                    <a:pt x="19097" y="371"/>
                    <a:pt x="18811" y="398"/>
                    <a:pt x="18618" y="534"/>
                  </a:cubicBezTo>
                  <a:cubicBezTo>
                    <a:pt x="18017" y="538"/>
                    <a:pt x="17562" y="766"/>
                    <a:pt x="17160" y="953"/>
                  </a:cubicBezTo>
                  <a:cubicBezTo>
                    <a:pt x="16075" y="1457"/>
                    <a:pt x="15094" y="2039"/>
                    <a:pt x="14283" y="2710"/>
                  </a:cubicBezTo>
                  <a:cubicBezTo>
                    <a:pt x="12142" y="4481"/>
                    <a:pt x="10882" y="6462"/>
                    <a:pt x="10164" y="8573"/>
                  </a:cubicBezTo>
                  <a:cubicBezTo>
                    <a:pt x="9557" y="10126"/>
                    <a:pt x="9371" y="11705"/>
                    <a:pt x="9341" y="13292"/>
                  </a:cubicBezTo>
                  <a:cubicBezTo>
                    <a:pt x="9341" y="13336"/>
                    <a:pt x="9371" y="13377"/>
                    <a:pt x="9388" y="13422"/>
                  </a:cubicBezTo>
                  <a:cubicBezTo>
                    <a:pt x="9324" y="13956"/>
                    <a:pt x="9411" y="14487"/>
                    <a:pt x="9487" y="15022"/>
                  </a:cubicBezTo>
                  <a:cubicBezTo>
                    <a:pt x="9528" y="15328"/>
                    <a:pt x="9511" y="15641"/>
                    <a:pt x="9709" y="15944"/>
                  </a:cubicBezTo>
                  <a:cubicBezTo>
                    <a:pt x="10567" y="15822"/>
                    <a:pt x="11407" y="15699"/>
                    <a:pt x="12288" y="15570"/>
                  </a:cubicBezTo>
                  <a:cubicBezTo>
                    <a:pt x="12323" y="15737"/>
                    <a:pt x="12200" y="15842"/>
                    <a:pt x="12124" y="15948"/>
                  </a:cubicBezTo>
                  <a:cubicBezTo>
                    <a:pt x="11716" y="16561"/>
                    <a:pt x="11302" y="17170"/>
                    <a:pt x="10882" y="17780"/>
                  </a:cubicBezTo>
                  <a:cubicBezTo>
                    <a:pt x="10794" y="17906"/>
                    <a:pt x="10707" y="18025"/>
                    <a:pt x="10701" y="18164"/>
                  </a:cubicBezTo>
                  <a:cubicBezTo>
                    <a:pt x="10537" y="18205"/>
                    <a:pt x="10526" y="18304"/>
                    <a:pt x="10467" y="18382"/>
                  </a:cubicBezTo>
                  <a:cubicBezTo>
                    <a:pt x="9808" y="19349"/>
                    <a:pt x="9155" y="20316"/>
                    <a:pt x="8495" y="21280"/>
                  </a:cubicBezTo>
                  <a:cubicBezTo>
                    <a:pt x="8419" y="21389"/>
                    <a:pt x="8390" y="21518"/>
                    <a:pt x="8204" y="21593"/>
                  </a:cubicBezTo>
                  <a:cubicBezTo>
                    <a:pt x="8069" y="21590"/>
                    <a:pt x="7994" y="21535"/>
                    <a:pt x="7906" y="21491"/>
                  </a:cubicBezTo>
                  <a:cubicBezTo>
                    <a:pt x="7037" y="21052"/>
                    <a:pt x="6173" y="20606"/>
                    <a:pt x="5292" y="20177"/>
                  </a:cubicBezTo>
                  <a:cubicBezTo>
                    <a:pt x="4866" y="19969"/>
                    <a:pt x="4504" y="19720"/>
                    <a:pt x="4003" y="19571"/>
                  </a:cubicBezTo>
                  <a:cubicBezTo>
                    <a:pt x="3828" y="19438"/>
                    <a:pt x="3612" y="19329"/>
                    <a:pt x="3396" y="19216"/>
                  </a:cubicBezTo>
                  <a:cubicBezTo>
                    <a:pt x="2351" y="18692"/>
                    <a:pt x="1307" y="18168"/>
                    <a:pt x="268" y="17640"/>
                  </a:cubicBezTo>
                  <a:cubicBezTo>
                    <a:pt x="158" y="17586"/>
                    <a:pt x="0" y="17548"/>
                    <a:pt x="0" y="17422"/>
                  </a:cubicBezTo>
                  <a:cubicBezTo>
                    <a:pt x="642" y="17323"/>
                    <a:pt x="1284" y="17225"/>
                    <a:pt x="1931" y="17122"/>
                  </a:cubicBezTo>
                  <a:cubicBezTo>
                    <a:pt x="2526" y="17031"/>
                    <a:pt x="2526" y="17031"/>
                    <a:pt x="2427" y="16683"/>
                  </a:cubicBezTo>
                  <a:cubicBezTo>
                    <a:pt x="2357" y="16442"/>
                    <a:pt x="2305" y="16196"/>
                    <a:pt x="2240" y="15955"/>
                  </a:cubicBezTo>
                  <a:cubicBezTo>
                    <a:pt x="2065" y="15240"/>
                    <a:pt x="1984" y="14521"/>
                    <a:pt x="1943" y="13799"/>
                  </a:cubicBezTo>
                  <a:cubicBezTo>
                    <a:pt x="1890" y="12734"/>
                    <a:pt x="1990" y="11658"/>
                    <a:pt x="2165" y="10582"/>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lang="en-US"/>
            </a:p>
          </p:txBody>
        </p:sp>
        <p:sp>
          <p:nvSpPr>
            <p:cNvPr id="19" name="Shape">
              <a:extLst>
                <a:ext uri="{FF2B5EF4-FFF2-40B4-BE49-F238E27FC236}">
                  <a16:creationId xmlns:a16="http://schemas.microsoft.com/office/drawing/2014/main" id="{0596F667-F6CC-CB71-3CCC-2F61350029B8}"/>
                </a:ext>
              </a:extLst>
            </p:cNvPr>
            <p:cNvSpPr/>
            <p:nvPr/>
          </p:nvSpPr>
          <p:spPr>
            <a:xfrm>
              <a:off x="3701201" y="4345445"/>
              <a:ext cx="3285052" cy="1376341"/>
            </a:xfrm>
            <a:custGeom>
              <a:avLst/>
              <a:gdLst/>
              <a:ahLst/>
              <a:cxnLst>
                <a:cxn ang="0">
                  <a:pos x="wd2" y="hd2"/>
                </a:cxn>
                <a:cxn ang="5400000">
                  <a:pos x="wd2" y="hd2"/>
                </a:cxn>
                <a:cxn ang="10800000">
                  <a:pos x="wd2" y="hd2"/>
                </a:cxn>
                <a:cxn ang="16200000">
                  <a:pos x="wd2" y="hd2"/>
                </a:cxn>
              </a:cxnLst>
              <a:rect l="0" t="0" r="r" b="b"/>
              <a:pathLst>
                <a:path w="21567" h="21359" extrusionOk="0">
                  <a:moveTo>
                    <a:pt x="16096" y="16511"/>
                  </a:moveTo>
                  <a:cubicBezTo>
                    <a:pt x="15907" y="16591"/>
                    <a:pt x="15749" y="16838"/>
                    <a:pt x="15577" y="17029"/>
                  </a:cubicBezTo>
                  <a:cubicBezTo>
                    <a:pt x="13886" y="18928"/>
                    <a:pt x="12128" y="20300"/>
                    <a:pt x="10275" y="20954"/>
                  </a:cubicBezTo>
                  <a:cubicBezTo>
                    <a:pt x="8595" y="21544"/>
                    <a:pt x="6921" y="21568"/>
                    <a:pt x="5268" y="20491"/>
                  </a:cubicBezTo>
                  <a:cubicBezTo>
                    <a:pt x="4184" y="19781"/>
                    <a:pt x="3202" y="18625"/>
                    <a:pt x="2403" y="16710"/>
                  </a:cubicBezTo>
                  <a:cubicBezTo>
                    <a:pt x="1903" y="15514"/>
                    <a:pt x="1572" y="14070"/>
                    <a:pt x="1286" y="12563"/>
                  </a:cubicBezTo>
                  <a:cubicBezTo>
                    <a:pt x="941" y="10752"/>
                    <a:pt x="594" y="8933"/>
                    <a:pt x="256" y="7115"/>
                  </a:cubicBezTo>
                  <a:cubicBezTo>
                    <a:pt x="172" y="6668"/>
                    <a:pt x="7" y="6309"/>
                    <a:pt x="0" y="5783"/>
                  </a:cubicBezTo>
                  <a:cubicBezTo>
                    <a:pt x="162" y="6078"/>
                    <a:pt x="304" y="6421"/>
                    <a:pt x="439" y="6788"/>
                  </a:cubicBezTo>
                  <a:cubicBezTo>
                    <a:pt x="597" y="7211"/>
                    <a:pt x="732" y="7689"/>
                    <a:pt x="952" y="7960"/>
                  </a:cubicBezTo>
                  <a:cubicBezTo>
                    <a:pt x="982" y="8176"/>
                    <a:pt x="1053" y="8303"/>
                    <a:pt x="1124" y="8423"/>
                  </a:cubicBezTo>
                  <a:cubicBezTo>
                    <a:pt x="1481" y="9029"/>
                    <a:pt x="1849" y="9579"/>
                    <a:pt x="2251" y="10018"/>
                  </a:cubicBezTo>
                  <a:cubicBezTo>
                    <a:pt x="3462" y="11334"/>
                    <a:pt x="4745" y="11797"/>
                    <a:pt x="6057" y="11853"/>
                  </a:cubicBezTo>
                  <a:cubicBezTo>
                    <a:pt x="7046" y="11901"/>
                    <a:pt x="8025" y="11661"/>
                    <a:pt x="8993" y="11215"/>
                  </a:cubicBezTo>
                  <a:cubicBezTo>
                    <a:pt x="9779" y="10848"/>
                    <a:pt x="10569" y="10489"/>
                    <a:pt x="11308" y="9707"/>
                  </a:cubicBezTo>
                  <a:cubicBezTo>
                    <a:pt x="11446" y="9763"/>
                    <a:pt x="11568" y="9611"/>
                    <a:pt x="11693" y="9508"/>
                  </a:cubicBezTo>
                  <a:cubicBezTo>
                    <a:pt x="12394" y="8933"/>
                    <a:pt x="13083" y="8279"/>
                    <a:pt x="13751" y="7506"/>
                  </a:cubicBezTo>
                  <a:cubicBezTo>
                    <a:pt x="14419" y="6740"/>
                    <a:pt x="15081" y="5958"/>
                    <a:pt x="15695" y="4961"/>
                  </a:cubicBezTo>
                  <a:cubicBezTo>
                    <a:pt x="15931" y="4650"/>
                    <a:pt x="16174" y="4363"/>
                    <a:pt x="16383" y="3900"/>
                  </a:cubicBezTo>
                  <a:cubicBezTo>
                    <a:pt x="16049" y="2879"/>
                    <a:pt x="15728" y="1898"/>
                    <a:pt x="15371" y="805"/>
                  </a:cubicBezTo>
                  <a:cubicBezTo>
                    <a:pt x="15516" y="774"/>
                    <a:pt x="15590" y="750"/>
                    <a:pt x="15664" y="742"/>
                  </a:cubicBezTo>
                  <a:cubicBezTo>
                    <a:pt x="16680" y="614"/>
                    <a:pt x="17699" y="502"/>
                    <a:pt x="18715" y="367"/>
                  </a:cubicBezTo>
                  <a:cubicBezTo>
                    <a:pt x="19035" y="327"/>
                    <a:pt x="19353" y="239"/>
                    <a:pt x="19673" y="175"/>
                  </a:cubicBezTo>
                  <a:cubicBezTo>
                    <a:pt x="19717" y="191"/>
                    <a:pt x="19761" y="223"/>
                    <a:pt x="19805" y="223"/>
                  </a:cubicBezTo>
                  <a:cubicBezTo>
                    <a:pt x="20301" y="160"/>
                    <a:pt x="20800" y="96"/>
                    <a:pt x="21296" y="16"/>
                  </a:cubicBezTo>
                  <a:cubicBezTo>
                    <a:pt x="21586" y="-32"/>
                    <a:pt x="21600" y="-16"/>
                    <a:pt x="21536" y="678"/>
                  </a:cubicBezTo>
                  <a:cubicBezTo>
                    <a:pt x="21533" y="702"/>
                    <a:pt x="21533" y="726"/>
                    <a:pt x="21529" y="758"/>
                  </a:cubicBezTo>
                  <a:cubicBezTo>
                    <a:pt x="21131" y="4674"/>
                    <a:pt x="20736" y="8598"/>
                    <a:pt x="20331" y="12507"/>
                  </a:cubicBezTo>
                  <a:cubicBezTo>
                    <a:pt x="20250" y="13281"/>
                    <a:pt x="20206" y="14086"/>
                    <a:pt x="20075" y="14828"/>
                  </a:cubicBezTo>
                  <a:cubicBezTo>
                    <a:pt x="19997" y="14804"/>
                    <a:pt x="19963" y="14692"/>
                    <a:pt x="19930" y="14589"/>
                  </a:cubicBezTo>
                  <a:cubicBezTo>
                    <a:pt x="19714" y="13927"/>
                    <a:pt x="19498" y="13257"/>
                    <a:pt x="19278" y="12595"/>
                  </a:cubicBezTo>
                  <a:cubicBezTo>
                    <a:pt x="19089" y="12020"/>
                    <a:pt x="19083" y="12020"/>
                    <a:pt x="18843" y="12435"/>
                  </a:cubicBezTo>
                  <a:cubicBezTo>
                    <a:pt x="18249" y="13448"/>
                    <a:pt x="17632" y="14365"/>
                    <a:pt x="17001" y="15243"/>
                  </a:cubicBezTo>
                  <a:cubicBezTo>
                    <a:pt x="16704" y="15665"/>
                    <a:pt x="16373" y="15969"/>
                    <a:pt x="16096" y="16511"/>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lang="en-US"/>
            </a:p>
          </p:txBody>
        </p:sp>
        <p:sp>
          <p:nvSpPr>
            <p:cNvPr id="20" name="Shape">
              <a:extLst>
                <a:ext uri="{FF2B5EF4-FFF2-40B4-BE49-F238E27FC236}">
                  <a16:creationId xmlns:a16="http://schemas.microsoft.com/office/drawing/2014/main" id="{5E2D275F-19AD-A418-C083-6894C8A8DDF6}"/>
                </a:ext>
              </a:extLst>
            </p:cNvPr>
            <p:cNvSpPr/>
            <p:nvPr/>
          </p:nvSpPr>
          <p:spPr>
            <a:xfrm>
              <a:off x="5829340" y="2186697"/>
              <a:ext cx="2774087" cy="2730318"/>
            </a:xfrm>
            <a:custGeom>
              <a:avLst/>
              <a:gdLst/>
              <a:ahLst/>
              <a:cxnLst>
                <a:cxn ang="0">
                  <a:pos x="wd2" y="hd2"/>
                </a:cxn>
                <a:cxn ang="5400000">
                  <a:pos x="wd2" y="hd2"/>
                </a:cxn>
                <a:cxn ang="10800000">
                  <a:pos x="wd2" y="hd2"/>
                </a:cxn>
                <a:cxn ang="16200000">
                  <a:pos x="wd2" y="hd2"/>
                </a:cxn>
              </a:cxnLst>
              <a:rect l="0" t="0" r="r" b="b"/>
              <a:pathLst>
                <a:path w="21458" h="21596" extrusionOk="0">
                  <a:moveTo>
                    <a:pt x="19566" y="21596"/>
                  </a:moveTo>
                  <a:cubicBezTo>
                    <a:pt x="19670" y="21088"/>
                    <a:pt x="19662" y="20567"/>
                    <a:pt x="19717" y="20055"/>
                  </a:cubicBezTo>
                  <a:cubicBezTo>
                    <a:pt x="19733" y="19901"/>
                    <a:pt x="19757" y="19738"/>
                    <a:pt x="19682" y="19584"/>
                  </a:cubicBezTo>
                  <a:cubicBezTo>
                    <a:pt x="19729" y="19466"/>
                    <a:pt x="19705" y="19348"/>
                    <a:pt x="19689" y="19230"/>
                  </a:cubicBezTo>
                  <a:cubicBezTo>
                    <a:pt x="19586" y="18527"/>
                    <a:pt x="19391" y="17856"/>
                    <a:pt x="19117" y="17201"/>
                  </a:cubicBezTo>
                  <a:cubicBezTo>
                    <a:pt x="18485" y="15685"/>
                    <a:pt x="17543" y="14380"/>
                    <a:pt x="16414" y="13217"/>
                  </a:cubicBezTo>
                  <a:cubicBezTo>
                    <a:pt x="15443" y="12213"/>
                    <a:pt x="14406" y="11290"/>
                    <a:pt x="13197" y="10578"/>
                  </a:cubicBezTo>
                  <a:cubicBezTo>
                    <a:pt x="13102" y="10424"/>
                    <a:pt x="12939" y="10359"/>
                    <a:pt x="12800" y="10269"/>
                  </a:cubicBezTo>
                  <a:cubicBezTo>
                    <a:pt x="11480" y="9432"/>
                    <a:pt x="10096" y="8720"/>
                    <a:pt x="8649" y="8147"/>
                  </a:cubicBezTo>
                  <a:cubicBezTo>
                    <a:pt x="8577" y="8119"/>
                    <a:pt x="8498" y="8115"/>
                    <a:pt x="8422" y="8099"/>
                  </a:cubicBezTo>
                  <a:cubicBezTo>
                    <a:pt x="8343" y="8054"/>
                    <a:pt x="8267" y="8001"/>
                    <a:pt x="8184" y="7968"/>
                  </a:cubicBezTo>
                  <a:cubicBezTo>
                    <a:pt x="7504" y="7704"/>
                    <a:pt x="6808" y="7485"/>
                    <a:pt x="6097" y="7314"/>
                  </a:cubicBezTo>
                  <a:cubicBezTo>
                    <a:pt x="5544" y="7184"/>
                    <a:pt x="5572" y="7098"/>
                    <a:pt x="5508" y="7749"/>
                  </a:cubicBezTo>
                  <a:cubicBezTo>
                    <a:pt x="5464" y="8208"/>
                    <a:pt x="5452" y="8672"/>
                    <a:pt x="5353" y="9127"/>
                  </a:cubicBezTo>
                  <a:cubicBezTo>
                    <a:pt x="5202" y="9091"/>
                    <a:pt x="5138" y="8981"/>
                    <a:pt x="5059" y="8903"/>
                  </a:cubicBezTo>
                  <a:cubicBezTo>
                    <a:pt x="4331" y="8196"/>
                    <a:pt x="3612" y="7489"/>
                    <a:pt x="2884" y="6781"/>
                  </a:cubicBezTo>
                  <a:cubicBezTo>
                    <a:pt x="2753" y="6655"/>
                    <a:pt x="2642" y="6501"/>
                    <a:pt x="2471" y="6419"/>
                  </a:cubicBezTo>
                  <a:cubicBezTo>
                    <a:pt x="1942" y="5830"/>
                    <a:pt x="1362" y="5297"/>
                    <a:pt x="801" y="4744"/>
                  </a:cubicBezTo>
                  <a:cubicBezTo>
                    <a:pt x="558" y="4505"/>
                    <a:pt x="312" y="4265"/>
                    <a:pt x="69" y="4025"/>
                  </a:cubicBezTo>
                  <a:cubicBezTo>
                    <a:pt x="-30" y="3927"/>
                    <a:pt x="-22" y="3846"/>
                    <a:pt x="93" y="3769"/>
                  </a:cubicBezTo>
                  <a:cubicBezTo>
                    <a:pt x="149" y="3732"/>
                    <a:pt x="205" y="3700"/>
                    <a:pt x="260" y="3663"/>
                  </a:cubicBezTo>
                  <a:cubicBezTo>
                    <a:pt x="1159" y="3102"/>
                    <a:pt x="2061" y="2545"/>
                    <a:pt x="2960" y="1980"/>
                  </a:cubicBezTo>
                  <a:cubicBezTo>
                    <a:pt x="3087" y="1899"/>
                    <a:pt x="3250" y="1858"/>
                    <a:pt x="3321" y="1695"/>
                  </a:cubicBezTo>
                  <a:cubicBezTo>
                    <a:pt x="3477" y="1663"/>
                    <a:pt x="3608" y="1577"/>
                    <a:pt x="3743" y="1492"/>
                  </a:cubicBezTo>
                  <a:cubicBezTo>
                    <a:pt x="4439" y="1057"/>
                    <a:pt x="5138" y="618"/>
                    <a:pt x="5838" y="187"/>
                  </a:cubicBezTo>
                  <a:cubicBezTo>
                    <a:pt x="5957" y="114"/>
                    <a:pt x="6057" y="-4"/>
                    <a:pt x="6216" y="0"/>
                  </a:cubicBezTo>
                  <a:cubicBezTo>
                    <a:pt x="6228" y="12"/>
                    <a:pt x="6236" y="24"/>
                    <a:pt x="6248" y="33"/>
                  </a:cubicBezTo>
                  <a:cubicBezTo>
                    <a:pt x="6256" y="581"/>
                    <a:pt x="6156" y="1118"/>
                    <a:pt x="6108" y="1659"/>
                  </a:cubicBezTo>
                  <a:cubicBezTo>
                    <a:pt x="6093" y="1830"/>
                    <a:pt x="6132" y="1899"/>
                    <a:pt x="6295" y="1931"/>
                  </a:cubicBezTo>
                  <a:cubicBezTo>
                    <a:pt x="6792" y="2025"/>
                    <a:pt x="7289" y="2134"/>
                    <a:pt x="7786" y="2240"/>
                  </a:cubicBezTo>
                  <a:cubicBezTo>
                    <a:pt x="7834" y="2256"/>
                    <a:pt x="7882" y="2281"/>
                    <a:pt x="7933" y="2293"/>
                  </a:cubicBezTo>
                  <a:cubicBezTo>
                    <a:pt x="9539" y="2708"/>
                    <a:pt x="11074" y="3330"/>
                    <a:pt x="12557" y="4086"/>
                  </a:cubicBezTo>
                  <a:cubicBezTo>
                    <a:pt x="12740" y="4179"/>
                    <a:pt x="12911" y="4314"/>
                    <a:pt x="13122" y="4346"/>
                  </a:cubicBezTo>
                  <a:cubicBezTo>
                    <a:pt x="13185" y="4436"/>
                    <a:pt x="13285" y="4480"/>
                    <a:pt x="13376" y="4529"/>
                  </a:cubicBezTo>
                  <a:cubicBezTo>
                    <a:pt x="14672" y="5261"/>
                    <a:pt x="15885" y="6111"/>
                    <a:pt x="17002" y="7107"/>
                  </a:cubicBezTo>
                  <a:cubicBezTo>
                    <a:pt x="18449" y="8395"/>
                    <a:pt x="19705" y="9843"/>
                    <a:pt x="20564" y="11615"/>
                  </a:cubicBezTo>
                  <a:cubicBezTo>
                    <a:pt x="21208" y="12941"/>
                    <a:pt x="21570" y="14331"/>
                    <a:pt x="21427" y="15827"/>
                  </a:cubicBezTo>
                  <a:cubicBezTo>
                    <a:pt x="21383" y="16266"/>
                    <a:pt x="21296" y="16697"/>
                    <a:pt x="21149" y="17112"/>
                  </a:cubicBezTo>
                  <a:cubicBezTo>
                    <a:pt x="20691" y="18421"/>
                    <a:pt x="20234" y="19726"/>
                    <a:pt x="19777" y="21031"/>
                  </a:cubicBezTo>
                  <a:cubicBezTo>
                    <a:pt x="19701" y="21226"/>
                    <a:pt x="19590" y="21397"/>
                    <a:pt x="19566" y="21596"/>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lang="en-US"/>
            </a:p>
          </p:txBody>
        </p:sp>
      </p:grpSp>
      <p:sp>
        <p:nvSpPr>
          <p:cNvPr id="21" name="TextBox 82">
            <a:extLst>
              <a:ext uri="{FF2B5EF4-FFF2-40B4-BE49-F238E27FC236}">
                <a16:creationId xmlns:a16="http://schemas.microsoft.com/office/drawing/2014/main" id="{74617BAA-952B-6E8A-C3C5-D7E786895AFC}"/>
              </a:ext>
            </a:extLst>
          </p:cNvPr>
          <p:cNvSpPr txBox="1"/>
          <p:nvPr/>
        </p:nvSpPr>
        <p:spPr>
          <a:xfrm>
            <a:off x="2519529" y="1848731"/>
            <a:ext cx="2580932" cy="800219"/>
          </a:xfrm>
          <a:prstGeom prst="rect">
            <a:avLst/>
          </a:prstGeom>
          <a:noFill/>
        </p:spPr>
        <p:txBody>
          <a:bodyPr wrap="square" lIns="0" r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a:solidFill>
                  <a:schemeClr val="accent1"/>
                </a:solidFill>
              </a:rPr>
              <a:t>STRUCTURE</a:t>
            </a:r>
            <a:endParaRPr kumimoji="0" lang="en-US" b="1" i="0" u="none" strike="noStrike" kern="1200" cap="none" spc="0" normalizeH="0" baseline="0" noProof="0">
              <a:ln>
                <a:noFill/>
              </a:ln>
              <a:solidFill>
                <a:schemeClr val="accent1"/>
              </a:solidFill>
              <a:effectLst/>
              <a:uLnTx/>
              <a:uFillTx/>
              <a:ea typeface="+mn-ea"/>
              <a:cs typeface="+mn-cs"/>
            </a:endParaRPr>
          </a:p>
          <a:p>
            <a:pPr marL="285750" lvl="0" indent="-285750">
              <a:buFont typeface="Arial" panose="020B0604020202020204" pitchFamily="34" charset="0"/>
              <a:buChar char="•"/>
              <a:defRPr/>
            </a:pPr>
            <a:r>
              <a:rPr lang="en-US" sz="1400">
                <a:solidFill>
                  <a:schemeClr val="accent1"/>
                </a:solidFill>
              </a:rPr>
              <a:t>Reporting Lines</a:t>
            </a:r>
          </a:p>
          <a:p>
            <a:pPr marL="285750" lvl="0" indent="-285750">
              <a:buFont typeface="Arial" panose="020B0604020202020204" pitchFamily="34" charset="0"/>
              <a:buChar char="•"/>
              <a:defRPr/>
            </a:pPr>
            <a:r>
              <a:rPr lang="en-US" sz="1400">
                <a:solidFill>
                  <a:schemeClr val="accent1"/>
                </a:solidFill>
              </a:rPr>
              <a:t>Incentives &amp; Career Path</a:t>
            </a:r>
          </a:p>
        </p:txBody>
      </p:sp>
      <p:sp>
        <p:nvSpPr>
          <p:cNvPr id="22" name="TextBox 82">
            <a:extLst>
              <a:ext uri="{FF2B5EF4-FFF2-40B4-BE49-F238E27FC236}">
                <a16:creationId xmlns:a16="http://schemas.microsoft.com/office/drawing/2014/main" id="{A418C97A-D5BF-D5CE-571A-CEDBF6E32810}"/>
              </a:ext>
            </a:extLst>
          </p:cNvPr>
          <p:cNvSpPr txBox="1"/>
          <p:nvPr/>
        </p:nvSpPr>
        <p:spPr>
          <a:xfrm>
            <a:off x="8314215" y="3187779"/>
            <a:ext cx="3200400" cy="800219"/>
          </a:xfrm>
          <a:prstGeom prst="rect">
            <a:avLst/>
          </a:prstGeom>
          <a:noFill/>
        </p:spPr>
        <p:txBody>
          <a:bodyPr wrap="square" lIns="0" r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chemeClr val="accent3"/>
                </a:solidFill>
                <a:effectLst/>
                <a:uLnTx/>
                <a:uFillTx/>
                <a:ea typeface="+mn-ea"/>
                <a:cs typeface="+mn-cs"/>
              </a:rPr>
              <a:t>SUPPORT</a:t>
            </a:r>
          </a:p>
          <a:p>
            <a:pPr marL="285750" lvl="0" indent="-285750">
              <a:buFont typeface="Arial" panose="020B0604020202020204" pitchFamily="34" charset="0"/>
              <a:buChar char="•"/>
              <a:defRPr/>
            </a:pPr>
            <a:r>
              <a:rPr lang="en-US" sz="1400">
                <a:solidFill>
                  <a:schemeClr val="accent3"/>
                </a:solidFill>
              </a:rPr>
              <a:t>Continuous Learning</a:t>
            </a:r>
          </a:p>
          <a:p>
            <a:pPr marL="285750" lvl="0" indent="-285750">
              <a:buFont typeface="Arial" panose="020B0604020202020204" pitchFamily="34" charset="0"/>
              <a:buChar char="•"/>
              <a:defRPr/>
            </a:pPr>
            <a:r>
              <a:rPr lang="en-US" sz="1400">
                <a:solidFill>
                  <a:schemeClr val="accent3"/>
                </a:solidFill>
              </a:rPr>
              <a:t>Team Collaboration</a:t>
            </a:r>
          </a:p>
        </p:txBody>
      </p:sp>
      <p:sp>
        <p:nvSpPr>
          <p:cNvPr id="23" name="TextBox 82">
            <a:extLst>
              <a:ext uri="{FF2B5EF4-FFF2-40B4-BE49-F238E27FC236}">
                <a16:creationId xmlns:a16="http://schemas.microsoft.com/office/drawing/2014/main" id="{3BA36E00-0B94-C4AB-2CA4-BAB38A491E40}"/>
              </a:ext>
            </a:extLst>
          </p:cNvPr>
          <p:cNvSpPr txBox="1"/>
          <p:nvPr/>
        </p:nvSpPr>
        <p:spPr>
          <a:xfrm>
            <a:off x="2211571" y="4812489"/>
            <a:ext cx="2580931" cy="800219"/>
          </a:xfrm>
          <a:prstGeom prst="rect">
            <a:avLst/>
          </a:prstGeom>
          <a:noFill/>
        </p:spPr>
        <p:txBody>
          <a:bodyPr wrap="square" lIns="0" r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a:solidFill>
                  <a:schemeClr val="accent2"/>
                </a:solidFill>
              </a:rPr>
              <a:t>FEEDBACK</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a:ln>
                  <a:noFill/>
                </a:ln>
                <a:solidFill>
                  <a:schemeClr val="accent2"/>
                </a:solidFill>
                <a:effectLst/>
                <a:uLnTx/>
                <a:uFillTx/>
                <a:ea typeface="+mn-ea"/>
                <a:cs typeface="+mn-cs"/>
              </a:rPr>
              <a:t>Goal Setting</a:t>
            </a:r>
          </a:p>
          <a:p>
            <a:pPr marL="285750" indent="-285750">
              <a:buFont typeface="Arial" panose="020B0604020202020204" pitchFamily="34" charset="0"/>
              <a:buChar char="•"/>
              <a:defRPr/>
            </a:pPr>
            <a:r>
              <a:rPr lang="en-US" sz="1400">
                <a:solidFill>
                  <a:schemeClr val="accent2"/>
                </a:solidFill>
              </a:rPr>
              <a:t>Performance Scorecard</a:t>
            </a:r>
          </a:p>
        </p:txBody>
      </p:sp>
    </p:spTree>
    <p:extLst>
      <p:ext uri="{BB962C8B-B14F-4D97-AF65-F5344CB8AC3E}">
        <p14:creationId xmlns:p14="http://schemas.microsoft.com/office/powerpoint/2010/main" val="4024428917"/>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DD6CD-DE69-8DF7-1B56-CC72BA1F9D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8C1C8-D994-1189-7CE1-C7533F521693}"/>
              </a:ext>
            </a:extLst>
          </p:cNvPr>
          <p:cNvSpPr>
            <a:spLocks noGrp="1"/>
          </p:cNvSpPr>
          <p:nvPr>
            <p:ph type="title"/>
          </p:nvPr>
        </p:nvSpPr>
        <p:spPr/>
        <p:txBody>
          <a:bodyPr/>
          <a:lstStyle/>
          <a:p>
            <a:r>
              <a:rPr lang="en-US"/>
              <a:t>Sustainment | Structure</a:t>
            </a:r>
          </a:p>
        </p:txBody>
      </p:sp>
      <p:sp>
        <p:nvSpPr>
          <p:cNvPr id="9" name="Text Placeholder 8">
            <a:extLst>
              <a:ext uri="{FF2B5EF4-FFF2-40B4-BE49-F238E27FC236}">
                <a16:creationId xmlns:a16="http://schemas.microsoft.com/office/drawing/2014/main" id="{2D3747A4-B20F-FCA7-C5ED-9EC642F85DCC}"/>
              </a:ext>
            </a:extLst>
          </p:cNvPr>
          <p:cNvSpPr>
            <a:spLocks noGrp="1"/>
          </p:cNvSpPr>
          <p:nvPr>
            <p:ph type="body" sz="quarter" idx="10"/>
          </p:nvPr>
        </p:nvSpPr>
        <p:spPr/>
        <p:txBody>
          <a:bodyPr anchor="t"/>
          <a:lstStyle/>
          <a:p>
            <a:r>
              <a:rPr lang="en-US"/>
              <a:t>Sustainment requires structural alignment. Organizational structures must be intentionally reviewed and, if needed, redesigned to support and reinforce new behaviors and ways of working—otherwise changes will regress to old patterns.</a:t>
            </a:r>
          </a:p>
        </p:txBody>
      </p:sp>
      <p:sp>
        <p:nvSpPr>
          <p:cNvPr id="3" name="Footer Placeholder 2">
            <a:extLst>
              <a:ext uri="{FF2B5EF4-FFF2-40B4-BE49-F238E27FC236}">
                <a16:creationId xmlns:a16="http://schemas.microsoft.com/office/drawing/2014/main" id="{B40D8A68-7988-8630-9AD3-E34C753B1432}"/>
              </a:ext>
            </a:extLst>
          </p:cNvPr>
          <p:cNvSpPr>
            <a:spLocks noGrp="1"/>
          </p:cNvSpPr>
          <p:nvPr>
            <p:ph type="ftr" sz="quarter" idx="11"/>
          </p:nvPr>
        </p:nvSpPr>
        <p:spPr/>
        <p:txBody>
          <a:bodyPr/>
          <a:lstStyle/>
          <a:p>
            <a:r>
              <a:rPr lang="en-US"/>
              <a:t>Confidential &amp; Proprietary</a:t>
            </a:r>
          </a:p>
        </p:txBody>
      </p:sp>
      <p:sp>
        <p:nvSpPr>
          <p:cNvPr id="4" name="Rectangle 3">
            <a:extLst>
              <a:ext uri="{FF2B5EF4-FFF2-40B4-BE49-F238E27FC236}">
                <a16:creationId xmlns:a16="http://schemas.microsoft.com/office/drawing/2014/main" id="{AFECF52E-90D5-4029-8C46-26D848972112}"/>
              </a:ext>
            </a:extLst>
          </p:cNvPr>
          <p:cNvSpPr/>
          <p:nvPr/>
        </p:nvSpPr>
        <p:spPr>
          <a:xfrm>
            <a:off x="10001083" y="0"/>
            <a:ext cx="21945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Performance Mgmt. &amp; Sustainment</a:t>
            </a:r>
          </a:p>
        </p:txBody>
      </p:sp>
      <p:sp>
        <p:nvSpPr>
          <p:cNvPr id="5" name="Rectangle 4">
            <a:extLst>
              <a:ext uri="{FF2B5EF4-FFF2-40B4-BE49-F238E27FC236}">
                <a16:creationId xmlns:a16="http://schemas.microsoft.com/office/drawing/2014/main" id="{C17020D4-007B-FDDD-5891-9CC94553576E}"/>
              </a:ext>
            </a:extLst>
          </p:cNvPr>
          <p:cNvSpPr/>
          <p:nvPr/>
        </p:nvSpPr>
        <p:spPr>
          <a:xfrm>
            <a:off x="8746961"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grpSp>
        <p:nvGrpSpPr>
          <p:cNvPr id="29" name="Group 28">
            <a:extLst>
              <a:ext uri="{FF2B5EF4-FFF2-40B4-BE49-F238E27FC236}">
                <a16:creationId xmlns:a16="http://schemas.microsoft.com/office/drawing/2014/main" id="{3E11AEB4-A10F-F7EC-F906-4BF40A0FB345}"/>
              </a:ext>
            </a:extLst>
          </p:cNvPr>
          <p:cNvGrpSpPr/>
          <p:nvPr/>
        </p:nvGrpSpPr>
        <p:grpSpPr>
          <a:xfrm>
            <a:off x="513915" y="1637419"/>
            <a:ext cx="4049388" cy="1509823"/>
            <a:chOff x="513915" y="1637419"/>
            <a:chExt cx="4049388" cy="1509823"/>
          </a:xfrm>
        </p:grpSpPr>
        <p:sp>
          <p:nvSpPr>
            <p:cNvPr id="6" name="Rectangle: Rounded Corners 5">
              <a:extLst>
                <a:ext uri="{FF2B5EF4-FFF2-40B4-BE49-F238E27FC236}">
                  <a16:creationId xmlns:a16="http://schemas.microsoft.com/office/drawing/2014/main" id="{A73F56F0-E727-8B4E-1508-D659400E6AB0}"/>
                </a:ext>
              </a:extLst>
            </p:cNvPr>
            <p:cNvSpPr/>
            <p:nvPr/>
          </p:nvSpPr>
          <p:spPr>
            <a:xfrm>
              <a:off x="513915" y="1637419"/>
              <a:ext cx="3951759" cy="1509823"/>
            </a:xfrm>
            <a:prstGeom prst="roundRect">
              <a:avLst>
                <a:gd name="adj" fmla="val 8216"/>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nvGrpSpPr>
            <p:cNvPr id="16" name="Group 109">
              <a:extLst>
                <a:ext uri="{FF2B5EF4-FFF2-40B4-BE49-F238E27FC236}">
                  <a16:creationId xmlns:a16="http://schemas.microsoft.com/office/drawing/2014/main" id="{A3468D35-855A-6DDC-79A6-AA5859D5EE96}"/>
                </a:ext>
              </a:extLst>
            </p:cNvPr>
            <p:cNvGrpSpPr/>
            <p:nvPr/>
          </p:nvGrpSpPr>
          <p:grpSpPr>
            <a:xfrm>
              <a:off x="593869" y="1837464"/>
              <a:ext cx="1233226" cy="1109732"/>
              <a:chOff x="3578064" y="1199654"/>
              <a:chExt cx="5025363" cy="4522132"/>
            </a:xfrm>
          </p:grpSpPr>
          <p:sp>
            <p:nvSpPr>
              <p:cNvPr id="17" name="Freeform: Shape 85">
                <a:extLst>
                  <a:ext uri="{FF2B5EF4-FFF2-40B4-BE49-F238E27FC236}">
                    <a16:creationId xmlns:a16="http://schemas.microsoft.com/office/drawing/2014/main" id="{05E5459A-3BDA-32DA-A839-59F7BB4DBC95}"/>
                  </a:ext>
                </a:extLst>
              </p:cNvPr>
              <p:cNvSpPr/>
              <p:nvPr/>
            </p:nvSpPr>
            <p:spPr>
              <a:xfrm>
                <a:off x="3578064" y="1199654"/>
                <a:ext cx="4801503" cy="4421876"/>
              </a:xfrm>
              <a:custGeom>
                <a:avLst/>
                <a:gdLst>
                  <a:gd name="connsiteX0" fmla="*/ 2575370 w 4801503"/>
                  <a:gd name="connsiteY0" fmla="*/ 4209403 h 4421876"/>
                  <a:gd name="connsiteX1" fmla="*/ 2571194 w 4801503"/>
                  <a:gd name="connsiteY1" fmla="*/ 4209522 h 4421876"/>
                  <a:gd name="connsiteX2" fmla="*/ 2574853 w 4801503"/>
                  <a:gd name="connsiteY2" fmla="*/ 4209736 h 4421876"/>
                  <a:gd name="connsiteX3" fmla="*/ 1846673 w 4801503"/>
                  <a:gd name="connsiteY3" fmla="*/ 3771200 h 4421876"/>
                  <a:gd name="connsiteX4" fmla="*/ 1844306 w 4801503"/>
                  <a:gd name="connsiteY4" fmla="*/ 3773543 h 4421876"/>
                  <a:gd name="connsiteX5" fmla="*/ 1845552 w 4801503"/>
                  <a:gd name="connsiteY5" fmla="*/ 3771296 h 4421876"/>
                  <a:gd name="connsiteX6" fmla="*/ 4785281 w 4801503"/>
                  <a:gd name="connsiteY6" fmla="*/ 3717141 h 4421876"/>
                  <a:gd name="connsiteX7" fmla="*/ 4781119 w 4801503"/>
                  <a:gd name="connsiteY7" fmla="*/ 3728655 h 4421876"/>
                  <a:gd name="connsiteX8" fmla="*/ 4780741 w 4801503"/>
                  <a:gd name="connsiteY8" fmla="*/ 3727560 h 4421876"/>
                  <a:gd name="connsiteX9" fmla="*/ 4783602 w 4801503"/>
                  <a:gd name="connsiteY9" fmla="*/ 3720277 h 4421876"/>
                  <a:gd name="connsiteX10" fmla="*/ 4785281 w 4801503"/>
                  <a:gd name="connsiteY10" fmla="*/ 3717141 h 4421876"/>
                  <a:gd name="connsiteX11" fmla="*/ 272982 w 4801503"/>
                  <a:gd name="connsiteY11" fmla="*/ 3663559 h 4421876"/>
                  <a:gd name="connsiteX12" fmla="*/ 273767 w 4801503"/>
                  <a:gd name="connsiteY12" fmla="*/ 3664343 h 4421876"/>
                  <a:gd name="connsiteX13" fmla="*/ 273276 w 4801503"/>
                  <a:gd name="connsiteY13" fmla="*/ 3664346 h 4421876"/>
                  <a:gd name="connsiteX14" fmla="*/ 2892426 w 4801503"/>
                  <a:gd name="connsiteY14" fmla="*/ 450 h 4421876"/>
                  <a:gd name="connsiteX15" fmla="*/ 3104590 w 4801503"/>
                  <a:gd name="connsiteY15" fmla="*/ 48651 h 4421876"/>
                  <a:gd name="connsiteX16" fmla="*/ 3478331 w 4801503"/>
                  <a:gd name="connsiteY16" fmla="*/ 332956 h 4421876"/>
                  <a:gd name="connsiteX17" fmla="*/ 3793980 w 4801503"/>
                  <a:gd name="connsiteY17" fmla="*/ 893155 h 4421876"/>
                  <a:gd name="connsiteX18" fmla="*/ 3909462 w 4801503"/>
                  <a:gd name="connsiteY18" fmla="*/ 1300266 h 4421876"/>
                  <a:gd name="connsiteX19" fmla="*/ 3943942 w 4801503"/>
                  <a:gd name="connsiteY19" fmla="*/ 1485619 h 4421876"/>
                  <a:gd name="connsiteX20" fmla="*/ 3944345 w 4801503"/>
                  <a:gd name="connsiteY20" fmla="*/ 1535301 h 4421876"/>
                  <a:gd name="connsiteX21" fmla="*/ 3955188 w 4801503"/>
                  <a:gd name="connsiteY21" fmla="*/ 2335498 h 4421876"/>
                  <a:gd name="connsiteX22" fmla="*/ 3908995 w 4801503"/>
                  <a:gd name="connsiteY22" fmla="*/ 2669430 h 4421876"/>
                  <a:gd name="connsiteX23" fmla="*/ 3792814 w 4801503"/>
                  <a:gd name="connsiteY23" fmla="*/ 3076542 h 4421876"/>
                  <a:gd name="connsiteX24" fmla="*/ 3503993 w 4801503"/>
                  <a:gd name="connsiteY24" fmla="*/ 3607090 h 4421876"/>
                  <a:gd name="connsiteX25" fmla="*/ 3412541 w 4801503"/>
                  <a:gd name="connsiteY25" fmla="*/ 3714546 h 4421876"/>
                  <a:gd name="connsiteX26" fmla="*/ 3439837 w 4801503"/>
                  <a:gd name="connsiteY26" fmla="*/ 3724219 h 4421876"/>
                  <a:gd name="connsiteX27" fmla="*/ 3660302 w 4801503"/>
                  <a:gd name="connsiteY27" fmla="*/ 3745247 h 4421876"/>
                  <a:gd name="connsiteX28" fmla="*/ 3932092 w 4801503"/>
                  <a:gd name="connsiteY28" fmla="*/ 3750925 h 4421876"/>
                  <a:gd name="connsiteX29" fmla="*/ 4257540 w 4801503"/>
                  <a:gd name="connsiteY29" fmla="*/ 3716438 h 4421876"/>
                  <a:gd name="connsiteX30" fmla="*/ 4746762 w 4801503"/>
                  <a:gd name="connsiteY30" fmla="*/ 3501107 h 4421876"/>
                  <a:gd name="connsiteX31" fmla="*/ 4793654 w 4801503"/>
                  <a:gd name="connsiteY31" fmla="*/ 3474821 h 4421876"/>
                  <a:gd name="connsiteX32" fmla="*/ 4800285 w 4801503"/>
                  <a:gd name="connsiteY32" fmla="*/ 3522537 h 4421876"/>
                  <a:gd name="connsiteX33" fmla="*/ 4780764 w 4801503"/>
                  <a:gd name="connsiteY33" fmla="*/ 3717361 h 4421876"/>
                  <a:gd name="connsiteX34" fmla="*/ 4780307 w 4801503"/>
                  <a:gd name="connsiteY34" fmla="*/ 3726303 h 4421876"/>
                  <a:gd name="connsiteX35" fmla="*/ 4780741 w 4801503"/>
                  <a:gd name="connsiteY35" fmla="*/ 3727560 h 4421876"/>
                  <a:gd name="connsiteX36" fmla="*/ 4779657 w 4801503"/>
                  <a:gd name="connsiteY36" fmla="*/ 3730317 h 4421876"/>
                  <a:gd name="connsiteX37" fmla="*/ 4696370 w 4801503"/>
                  <a:gd name="connsiteY37" fmla="*/ 3945228 h 4421876"/>
                  <a:gd name="connsiteX38" fmla="*/ 4273871 w 4801503"/>
                  <a:gd name="connsiteY38" fmla="*/ 4293250 h 4421876"/>
                  <a:gd name="connsiteX39" fmla="*/ 3845772 w 4801503"/>
                  <a:gd name="connsiteY39" fmla="*/ 4406173 h 4421876"/>
                  <a:gd name="connsiteX40" fmla="*/ 3436571 w 4801503"/>
                  <a:gd name="connsiteY40" fmla="*/ 4416477 h 4421876"/>
                  <a:gd name="connsiteX41" fmla="*/ 2611635 w 4801503"/>
                  <a:gd name="connsiteY41" fmla="*/ 4235211 h 4421876"/>
                  <a:gd name="connsiteX42" fmla="*/ 2407099 w 4801503"/>
                  <a:gd name="connsiteY42" fmla="*/ 4166673 h 4421876"/>
                  <a:gd name="connsiteX43" fmla="*/ 1875616 w 4801503"/>
                  <a:gd name="connsiteY43" fmla="*/ 3768727 h 4421876"/>
                  <a:gd name="connsiteX44" fmla="*/ 1846673 w 4801503"/>
                  <a:gd name="connsiteY44" fmla="*/ 3771200 h 4421876"/>
                  <a:gd name="connsiteX45" fmla="*/ 1847824 w 4801503"/>
                  <a:gd name="connsiteY45" fmla="*/ 3770061 h 4421876"/>
                  <a:gd name="connsiteX46" fmla="*/ 1655588 w 4801503"/>
                  <a:gd name="connsiteY46" fmla="*/ 3559776 h 4421876"/>
                  <a:gd name="connsiteX47" fmla="*/ 1403161 w 4801503"/>
                  <a:gd name="connsiteY47" fmla="*/ 3219956 h 4421876"/>
                  <a:gd name="connsiteX48" fmla="*/ 1279514 w 4801503"/>
                  <a:gd name="connsiteY48" fmla="*/ 3000419 h 4421876"/>
                  <a:gd name="connsiteX49" fmla="*/ 1289499 w 4801503"/>
                  <a:gd name="connsiteY49" fmla="*/ 2808928 h 4421876"/>
                  <a:gd name="connsiteX50" fmla="*/ 1806735 w 4801503"/>
                  <a:gd name="connsiteY50" fmla="*/ 2568782 h 4421876"/>
                  <a:gd name="connsiteX51" fmla="*/ 1862245 w 4801503"/>
                  <a:gd name="connsiteY51" fmla="*/ 2748122 h 4421876"/>
                  <a:gd name="connsiteX52" fmla="*/ 1864747 w 4801503"/>
                  <a:gd name="connsiteY52" fmla="*/ 2745513 h 4421876"/>
                  <a:gd name="connsiteX53" fmla="*/ 1873246 w 4801503"/>
                  <a:gd name="connsiteY53" fmla="*/ 2748455 h 4421876"/>
                  <a:gd name="connsiteX54" fmla="*/ 1891683 w 4801503"/>
                  <a:gd name="connsiteY54" fmla="*/ 2783615 h 4421876"/>
                  <a:gd name="connsiteX55" fmla="*/ 2074121 w 4801503"/>
                  <a:gd name="connsiteY55" fmla="*/ 3079065 h 4421876"/>
                  <a:gd name="connsiteX56" fmla="*/ 2515984 w 4801503"/>
                  <a:gd name="connsiteY56" fmla="*/ 3463676 h 4421876"/>
                  <a:gd name="connsiteX57" fmla="*/ 2569876 w 4801503"/>
                  <a:gd name="connsiteY57" fmla="*/ 3432896 h 4421876"/>
                  <a:gd name="connsiteX58" fmla="*/ 2513773 w 4801503"/>
                  <a:gd name="connsiteY58" fmla="*/ 3465471 h 4421876"/>
                  <a:gd name="connsiteX59" fmla="*/ 2748844 w 4801503"/>
                  <a:gd name="connsiteY59" fmla="*/ 3630964 h 4421876"/>
                  <a:gd name="connsiteX60" fmla="*/ 2788259 w 4801503"/>
                  <a:gd name="connsiteY60" fmla="*/ 3680060 h 4421876"/>
                  <a:gd name="connsiteX61" fmla="*/ 3062880 w 4801503"/>
                  <a:gd name="connsiteY61" fmla="*/ 3307691 h 4421876"/>
                  <a:gd name="connsiteX62" fmla="*/ 3119696 w 4801503"/>
                  <a:gd name="connsiteY62" fmla="*/ 3157069 h 4421876"/>
                  <a:gd name="connsiteX63" fmla="*/ 3122087 w 4801503"/>
                  <a:gd name="connsiteY63" fmla="*/ 3155188 h 4421876"/>
                  <a:gd name="connsiteX64" fmla="*/ 3130253 w 4801503"/>
                  <a:gd name="connsiteY64" fmla="*/ 3116075 h 4421876"/>
                  <a:gd name="connsiteX65" fmla="*/ 3251100 w 4801503"/>
                  <a:gd name="connsiteY65" fmla="*/ 2721371 h 4421876"/>
                  <a:gd name="connsiteX66" fmla="*/ 3327155 w 4801503"/>
                  <a:gd name="connsiteY66" fmla="*/ 2092199 h 4421876"/>
                  <a:gd name="connsiteX67" fmla="*/ 3338586 w 4801503"/>
                  <a:gd name="connsiteY67" fmla="*/ 2022384 h 4421876"/>
                  <a:gd name="connsiteX68" fmla="*/ 3335850 w 4801503"/>
                  <a:gd name="connsiteY68" fmla="*/ 2020938 h 4421876"/>
                  <a:gd name="connsiteX69" fmla="*/ 3344248 w 4801503"/>
                  <a:gd name="connsiteY69" fmla="*/ 2011840 h 4421876"/>
                  <a:gd name="connsiteX70" fmla="*/ 3338190 w 4801503"/>
                  <a:gd name="connsiteY70" fmla="*/ 1959840 h 4421876"/>
                  <a:gd name="connsiteX71" fmla="*/ 2784636 w 4801503"/>
                  <a:gd name="connsiteY71" fmla="*/ 1795959 h 4421876"/>
                  <a:gd name="connsiteX72" fmla="*/ 2561840 w 4801503"/>
                  <a:gd name="connsiteY72" fmla="*/ 1789594 h 4421876"/>
                  <a:gd name="connsiteX73" fmla="*/ 2570725 w 4801503"/>
                  <a:gd name="connsiteY73" fmla="*/ 1798578 h 4421876"/>
                  <a:gd name="connsiteX74" fmla="*/ 2579721 w 4801503"/>
                  <a:gd name="connsiteY74" fmla="*/ 1805112 h 4421876"/>
                  <a:gd name="connsiteX75" fmla="*/ 2574593 w 4801503"/>
                  <a:gd name="connsiteY75" fmla="*/ 1814087 h 4421876"/>
                  <a:gd name="connsiteX76" fmla="*/ 2568942 w 4801503"/>
                  <a:gd name="connsiteY76" fmla="*/ 1809996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2671241 w 4801503"/>
                  <a:gd name="connsiteY111" fmla="*/ 1211292 h 4421876"/>
                  <a:gd name="connsiteX112" fmla="*/ 2659993 w 4801503"/>
                  <a:gd name="connsiteY112" fmla="*/ 1223241 h 4421876"/>
                  <a:gd name="connsiteX113" fmla="*/ 2633943 w 4801503"/>
                  <a:gd name="connsiteY113" fmla="*/ 1237369 h 4421876"/>
                  <a:gd name="connsiteX114" fmla="*/ 2632920 w 4801503"/>
                  <a:gd name="connsiteY114" fmla="*/ 1237993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2633943 w 4801503"/>
                  <a:gd name="connsiteY116" fmla="*/ 1237369 h 4421876"/>
                  <a:gd name="connsiteX117" fmla="*/ 3265636 w 4801503"/>
                  <a:gd name="connsiteY117" fmla="*/ 1337093 h 4421876"/>
                  <a:gd name="connsiteX118" fmla="*/ 3257847 w 4801503"/>
                  <a:gd name="connsiteY118" fmla="*/ 1270240 h 4421876"/>
                  <a:gd name="connsiteX119" fmla="*/ 3254577 w 4801503"/>
                  <a:gd name="connsiteY119" fmla="*/ 1269577 h 4421876"/>
                  <a:gd name="connsiteX120" fmla="*/ 3252034 w 4801503"/>
                  <a:gd name="connsiteY120" fmla="*/ 1240361 h 4421876"/>
                  <a:gd name="connsiteX121" fmla="*/ 3241302 w 4801503"/>
                  <a:gd name="connsiteY121" fmla="*/ 1198909 h 4421876"/>
                  <a:gd name="connsiteX122" fmla="*/ 3022470 w 4801503"/>
                  <a:gd name="connsiteY122" fmla="*/ 614107 h 4421876"/>
                  <a:gd name="connsiteX123" fmla="*/ 2572675 w 4801503"/>
                  <a:gd name="connsiteY123" fmla="*/ 105638 h 4421876"/>
                  <a:gd name="connsiteX124" fmla="*/ 2560894 w 4801503"/>
                  <a:gd name="connsiteY124" fmla="*/ 96386 h 4421876"/>
                  <a:gd name="connsiteX125" fmla="*/ 2556153 w 4801503"/>
                  <a:gd name="connsiteY125" fmla="*/ 82211 h 4421876"/>
                  <a:gd name="connsiteX126" fmla="*/ 2565394 w 4801503"/>
                  <a:gd name="connsiteY126" fmla="*/ 80688 h 4421876"/>
                  <a:gd name="connsiteX127" fmla="*/ 2630671 w 4801503"/>
                  <a:gd name="connsiteY127" fmla="*/ 47778 h 4421876"/>
                  <a:gd name="connsiteX128" fmla="*/ 2728420 w 4801503"/>
                  <a:gd name="connsiteY128" fmla="*/ 19567 h 4421876"/>
                  <a:gd name="connsiteX129" fmla="*/ 2818345 w 4801503"/>
                  <a:gd name="connsiteY129" fmla="*/ 2388 h 4421876"/>
                  <a:gd name="connsiteX130" fmla="*/ 2818802 w 4801503"/>
                  <a:gd name="connsiteY130" fmla="*/ 2388 h 4421876"/>
                  <a:gd name="connsiteX131" fmla="*/ 2892426 w 4801503"/>
                  <a:gd name="connsiteY131"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3265636 w 4801503"/>
                  <a:gd name="connsiteY116" fmla="*/ 1337093 h 4421876"/>
                  <a:gd name="connsiteX117" fmla="*/ 3257847 w 4801503"/>
                  <a:gd name="connsiteY117" fmla="*/ 1270240 h 4421876"/>
                  <a:gd name="connsiteX118" fmla="*/ 3254577 w 4801503"/>
                  <a:gd name="connsiteY118" fmla="*/ 1269577 h 4421876"/>
                  <a:gd name="connsiteX119" fmla="*/ 3252034 w 4801503"/>
                  <a:gd name="connsiteY119" fmla="*/ 1240361 h 4421876"/>
                  <a:gd name="connsiteX120" fmla="*/ 3241302 w 4801503"/>
                  <a:gd name="connsiteY120" fmla="*/ 1198909 h 4421876"/>
                  <a:gd name="connsiteX121" fmla="*/ 3022470 w 4801503"/>
                  <a:gd name="connsiteY121" fmla="*/ 614107 h 4421876"/>
                  <a:gd name="connsiteX122" fmla="*/ 2572675 w 4801503"/>
                  <a:gd name="connsiteY122" fmla="*/ 105638 h 4421876"/>
                  <a:gd name="connsiteX123" fmla="*/ 2560894 w 4801503"/>
                  <a:gd name="connsiteY123" fmla="*/ 96386 h 4421876"/>
                  <a:gd name="connsiteX124" fmla="*/ 2556153 w 4801503"/>
                  <a:gd name="connsiteY124" fmla="*/ 82211 h 4421876"/>
                  <a:gd name="connsiteX125" fmla="*/ 2565394 w 4801503"/>
                  <a:gd name="connsiteY125" fmla="*/ 80688 h 4421876"/>
                  <a:gd name="connsiteX126" fmla="*/ 2630671 w 4801503"/>
                  <a:gd name="connsiteY126" fmla="*/ 47778 h 4421876"/>
                  <a:gd name="connsiteX127" fmla="*/ 2728420 w 4801503"/>
                  <a:gd name="connsiteY127" fmla="*/ 19567 h 4421876"/>
                  <a:gd name="connsiteX128" fmla="*/ 2818345 w 4801503"/>
                  <a:gd name="connsiteY128" fmla="*/ 2388 h 4421876"/>
                  <a:gd name="connsiteX129" fmla="*/ 2818802 w 4801503"/>
                  <a:gd name="connsiteY129" fmla="*/ 2388 h 4421876"/>
                  <a:gd name="connsiteX130" fmla="*/ 2892426 w 4801503"/>
                  <a:gd name="connsiteY130"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57847 w 4801503"/>
                  <a:gd name="connsiteY115" fmla="*/ 1270240 h 4421876"/>
                  <a:gd name="connsiteX116" fmla="*/ 3254577 w 4801503"/>
                  <a:gd name="connsiteY116" fmla="*/ 1269577 h 4421876"/>
                  <a:gd name="connsiteX117" fmla="*/ 3252034 w 4801503"/>
                  <a:gd name="connsiteY117" fmla="*/ 1240361 h 4421876"/>
                  <a:gd name="connsiteX118" fmla="*/ 3241302 w 4801503"/>
                  <a:gd name="connsiteY118" fmla="*/ 1198909 h 4421876"/>
                  <a:gd name="connsiteX119" fmla="*/ 3022470 w 4801503"/>
                  <a:gd name="connsiteY119" fmla="*/ 614107 h 4421876"/>
                  <a:gd name="connsiteX120" fmla="*/ 2572675 w 4801503"/>
                  <a:gd name="connsiteY120" fmla="*/ 105638 h 4421876"/>
                  <a:gd name="connsiteX121" fmla="*/ 2560894 w 4801503"/>
                  <a:gd name="connsiteY121" fmla="*/ 96386 h 4421876"/>
                  <a:gd name="connsiteX122" fmla="*/ 2556153 w 4801503"/>
                  <a:gd name="connsiteY122" fmla="*/ 82211 h 4421876"/>
                  <a:gd name="connsiteX123" fmla="*/ 2565394 w 4801503"/>
                  <a:gd name="connsiteY123" fmla="*/ 80688 h 4421876"/>
                  <a:gd name="connsiteX124" fmla="*/ 2630671 w 4801503"/>
                  <a:gd name="connsiteY124" fmla="*/ 47778 h 4421876"/>
                  <a:gd name="connsiteX125" fmla="*/ 2728420 w 4801503"/>
                  <a:gd name="connsiteY125" fmla="*/ 19567 h 4421876"/>
                  <a:gd name="connsiteX126" fmla="*/ 2818345 w 4801503"/>
                  <a:gd name="connsiteY126" fmla="*/ 2388 h 4421876"/>
                  <a:gd name="connsiteX127" fmla="*/ 2818802 w 4801503"/>
                  <a:gd name="connsiteY127" fmla="*/ 2388 h 4421876"/>
                  <a:gd name="connsiteX128" fmla="*/ 2892426 w 4801503"/>
                  <a:gd name="connsiteY128"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3257847 w 4801503"/>
                  <a:gd name="connsiteY114" fmla="*/ 1270240 h 4421876"/>
                  <a:gd name="connsiteX115" fmla="*/ 3254577 w 4801503"/>
                  <a:gd name="connsiteY115" fmla="*/ 1269577 h 4421876"/>
                  <a:gd name="connsiteX116" fmla="*/ 3252034 w 4801503"/>
                  <a:gd name="connsiteY116" fmla="*/ 1240361 h 4421876"/>
                  <a:gd name="connsiteX117" fmla="*/ 3241302 w 4801503"/>
                  <a:gd name="connsiteY117" fmla="*/ 1198909 h 4421876"/>
                  <a:gd name="connsiteX118" fmla="*/ 3022470 w 4801503"/>
                  <a:gd name="connsiteY118" fmla="*/ 614107 h 4421876"/>
                  <a:gd name="connsiteX119" fmla="*/ 2572675 w 4801503"/>
                  <a:gd name="connsiteY119" fmla="*/ 105638 h 4421876"/>
                  <a:gd name="connsiteX120" fmla="*/ 2560894 w 4801503"/>
                  <a:gd name="connsiteY120" fmla="*/ 96386 h 4421876"/>
                  <a:gd name="connsiteX121" fmla="*/ 2556153 w 4801503"/>
                  <a:gd name="connsiteY121" fmla="*/ 82211 h 4421876"/>
                  <a:gd name="connsiteX122" fmla="*/ 2565394 w 4801503"/>
                  <a:gd name="connsiteY122" fmla="*/ 80688 h 4421876"/>
                  <a:gd name="connsiteX123" fmla="*/ 2630671 w 4801503"/>
                  <a:gd name="connsiteY123" fmla="*/ 47778 h 4421876"/>
                  <a:gd name="connsiteX124" fmla="*/ 2728420 w 4801503"/>
                  <a:gd name="connsiteY124" fmla="*/ 19567 h 4421876"/>
                  <a:gd name="connsiteX125" fmla="*/ 2818345 w 4801503"/>
                  <a:gd name="connsiteY125" fmla="*/ 2388 h 4421876"/>
                  <a:gd name="connsiteX126" fmla="*/ 2818802 w 4801503"/>
                  <a:gd name="connsiteY126" fmla="*/ 2388 h 4421876"/>
                  <a:gd name="connsiteX127" fmla="*/ 2892426 w 4801503"/>
                  <a:gd name="connsiteY127"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568942 w 4801503"/>
                  <a:gd name="connsiteY78" fmla="*/ 1809996 h 4421876"/>
                  <a:gd name="connsiteX79" fmla="*/ 2320715 w 4801503"/>
                  <a:gd name="connsiteY79" fmla="*/ 1850792 h 4421876"/>
                  <a:gd name="connsiteX80" fmla="*/ 1804664 w 4801503"/>
                  <a:gd name="connsiteY80" fmla="*/ 2005351 h 4421876"/>
                  <a:gd name="connsiteX81" fmla="*/ 1751879 w 4801503"/>
                  <a:gd name="connsiteY81" fmla="*/ 2024275 h 4421876"/>
                  <a:gd name="connsiteX82" fmla="*/ 1748380 w 4801503"/>
                  <a:gd name="connsiteY82" fmla="*/ 2007687 h 4421876"/>
                  <a:gd name="connsiteX83" fmla="*/ 1063482 w 4801503"/>
                  <a:gd name="connsiteY83" fmla="*/ 2429495 h 4421876"/>
                  <a:gd name="connsiteX84" fmla="*/ 971360 w 4801503"/>
                  <a:gd name="connsiteY84" fmla="*/ 2504015 h 4421876"/>
                  <a:gd name="connsiteX85" fmla="*/ 887302 w 4801503"/>
                  <a:gd name="connsiteY85" fmla="*/ 2576536 h 4421876"/>
                  <a:gd name="connsiteX86" fmla="*/ 883098 w 4801503"/>
                  <a:gd name="connsiteY86" fmla="*/ 2578019 h 4421876"/>
                  <a:gd name="connsiteX87" fmla="*/ 882694 w 4801503"/>
                  <a:gd name="connsiteY87" fmla="*/ 2580511 h 4421876"/>
                  <a:gd name="connsiteX88" fmla="*/ 881511 w 4801503"/>
                  <a:gd name="connsiteY88" fmla="*/ 2581531 h 4421876"/>
                  <a:gd name="connsiteX89" fmla="*/ 466244 w 4801503"/>
                  <a:gd name="connsiteY89" fmla="*/ 3087897 h 4421876"/>
                  <a:gd name="connsiteX90" fmla="*/ 285439 w 4801503"/>
                  <a:gd name="connsiteY90" fmla="*/ 3628119 h 4421876"/>
                  <a:gd name="connsiteX91" fmla="*/ 270508 w 4801503"/>
                  <a:gd name="connsiteY91" fmla="*/ 3656928 h 4421876"/>
                  <a:gd name="connsiteX92" fmla="*/ 272982 w 4801503"/>
                  <a:gd name="connsiteY92" fmla="*/ 3663559 h 4421876"/>
                  <a:gd name="connsiteX93" fmla="*/ 268142 w 4801503"/>
                  <a:gd name="connsiteY93" fmla="*/ 3658722 h 4421876"/>
                  <a:gd name="connsiteX94" fmla="*/ 190003 w 4801503"/>
                  <a:gd name="connsiteY94" fmla="*/ 3583200 h 4421876"/>
                  <a:gd name="connsiteX95" fmla="*/ 126041 w 4801503"/>
                  <a:gd name="connsiteY95" fmla="*/ 3521254 h 4421876"/>
                  <a:gd name="connsiteX96" fmla="*/ 125398 w 4801503"/>
                  <a:gd name="connsiteY96" fmla="*/ 3518140 h 4421876"/>
                  <a:gd name="connsiteX97" fmla="*/ 103468 w 4801503"/>
                  <a:gd name="connsiteY97" fmla="*/ 3491854 h 4421876"/>
                  <a:gd name="connsiteX98" fmla="*/ 5251 w 4801503"/>
                  <a:gd name="connsiteY98" fmla="*/ 3179792 h 4421876"/>
                  <a:gd name="connsiteX99" fmla="*/ 5251 w 4801503"/>
                  <a:gd name="connsiteY99" fmla="*/ 2992848 h 4421876"/>
                  <a:gd name="connsiteX100" fmla="*/ 148028 w 4801503"/>
                  <a:gd name="connsiteY100" fmla="*/ 2548096 h 4421876"/>
                  <a:gd name="connsiteX101" fmla="*/ 364993 w 4801503"/>
                  <a:gd name="connsiteY101" fmla="*/ 2225940 h 4421876"/>
                  <a:gd name="connsiteX102" fmla="*/ 555596 w 4801503"/>
                  <a:gd name="connsiteY102" fmla="*/ 2016706 h 4421876"/>
                  <a:gd name="connsiteX103" fmla="*/ 1043419 w 4801503"/>
                  <a:gd name="connsiteY103" fmla="*/ 1641558 h 4421876"/>
                  <a:gd name="connsiteX104" fmla="*/ 1106642 w 4801503"/>
                  <a:gd name="connsiteY104" fmla="*/ 1599291 h 4421876"/>
                  <a:gd name="connsiteX105" fmla="*/ 1116015 w 4801503"/>
                  <a:gd name="connsiteY105" fmla="*/ 1597557 h 4421876"/>
                  <a:gd name="connsiteX106" fmla="*/ 1820664 w 4801503"/>
                  <a:gd name="connsiteY106" fmla="*/ 1294274 h 4421876"/>
                  <a:gd name="connsiteX107" fmla="*/ 1820684 w 4801503"/>
                  <a:gd name="connsiteY107" fmla="*/ 1294190 h 4421876"/>
                  <a:gd name="connsiteX108" fmla="*/ 1988939 w 4801503"/>
                  <a:gd name="connsiteY108" fmla="*/ 1250902 h 4421876"/>
                  <a:gd name="connsiteX109" fmla="*/ 2169539 w 4801503"/>
                  <a:gd name="connsiteY109" fmla="*/ 1217414 h 4421876"/>
                  <a:gd name="connsiteX110" fmla="*/ 2385426 w 4801503"/>
                  <a:gd name="connsiteY110" fmla="*/ 1195728 h 4421876"/>
                  <a:gd name="connsiteX111" fmla="*/ 2602537 w 4801503"/>
                  <a:gd name="connsiteY111" fmla="*/ 1195965 h 4421876"/>
                  <a:gd name="connsiteX112" fmla="*/ 2641876 w 4801503"/>
                  <a:gd name="connsiteY112" fmla="*/ 1198594 h 4421876"/>
                  <a:gd name="connsiteX113" fmla="*/ 3257847 w 4801503"/>
                  <a:gd name="connsiteY113" fmla="*/ 1270240 h 4421876"/>
                  <a:gd name="connsiteX114" fmla="*/ 3254577 w 4801503"/>
                  <a:gd name="connsiteY114" fmla="*/ 1269577 h 4421876"/>
                  <a:gd name="connsiteX115" fmla="*/ 3252034 w 4801503"/>
                  <a:gd name="connsiteY115" fmla="*/ 1240361 h 4421876"/>
                  <a:gd name="connsiteX116" fmla="*/ 3241302 w 4801503"/>
                  <a:gd name="connsiteY116" fmla="*/ 1198909 h 4421876"/>
                  <a:gd name="connsiteX117" fmla="*/ 3022470 w 4801503"/>
                  <a:gd name="connsiteY117" fmla="*/ 614107 h 4421876"/>
                  <a:gd name="connsiteX118" fmla="*/ 2572675 w 4801503"/>
                  <a:gd name="connsiteY118" fmla="*/ 105638 h 4421876"/>
                  <a:gd name="connsiteX119" fmla="*/ 2560894 w 4801503"/>
                  <a:gd name="connsiteY119" fmla="*/ 96386 h 4421876"/>
                  <a:gd name="connsiteX120" fmla="*/ 2556153 w 4801503"/>
                  <a:gd name="connsiteY120" fmla="*/ 82211 h 4421876"/>
                  <a:gd name="connsiteX121" fmla="*/ 2565394 w 4801503"/>
                  <a:gd name="connsiteY121" fmla="*/ 80688 h 4421876"/>
                  <a:gd name="connsiteX122" fmla="*/ 2630671 w 4801503"/>
                  <a:gd name="connsiteY122" fmla="*/ 47778 h 4421876"/>
                  <a:gd name="connsiteX123" fmla="*/ 2728420 w 4801503"/>
                  <a:gd name="connsiteY123" fmla="*/ 19567 h 4421876"/>
                  <a:gd name="connsiteX124" fmla="*/ 2818345 w 4801503"/>
                  <a:gd name="connsiteY124" fmla="*/ 2388 h 4421876"/>
                  <a:gd name="connsiteX125" fmla="*/ 2818802 w 4801503"/>
                  <a:gd name="connsiteY125" fmla="*/ 2388 h 4421876"/>
                  <a:gd name="connsiteX126" fmla="*/ 2892426 w 4801503"/>
                  <a:gd name="connsiteY126"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320715 w 4801503"/>
                  <a:gd name="connsiteY78" fmla="*/ 1850792 h 4421876"/>
                  <a:gd name="connsiteX79" fmla="*/ 1804664 w 4801503"/>
                  <a:gd name="connsiteY79" fmla="*/ 2005351 h 4421876"/>
                  <a:gd name="connsiteX80" fmla="*/ 1751879 w 4801503"/>
                  <a:gd name="connsiteY80" fmla="*/ 2024275 h 4421876"/>
                  <a:gd name="connsiteX81" fmla="*/ 1748380 w 4801503"/>
                  <a:gd name="connsiteY81" fmla="*/ 2007687 h 4421876"/>
                  <a:gd name="connsiteX82" fmla="*/ 1063482 w 4801503"/>
                  <a:gd name="connsiteY82" fmla="*/ 2429495 h 4421876"/>
                  <a:gd name="connsiteX83" fmla="*/ 971360 w 4801503"/>
                  <a:gd name="connsiteY83" fmla="*/ 2504015 h 4421876"/>
                  <a:gd name="connsiteX84" fmla="*/ 887302 w 4801503"/>
                  <a:gd name="connsiteY84" fmla="*/ 2576536 h 4421876"/>
                  <a:gd name="connsiteX85" fmla="*/ 883098 w 4801503"/>
                  <a:gd name="connsiteY85" fmla="*/ 2578019 h 4421876"/>
                  <a:gd name="connsiteX86" fmla="*/ 882694 w 4801503"/>
                  <a:gd name="connsiteY86" fmla="*/ 2580511 h 4421876"/>
                  <a:gd name="connsiteX87" fmla="*/ 881511 w 4801503"/>
                  <a:gd name="connsiteY87" fmla="*/ 2581531 h 4421876"/>
                  <a:gd name="connsiteX88" fmla="*/ 466244 w 4801503"/>
                  <a:gd name="connsiteY88" fmla="*/ 3087897 h 4421876"/>
                  <a:gd name="connsiteX89" fmla="*/ 285439 w 4801503"/>
                  <a:gd name="connsiteY89" fmla="*/ 3628119 h 4421876"/>
                  <a:gd name="connsiteX90" fmla="*/ 270508 w 4801503"/>
                  <a:gd name="connsiteY90" fmla="*/ 3656928 h 4421876"/>
                  <a:gd name="connsiteX91" fmla="*/ 272982 w 4801503"/>
                  <a:gd name="connsiteY91" fmla="*/ 3663559 h 4421876"/>
                  <a:gd name="connsiteX92" fmla="*/ 268142 w 4801503"/>
                  <a:gd name="connsiteY92" fmla="*/ 3658722 h 4421876"/>
                  <a:gd name="connsiteX93" fmla="*/ 190003 w 4801503"/>
                  <a:gd name="connsiteY93" fmla="*/ 3583200 h 4421876"/>
                  <a:gd name="connsiteX94" fmla="*/ 126041 w 4801503"/>
                  <a:gd name="connsiteY94" fmla="*/ 3521254 h 4421876"/>
                  <a:gd name="connsiteX95" fmla="*/ 125398 w 4801503"/>
                  <a:gd name="connsiteY95" fmla="*/ 3518140 h 4421876"/>
                  <a:gd name="connsiteX96" fmla="*/ 103468 w 4801503"/>
                  <a:gd name="connsiteY96" fmla="*/ 3491854 h 4421876"/>
                  <a:gd name="connsiteX97" fmla="*/ 5251 w 4801503"/>
                  <a:gd name="connsiteY97" fmla="*/ 3179792 h 4421876"/>
                  <a:gd name="connsiteX98" fmla="*/ 5251 w 4801503"/>
                  <a:gd name="connsiteY98" fmla="*/ 2992848 h 4421876"/>
                  <a:gd name="connsiteX99" fmla="*/ 148028 w 4801503"/>
                  <a:gd name="connsiteY99" fmla="*/ 2548096 h 4421876"/>
                  <a:gd name="connsiteX100" fmla="*/ 364993 w 4801503"/>
                  <a:gd name="connsiteY100" fmla="*/ 2225940 h 4421876"/>
                  <a:gd name="connsiteX101" fmla="*/ 555596 w 4801503"/>
                  <a:gd name="connsiteY101" fmla="*/ 2016706 h 4421876"/>
                  <a:gd name="connsiteX102" fmla="*/ 1043419 w 4801503"/>
                  <a:gd name="connsiteY102" fmla="*/ 1641558 h 4421876"/>
                  <a:gd name="connsiteX103" fmla="*/ 1106642 w 4801503"/>
                  <a:gd name="connsiteY103" fmla="*/ 1599291 h 4421876"/>
                  <a:gd name="connsiteX104" fmla="*/ 1116015 w 4801503"/>
                  <a:gd name="connsiteY104" fmla="*/ 1597557 h 4421876"/>
                  <a:gd name="connsiteX105" fmla="*/ 1820664 w 4801503"/>
                  <a:gd name="connsiteY105" fmla="*/ 1294274 h 4421876"/>
                  <a:gd name="connsiteX106" fmla="*/ 1820684 w 4801503"/>
                  <a:gd name="connsiteY106" fmla="*/ 1294190 h 4421876"/>
                  <a:gd name="connsiteX107" fmla="*/ 1988939 w 4801503"/>
                  <a:gd name="connsiteY107" fmla="*/ 1250902 h 4421876"/>
                  <a:gd name="connsiteX108" fmla="*/ 2169539 w 4801503"/>
                  <a:gd name="connsiteY108" fmla="*/ 1217414 h 4421876"/>
                  <a:gd name="connsiteX109" fmla="*/ 2385426 w 4801503"/>
                  <a:gd name="connsiteY109" fmla="*/ 1195728 h 4421876"/>
                  <a:gd name="connsiteX110" fmla="*/ 2602537 w 4801503"/>
                  <a:gd name="connsiteY110" fmla="*/ 1195965 h 4421876"/>
                  <a:gd name="connsiteX111" fmla="*/ 2641876 w 4801503"/>
                  <a:gd name="connsiteY111" fmla="*/ 1198594 h 4421876"/>
                  <a:gd name="connsiteX112" fmla="*/ 3257847 w 4801503"/>
                  <a:gd name="connsiteY112" fmla="*/ 1270240 h 4421876"/>
                  <a:gd name="connsiteX113" fmla="*/ 3254577 w 4801503"/>
                  <a:gd name="connsiteY113" fmla="*/ 1269577 h 4421876"/>
                  <a:gd name="connsiteX114" fmla="*/ 3252034 w 4801503"/>
                  <a:gd name="connsiteY114" fmla="*/ 1240361 h 4421876"/>
                  <a:gd name="connsiteX115" fmla="*/ 3241302 w 4801503"/>
                  <a:gd name="connsiteY115" fmla="*/ 1198909 h 4421876"/>
                  <a:gd name="connsiteX116" fmla="*/ 3022470 w 4801503"/>
                  <a:gd name="connsiteY116" fmla="*/ 614107 h 4421876"/>
                  <a:gd name="connsiteX117" fmla="*/ 2572675 w 4801503"/>
                  <a:gd name="connsiteY117" fmla="*/ 105638 h 4421876"/>
                  <a:gd name="connsiteX118" fmla="*/ 2560894 w 4801503"/>
                  <a:gd name="connsiteY118" fmla="*/ 96386 h 4421876"/>
                  <a:gd name="connsiteX119" fmla="*/ 2556153 w 4801503"/>
                  <a:gd name="connsiteY119" fmla="*/ 82211 h 4421876"/>
                  <a:gd name="connsiteX120" fmla="*/ 2565394 w 4801503"/>
                  <a:gd name="connsiteY120" fmla="*/ 80688 h 4421876"/>
                  <a:gd name="connsiteX121" fmla="*/ 2630671 w 4801503"/>
                  <a:gd name="connsiteY121" fmla="*/ 47778 h 4421876"/>
                  <a:gd name="connsiteX122" fmla="*/ 2728420 w 4801503"/>
                  <a:gd name="connsiteY122" fmla="*/ 19567 h 4421876"/>
                  <a:gd name="connsiteX123" fmla="*/ 2818345 w 4801503"/>
                  <a:gd name="connsiteY123" fmla="*/ 2388 h 4421876"/>
                  <a:gd name="connsiteX124" fmla="*/ 2818802 w 4801503"/>
                  <a:gd name="connsiteY124" fmla="*/ 2388 h 4421876"/>
                  <a:gd name="connsiteX125" fmla="*/ 2892426 w 4801503"/>
                  <a:gd name="connsiteY125"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3257847 w 4801503"/>
                  <a:gd name="connsiteY111" fmla="*/ 1270240 h 4421876"/>
                  <a:gd name="connsiteX112" fmla="*/ 3254577 w 4801503"/>
                  <a:gd name="connsiteY112" fmla="*/ 1269577 h 4421876"/>
                  <a:gd name="connsiteX113" fmla="*/ 3252034 w 4801503"/>
                  <a:gd name="connsiteY113" fmla="*/ 1240361 h 4421876"/>
                  <a:gd name="connsiteX114" fmla="*/ 3241302 w 4801503"/>
                  <a:gd name="connsiteY114" fmla="*/ 1198909 h 4421876"/>
                  <a:gd name="connsiteX115" fmla="*/ 3022470 w 4801503"/>
                  <a:gd name="connsiteY115" fmla="*/ 614107 h 4421876"/>
                  <a:gd name="connsiteX116" fmla="*/ 2572675 w 4801503"/>
                  <a:gd name="connsiteY116" fmla="*/ 105638 h 4421876"/>
                  <a:gd name="connsiteX117" fmla="*/ 2560894 w 4801503"/>
                  <a:gd name="connsiteY117" fmla="*/ 96386 h 4421876"/>
                  <a:gd name="connsiteX118" fmla="*/ 2556153 w 4801503"/>
                  <a:gd name="connsiteY118" fmla="*/ 82211 h 4421876"/>
                  <a:gd name="connsiteX119" fmla="*/ 2565394 w 4801503"/>
                  <a:gd name="connsiteY119" fmla="*/ 80688 h 4421876"/>
                  <a:gd name="connsiteX120" fmla="*/ 2630671 w 4801503"/>
                  <a:gd name="connsiteY120" fmla="*/ 47778 h 4421876"/>
                  <a:gd name="connsiteX121" fmla="*/ 2728420 w 4801503"/>
                  <a:gd name="connsiteY121" fmla="*/ 19567 h 4421876"/>
                  <a:gd name="connsiteX122" fmla="*/ 2818345 w 4801503"/>
                  <a:gd name="connsiteY122" fmla="*/ 2388 h 4421876"/>
                  <a:gd name="connsiteX123" fmla="*/ 2818802 w 4801503"/>
                  <a:gd name="connsiteY123" fmla="*/ 2388 h 4421876"/>
                  <a:gd name="connsiteX124" fmla="*/ 2892426 w 4801503"/>
                  <a:gd name="connsiteY124"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320715 w 4801503"/>
                  <a:gd name="connsiteY76" fmla="*/ 1850792 h 4421876"/>
                  <a:gd name="connsiteX77" fmla="*/ 1804664 w 4801503"/>
                  <a:gd name="connsiteY77" fmla="*/ 2005351 h 4421876"/>
                  <a:gd name="connsiteX78" fmla="*/ 1751879 w 4801503"/>
                  <a:gd name="connsiteY78" fmla="*/ 2024275 h 4421876"/>
                  <a:gd name="connsiteX79" fmla="*/ 1748380 w 4801503"/>
                  <a:gd name="connsiteY79" fmla="*/ 2007687 h 4421876"/>
                  <a:gd name="connsiteX80" fmla="*/ 1063482 w 4801503"/>
                  <a:gd name="connsiteY80" fmla="*/ 2429495 h 4421876"/>
                  <a:gd name="connsiteX81" fmla="*/ 971360 w 4801503"/>
                  <a:gd name="connsiteY81" fmla="*/ 2504015 h 4421876"/>
                  <a:gd name="connsiteX82" fmla="*/ 887302 w 4801503"/>
                  <a:gd name="connsiteY82" fmla="*/ 2576536 h 4421876"/>
                  <a:gd name="connsiteX83" fmla="*/ 883098 w 4801503"/>
                  <a:gd name="connsiteY83" fmla="*/ 2578019 h 4421876"/>
                  <a:gd name="connsiteX84" fmla="*/ 882694 w 4801503"/>
                  <a:gd name="connsiteY84" fmla="*/ 2580511 h 4421876"/>
                  <a:gd name="connsiteX85" fmla="*/ 881511 w 4801503"/>
                  <a:gd name="connsiteY85" fmla="*/ 2581531 h 4421876"/>
                  <a:gd name="connsiteX86" fmla="*/ 466244 w 4801503"/>
                  <a:gd name="connsiteY86" fmla="*/ 3087897 h 4421876"/>
                  <a:gd name="connsiteX87" fmla="*/ 285439 w 4801503"/>
                  <a:gd name="connsiteY87" fmla="*/ 3628119 h 4421876"/>
                  <a:gd name="connsiteX88" fmla="*/ 270508 w 4801503"/>
                  <a:gd name="connsiteY88" fmla="*/ 3656928 h 4421876"/>
                  <a:gd name="connsiteX89" fmla="*/ 272982 w 4801503"/>
                  <a:gd name="connsiteY89" fmla="*/ 3663559 h 4421876"/>
                  <a:gd name="connsiteX90" fmla="*/ 268142 w 4801503"/>
                  <a:gd name="connsiteY90" fmla="*/ 3658722 h 4421876"/>
                  <a:gd name="connsiteX91" fmla="*/ 190003 w 4801503"/>
                  <a:gd name="connsiteY91" fmla="*/ 3583200 h 4421876"/>
                  <a:gd name="connsiteX92" fmla="*/ 126041 w 4801503"/>
                  <a:gd name="connsiteY92" fmla="*/ 3521254 h 4421876"/>
                  <a:gd name="connsiteX93" fmla="*/ 125398 w 4801503"/>
                  <a:gd name="connsiteY93" fmla="*/ 3518140 h 4421876"/>
                  <a:gd name="connsiteX94" fmla="*/ 103468 w 4801503"/>
                  <a:gd name="connsiteY94" fmla="*/ 3491854 h 4421876"/>
                  <a:gd name="connsiteX95" fmla="*/ 5251 w 4801503"/>
                  <a:gd name="connsiteY95" fmla="*/ 3179792 h 4421876"/>
                  <a:gd name="connsiteX96" fmla="*/ 5251 w 4801503"/>
                  <a:gd name="connsiteY96" fmla="*/ 2992848 h 4421876"/>
                  <a:gd name="connsiteX97" fmla="*/ 148028 w 4801503"/>
                  <a:gd name="connsiteY97" fmla="*/ 2548096 h 4421876"/>
                  <a:gd name="connsiteX98" fmla="*/ 364993 w 4801503"/>
                  <a:gd name="connsiteY98" fmla="*/ 2225940 h 4421876"/>
                  <a:gd name="connsiteX99" fmla="*/ 555596 w 4801503"/>
                  <a:gd name="connsiteY99" fmla="*/ 2016706 h 4421876"/>
                  <a:gd name="connsiteX100" fmla="*/ 1043419 w 4801503"/>
                  <a:gd name="connsiteY100" fmla="*/ 1641558 h 4421876"/>
                  <a:gd name="connsiteX101" fmla="*/ 1106642 w 4801503"/>
                  <a:gd name="connsiteY101" fmla="*/ 1599291 h 4421876"/>
                  <a:gd name="connsiteX102" fmla="*/ 1116015 w 4801503"/>
                  <a:gd name="connsiteY102" fmla="*/ 1597557 h 4421876"/>
                  <a:gd name="connsiteX103" fmla="*/ 1820664 w 4801503"/>
                  <a:gd name="connsiteY103" fmla="*/ 1294274 h 4421876"/>
                  <a:gd name="connsiteX104" fmla="*/ 1820684 w 4801503"/>
                  <a:gd name="connsiteY104" fmla="*/ 1294190 h 4421876"/>
                  <a:gd name="connsiteX105" fmla="*/ 1988939 w 4801503"/>
                  <a:gd name="connsiteY105" fmla="*/ 1250902 h 4421876"/>
                  <a:gd name="connsiteX106" fmla="*/ 2169539 w 4801503"/>
                  <a:gd name="connsiteY106" fmla="*/ 1217414 h 4421876"/>
                  <a:gd name="connsiteX107" fmla="*/ 2385426 w 4801503"/>
                  <a:gd name="connsiteY107" fmla="*/ 1195728 h 4421876"/>
                  <a:gd name="connsiteX108" fmla="*/ 2602537 w 4801503"/>
                  <a:gd name="connsiteY108" fmla="*/ 1195965 h 4421876"/>
                  <a:gd name="connsiteX109" fmla="*/ 2641876 w 4801503"/>
                  <a:gd name="connsiteY109" fmla="*/ 1198594 h 4421876"/>
                  <a:gd name="connsiteX110" fmla="*/ 3257847 w 4801503"/>
                  <a:gd name="connsiteY110" fmla="*/ 1270240 h 4421876"/>
                  <a:gd name="connsiteX111" fmla="*/ 3254577 w 4801503"/>
                  <a:gd name="connsiteY111" fmla="*/ 1269577 h 4421876"/>
                  <a:gd name="connsiteX112" fmla="*/ 3252034 w 4801503"/>
                  <a:gd name="connsiteY112" fmla="*/ 1240361 h 4421876"/>
                  <a:gd name="connsiteX113" fmla="*/ 3241302 w 4801503"/>
                  <a:gd name="connsiteY113" fmla="*/ 1198909 h 4421876"/>
                  <a:gd name="connsiteX114" fmla="*/ 3022470 w 4801503"/>
                  <a:gd name="connsiteY114" fmla="*/ 614107 h 4421876"/>
                  <a:gd name="connsiteX115" fmla="*/ 2572675 w 4801503"/>
                  <a:gd name="connsiteY115" fmla="*/ 105638 h 4421876"/>
                  <a:gd name="connsiteX116" fmla="*/ 2560894 w 4801503"/>
                  <a:gd name="connsiteY116" fmla="*/ 96386 h 4421876"/>
                  <a:gd name="connsiteX117" fmla="*/ 2556153 w 4801503"/>
                  <a:gd name="connsiteY117" fmla="*/ 82211 h 4421876"/>
                  <a:gd name="connsiteX118" fmla="*/ 2565394 w 4801503"/>
                  <a:gd name="connsiteY118" fmla="*/ 80688 h 4421876"/>
                  <a:gd name="connsiteX119" fmla="*/ 2630671 w 4801503"/>
                  <a:gd name="connsiteY119" fmla="*/ 47778 h 4421876"/>
                  <a:gd name="connsiteX120" fmla="*/ 2728420 w 4801503"/>
                  <a:gd name="connsiteY120" fmla="*/ 19567 h 4421876"/>
                  <a:gd name="connsiteX121" fmla="*/ 2818345 w 4801503"/>
                  <a:gd name="connsiteY121" fmla="*/ 2388 h 4421876"/>
                  <a:gd name="connsiteX122" fmla="*/ 2818802 w 4801503"/>
                  <a:gd name="connsiteY122" fmla="*/ 2388 h 4421876"/>
                  <a:gd name="connsiteX123" fmla="*/ 2892426 w 4801503"/>
                  <a:gd name="connsiteY123" fmla="*/ 450 h 442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801503" h="4421876">
                    <a:moveTo>
                      <a:pt x="2575370" y="4209403"/>
                    </a:moveTo>
                    <a:lnTo>
                      <a:pt x="2571194" y="4209522"/>
                    </a:lnTo>
                    <a:cubicBezTo>
                      <a:pt x="2564345" y="4212211"/>
                      <a:pt x="2557933" y="4219901"/>
                      <a:pt x="2574853" y="4209736"/>
                    </a:cubicBezTo>
                    <a:lnTo>
                      <a:pt x="2575370" y="4209403"/>
                    </a:lnTo>
                    <a:close/>
                    <a:moveTo>
                      <a:pt x="1846673" y="3771200"/>
                    </a:moveTo>
                    <a:lnTo>
                      <a:pt x="1844306" y="3773543"/>
                    </a:lnTo>
                    <a:cubicBezTo>
                      <a:pt x="1842184" y="3773380"/>
                      <a:pt x="1840855" y="3772262"/>
                      <a:pt x="1845552" y="3771296"/>
                    </a:cubicBezTo>
                    <a:lnTo>
                      <a:pt x="1846673" y="3771200"/>
                    </a:lnTo>
                    <a:close/>
                    <a:moveTo>
                      <a:pt x="4785281" y="3717141"/>
                    </a:moveTo>
                    <a:cubicBezTo>
                      <a:pt x="4786270" y="3716562"/>
                      <a:pt x="4782787" y="3728396"/>
                      <a:pt x="4781119" y="3728655"/>
                    </a:cubicBezTo>
                    <a:lnTo>
                      <a:pt x="4780741" y="3727560"/>
                    </a:lnTo>
                    <a:lnTo>
                      <a:pt x="4783602" y="3720277"/>
                    </a:lnTo>
                    <a:cubicBezTo>
                      <a:pt x="4784507" y="3718206"/>
                      <a:pt x="4785034" y="3717285"/>
                      <a:pt x="4785281" y="3717141"/>
                    </a:cubicBezTo>
                    <a:close/>
                    <a:moveTo>
                      <a:pt x="272982" y="3663559"/>
                    </a:moveTo>
                    <a:lnTo>
                      <a:pt x="273767" y="3664343"/>
                    </a:lnTo>
                    <a:cubicBezTo>
                      <a:pt x="274393" y="3665149"/>
                      <a:pt x="273999" y="3665019"/>
                      <a:pt x="273276" y="3664346"/>
                    </a:cubicBezTo>
                    <a:lnTo>
                      <a:pt x="272982" y="3663559"/>
                    </a:lnTo>
                    <a:close/>
                    <a:moveTo>
                      <a:pt x="2892426" y="450"/>
                    </a:moveTo>
                    <a:cubicBezTo>
                      <a:pt x="2965312" y="3387"/>
                      <a:pt x="3036001" y="20578"/>
                      <a:pt x="3104590" y="48651"/>
                    </a:cubicBezTo>
                    <a:cubicBezTo>
                      <a:pt x="3254133" y="109844"/>
                      <a:pt x="3374980" y="209098"/>
                      <a:pt x="3478331" y="332956"/>
                    </a:cubicBezTo>
                    <a:cubicBezTo>
                      <a:pt x="3618075" y="500343"/>
                      <a:pt x="3717226" y="689599"/>
                      <a:pt x="3793980" y="893155"/>
                    </a:cubicBezTo>
                    <a:cubicBezTo>
                      <a:pt x="3843672" y="1025844"/>
                      <a:pt x="3880766" y="1161899"/>
                      <a:pt x="3909462" y="1300266"/>
                    </a:cubicBezTo>
                    <a:cubicBezTo>
                      <a:pt x="3922235" y="1361459"/>
                      <a:pt x="3938945" y="1422770"/>
                      <a:pt x="3943942" y="1485619"/>
                    </a:cubicBezTo>
                    <a:cubicBezTo>
                      <a:pt x="3944076" y="1502180"/>
                      <a:pt x="3944211" y="1518740"/>
                      <a:pt x="3944345" y="1535301"/>
                    </a:cubicBezTo>
                    <a:lnTo>
                      <a:pt x="3955188" y="2335498"/>
                    </a:lnTo>
                    <a:cubicBezTo>
                      <a:pt x="3954721" y="2449052"/>
                      <a:pt x="3931625" y="2559451"/>
                      <a:pt x="3908995" y="2669430"/>
                    </a:cubicBezTo>
                    <a:cubicBezTo>
                      <a:pt x="3880766" y="2807798"/>
                      <a:pt x="3842739" y="2944062"/>
                      <a:pt x="3792814" y="3076542"/>
                    </a:cubicBezTo>
                    <a:cubicBezTo>
                      <a:pt x="3721892" y="3267270"/>
                      <a:pt x="3628340" y="3445171"/>
                      <a:pt x="3503993" y="3607090"/>
                    </a:cubicBezTo>
                    <a:cubicBezTo>
                      <a:pt x="3475764" y="3643470"/>
                      <a:pt x="3438670" y="3672909"/>
                      <a:pt x="3412541" y="3714546"/>
                    </a:cubicBezTo>
                    <a:cubicBezTo>
                      <a:pt x="3423739" y="3718541"/>
                      <a:pt x="3431438" y="3723167"/>
                      <a:pt x="3439837" y="3724219"/>
                    </a:cubicBezTo>
                    <a:cubicBezTo>
                      <a:pt x="3513325" y="3732420"/>
                      <a:pt x="3586813" y="3745247"/>
                      <a:pt x="3660302" y="3745247"/>
                    </a:cubicBezTo>
                    <a:cubicBezTo>
                      <a:pt x="3750587" y="3745878"/>
                      <a:pt x="3840639" y="3755972"/>
                      <a:pt x="3932092" y="3750925"/>
                    </a:cubicBezTo>
                    <a:cubicBezTo>
                      <a:pt x="4041507" y="3744827"/>
                      <a:pt x="4149990" y="3737046"/>
                      <a:pt x="4257540" y="3716438"/>
                    </a:cubicBezTo>
                    <a:cubicBezTo>
                      <a:pt x="4436245" y="3682162"/>
                      <a:pt x="4602818" y="3617394"/>
                      <a:pt x="4746762" y="3501107"/>
                    </a:cubicBezTo>
                    <a:cubicBezTo>
                      <a:pt x="4760060" y="3490382"/>
                      <a:pt x="4771958" y="3472929"/>
                      <a:pt x="4793654" y="3474821"/>
                    </a:cubicBezTo>
                    <a:cubicBezTo>
                      <a:pt x="4802575" y="3478393"/>
                      <a:pt x="4802433" y="3482114"/>
                      <a:pt x="4800285" y="3522537"/>
                    </a:cubicBezTo>
                    <a:cubicBezTo>
                      <a:pt x="4793175" y="3587268"/>
                      <a:pt x="4794209" y="3653136"/>
                      <a:pt x="4780764" y="3717361"/>
                    </a:cubicBezTo>
                    <a:cubicBezTo>
                      <a:pt x="4780335" y="3721690"/>
                      <a:pt x="4780215" y="3724546"/>
                      <a:pt x="4780307" y="3726303"/>
                    </a:cubicBezTo>
                    <a:lnTo>
                      <a:pt x="4780741" y="3727560"/>
                    </a:lnTo>
                    <a:lnTo>
                      <a:pt x="4779657" y="3730317"/>
                    </a:lnTo>
                    <a:cubicBezTo>
                      <a:pt x="4773124" y="3810015"/>
                      <a:pt x="4736030" y="3878988"/>
                      <a:pt x="4696370" y="3945228"/>
                    </a:cubicBezTo>
                    <a:cubicBezTo>
                      <a:pt x="4597219" y="4111143"/>
                      <a:pt x="4447210" y="4217127"/>
                      <a:pt x="4273871" y="4293250"/>
                    </a:cubicBezTo>
                    <a:cubicBezTo>
                      <a:pt x="4137625" y="4353391"/>
                      <a:pt x="3993215" y="4387247"/>
                      <a:pt x="3845772" y="4406173"/>
                    </a:cubicBezTo>
                    <a:cubicBezTo>
                      <a:pt x="3709994" y="4424257"/>
                      <a:pt x="3572815" y="4425309"/>
                      <a:pt x="3436571" y="4416477"/>
                    </a:cubicBezTo>
                    <a:cubicBezTo>
                      <a:pt x="3152882" y="4397972"/>
                      <a:pt x="2878526" y="4333204"/>
                      <a:pt x="2611635" y="4235211"/>
                    </a:cubicBezTo>
                    <a:cubicBezTo>
                      <a:pt x="2440056" y="4193577"/>
                      <a:pt x="2529769" y="4244420"/>
                      <a:pt x="2407099" y="4166673"/>
                    </a:cubicBezTo>
                    <a:lnTo>
                      <a:pt x="1875616" y="3768727"/>
                    </a:lnTo>
                    <a:lnTo>
                      <a:pt x="1846673" y="3771200"/>
                    </a:lnTo>
                    <a:lnTo>
                      <a:pt x="1847824" y="3770061"/>
                    </a:lnTo>
                    <a:cubicBezTo>
                      <a:pt x="1815977" y="3734824"/>
                      <a:pt x="1729698" y="3651460"/>
                      <a:pt x="1655588" y="3559776"/>
                    </a:cubicBezTo>
                    <a:cubicBezTo>
                      <a:pt x="1581478" y="3468092"/>
                      <a:pt x="1477816" y="3340239"/>
                      <a:pt x="1403161" y="3219956"/>
                    </a:cubicBezTo>
                    <a:cubicBezTo>
                      <a:pt x="1358602" y="3148459"/>
                      <a:pt x="1315909" y="3076121"/>
                      <a:pt x="1279514" y="3000419"/>
                    </a:cubicBezTo>
                    <a:cubicBezTo>
                      <a:pt x="1260570" y="2931914"/>
                      <a:pt x="1201629" y="2880867"/>
                      <a:pt x="1289499" y="2808928"/>
                    </a:cubicBezTo>
                    <a:lnTo>
                      <a:pt x="1806735" y="2568782"/>
                    </a:lnTo>
                    <a:lnTo>
                      <a:pt x="1862245" y="2748122"/>
                    </a:lnTo>
                    <a:lnTo>
                      <a:pt x="1864747" y="2745513"/>
                    </a:lnTo>
                    <a:lnTo>
                      <a:pt x="1873246" y="2748455"/>
                    </a:lnTo>
                    <a:cubicBezTo>
                      <a:pt x="1884247" y="2756449"/>
                      <a:pt x="1886259" y="2772102"/>
                      <a:pt x="1891683" y="2783615"/>
                    </a:cubicBezTo>
                    <a:cubicBezTo>
                      <a:pt x="1941842" y="2888547"/>
                      <a:pt x="2003199" y="2986540"/>
                      <a:pt x="2074121" y="3079065"/>
                    </a:cubicBezTo>
                    <a:cubicBezTo>
                      <a:pt x="2194735" y="3237410"/>
                      <a:pt x="2343345" y="3364422"/>
                      <a:pt x="2515984" y="3463676"/>
                    </a:cubicBezTo>
                    <a:cubicBezTo>
                      <a:pt x="2534065" y="3453583"/>
                      <a:pt x="2552203" y="3443804"/>
                      <a:pt x="2569876" y="3432896"/>
                    </a:cubicBezTo>
                    <a:lnTo>
                      <a:pt x="2513773" y="3465471"/>
                    </a:lnTo>
                    <a:lnTo>
                      <a:pt x="2748844" y="3630964"/>
                    </a:lnTo>
                    <a:lnTo>
                      <a:pt x="2788259" y="3680060"/>
                    </a:lnTo>
                    <a:lnTo>
                      <a:pt x="3062880" y="3307691"/>
                    </a:lnTo>
                    <a:lnTo>
                      <a:pt x="3119696" y="3157069"/>
                    </a:lnTo>
                    <a:lnTo>
                      <a:pt x="3122087" y="3155188"/>
                    </a:lnTo>
                    <a:cubicBezTo>
                      <a:pt x="3121621" y="3141309"/>
                      <a:pt x="3125120" y="3129113"/>
                      <a:pt x="3130253" y="3116075"/>
                    </a:cubicBezTo>
                    <a:cubicBezTo>
                      <a:pt x="3180178" y="2987591"/>
                      <a:pt x="3221705" y="2856584"/>
                      <a:pt x="3251100" y="2721371"/>
                    </a:cubicBezTo>
                    <a:cubicBezTo>
                      <a:pt x="3296360" y="2514240"/>
                      <a:pt x="3326221" y="2305007"/>
                      <a:pt x="3327155" y="2092199"/>
                    </a:cubicBezTo>
                    <a:cubicBezTo>
                      <a:pt x="3327621" y="2068226"/>
                      <a:pt x="3330187" y="2045095"/>
                      <a:pt x="3338586" y="2022384"/>
                    </a:cubicBezTo>
                    <a:lnTo>
                      <a:pt x="3335850" y="2020938"/>
                    </a:lnTo>
                    <a:lnTo>
                      <a:pt x="3344248" y="2011840"/>
                    </a:lnTo>
                    <a:lnTo>
                      <a:pt x="3338190" y="1959840"/>
                    </a:lnTo>
                    <a:lnTo>
                      <a:pt x="2784636" y="1795959"/>
                    </a:lnTo>
                    <a:lnTo>
                      <a:pt x="2570725" y="1798578"/>
                    </a:lnTo>
                    <a:lnTo>
                      <a:pt x="2320715" y="1850792"/>
                    </a:lnTo>
                    <a:cubicBezTo>
                      <a:pt x="2143410" y="1885068"/>
                      <a:pt x="1972171" y="1939111"/>
                      <a:pt x="1804664" y="2005351"/>
                    </a:cubicBezTo>
                    <a:lnTo>
                      <a:pt x="1751879" y="2024275"/>
                    </a:lnTo>
                    <a:lnTo>
                      <a:pt x="1748380" y="2007687"/>
                    </a:lnTo>
                    <a:lnTo>
                      <a:pt x="1063482" y="2429495"/>
                    </a:lnTo>
                    <a:lnTo>
                      <a:pt x="971360" y="2504015"/>
                    </a:lnTo>
                    <a:lnTo>
                      <a:pt x="887302" y="2576536"/>
                    </a:lnTo>
                    <a:lnTo>
                      <a:pt x="883098" y="2578019"/>
                    </a:lnTo>
                    <a:cubicBezTo>
                      <a:pt x="882963" y="2578850"/>
                      <a:pt x="882829" y="2579680"/>
                      <a:pt x="882694" y="2580511"/>
                    </a:cubicBezTo>
                    <a:lnTo>
                      <a:pt x="881511" y="2581531"/>
                    </a:lnTo>
                    <a:cubicBezTo>
                      <a:pt x="720070" y="2731675"/>
                      <a:pt x="576826" y="2896748"/>
                      <a:pt x="466244" y="3087897"/>
                    </a:cubicBezTo>
                    <a:cubicBezTo>
                      <a:pt x="369659" y="3254863"/>
                      <a:pt x="294071" y="3430661"/>
                      <a:pt x="285439" y="3628119"/>
                    </a:cubicBezTo>
                    <a:cubicBezTo>
                      <a:pt x="284739" y="3639895"/>
                      <a:pt x="284739" y="3652301"/>
                      <a:pt x="270508" y="3656928"/>
                    </a:cubicBezTo>
                    <a:lnTo>
                      <a:pt x="272982" y="3663559"/>
                    </a:lnTo>
                    <a:lnTo>
                      <a:pt x="268142" y="3658722"/>
                    </a:lnTo>
                    <a:cubicBezTo>
                      <a:pt x="234632" y="3641260"/>
                      <a:pt x="214069" y="3610458"/>
                      <a:pt x="190003" y="3583200"/>
                    </a:cubicBezTo>
                    <a:lnTo>
                      <a:pt x="126041" y="3521254"/>
                    </a:lnTo>
                    <a:lnTo>
                      <a:pt x="125398" y="3518140"/>
                    </a:lnTo>
                    <a:cubicBezTo>
                      <a:pt x="114200" y="3512883"/>
                      <a:pt x="107901" y="3502579"/>
                      <a:pt x="103468" y="3491854"/>
                    </a:cubicBezTo>
                    <a:cubicBezTo>
                      <a:pt x="60309" y="3391128"/>
                      <a:pt x="17149" y="3289981"/>
                      <a:pt x="5251" y="3179792"/>
                    </a:cubicBezTo>
                    <a:cubicBezTo>
                      <a:pt x="-1515" y="3117758"/>
                      <a:pt x="-1982" y="3054462"/>
                      <a:pt x="5251" y="2992848"/>
                    </a:cubicBezTo>
                    <a:cubicBezTo>
                      <a:pt x="23214" y="2835555"/>
                      <a:pt x="75006" y="2687935"/>
                      <a:pt x="148028" y="2548096"/>
                    </a:cubicBezTo>
                    <a:cubicBezTo>
                      <a:pt x="208218" y="2432439"/>
                      <a:pt x="281707" y="2326246"/>
                      <a:pt x="364993" y="2225940"/>
                    </a:cubicBezTo>
                    <a:cubicBezTo>
                      <a:pt x="425184" y="2152971"/>
                      <a:pt x="486774" y="2081054"/>
                      <a:pt x="555596" y="2016706"/>
                    </a:cubicBezTo>
                    <a:cubicBezTo>
                      <a:pt x="706306" y="1875816"/>
                      <a:pt x="867280" y="1748383"/>
                      <a:pt x="1043419" y="1641558"/>
                    </a:cubicBezTo>
                    <a:cubicBezTo>
                      <a:pt x="1065115" y="1628100"/>
                      <a:pt x="1085645" y="1613170"/>
                      <a:pt x="1106642" y="1599291"/>
                    </a:cubicBezTo>
                    <a:lnTo>
                      <a:pt x="1116015" y="1597557"/>
                    </a:lnTo>
                    <a:lnTo>
                      <a:pt x="1820664" y="1294274"/>
                    </a:lnTo>
                    <a:cubicBezTo>
                      <a:pt x="1820671" y="1294246"/>
                      <a:pt x="1820677" y="1294218"/>
                      <a:pt x="1820684" y="1294190"/>
                    </a:cubicBezTo>
                    <a:lnTo>
                      <a:pt x="1988939" y="1250902"/>
                    </a:lnTo>
                    <a:cubicBezTo>
                      <a:pt x="2048750" y="1237917"/>
                      <a:pt x="2108999" y="1226982"/>
                      <a:pt x="2169539" y="1217414"/>
                    </a:cubicBezTo>
                    <a:cubicBezTo>
                      <a:pt x="2241278" y="1206164"/>
                      <a:pt x="2313250" y="1199119"/>
                      <a:pt x="2385426" y="1195728"/>
                    </a:cubicBezTo>
                    <a:cubicBezTo>
                      <a:pt x="2457602" y="1192338"/>
                      <a:pt x="2529982" y="1192601"/>
                      <a:pt x="2602537" y="1195965"/>
                    </a:cubicBezTo>
                    <a:cubicBezTo>
                      <a:pt x="2615368" y="1196386"/>
                      <a:pt x="2628841" y="1196386"/>
                      <a:pt x="2641876" y="1198594"/>
                    </a:cubicBezTo>
                    <a:lnTo>
                      <a:pt x="3257847" y="1270240"/>
                    </a:lnTo>
                    <a:lnTo>
                      <a:pt x="3254577" y="1269577"/>
                    </a:lnTo>
                    <a:lnTo>
                      <a:pt x="3252034" y="1240361"/>
                    </a:lnTo>
                    <a:cubicBezTo>
                      <a:pt x="3249059" y="1226351"/>
                      <a:pt x="3244918" y="1212578"/>
                      <a:pt x="3241302" y="1198909"/>
                    </a:cubicBezTo>
                    <a:cubicBezTo>
                      <a:pt x="3188343" y="996405"/>
                      <a:pt x="3123021" y="798526"/>
                      <a:pt x="3022470" y="614107"/>
                    </a:cubicBezTo>
                    <a:cubicBezTo>
                      <a:pt x="2911421" y="410551"/>
                      <a:pt x="2773543" y="229496"/>
                      <a:pt x="2572675" y="105638"/>
                    </a:cubicBezTo>
                    <a:cubicBezTo>
                      <a:pt x="2568009" y="103115"/>
                      <a:pt x="2563868" y="100171"/>
                      <a:pt x="2560894" y="96386"/>
                    </a:cubicBezTo>
                    <a:lnTo>
                      <a:pt x="2556153" y="82211"/>
                    </a:lnTo>
                    <a:lnTo>
                      <a:pt x="2565394" y="80688"/>
                    </a:lnTo>
                    <a:cubicBezTo>
                      <a:pt x="2582396" y="60157"/>
                      <a:pt x="2607591" y="56081"/>
                      <a:pt x="2630671" y="47778"/>
                    </a:cubicBezTo>
                    <a:cubicBezTo>
                      <a:pt x="2662825" y="36532"/>
                      <a:pt x="2695463" y="27285"/>
                      <a:pt x="2728420" y="19567"/>
                    </a:cubicBezTo>
                    <a:lnTo>
                      <a:pt x="2818345" y="2388"/>
                    </a:lnTo>
                    <a:lnTo>
                      <a:pt x="2818802" y="2388"/>
                    </a:lnTo>
                    <a:cubicBezTo>
                      <a:pt x="2843590" y="75"/>
                      <a:pt x="2868130" y="-530"/>
                      <a:pt x="2892426" y="450"/>
                    </a:cubicBezTo>
                    <a:close/>
                  </a:path>
                </a:pathLst>
              </a:custGeom>
              <a:solidFill>
                <a:srgbClr val="BFBFBF"/>
              </a:solidFill>
              <a:ln w="12700">
                <a:miter lim="400000"/>
              </a:ln>
            </p:spPr>
            <p:txBody>
              <a:bodyPr wrap="square" lIns="38100" tIns="38100" rIns="38100" bIns="38100" anchor="ctr">
                <a:noAutofit/>
              </a:bodyPr>
              <a:lstStyle/>
              <a:p>
                <a:pPr>
                  <a:defRPr sz="3000">
                    <a:solidFill>
                      <a:srgbClr val="FFFFFF"/>
                    </a:solidFill>
                  </a:defRPr>
                </a:pPr>
                <a:endParaRPr lang="en-US"/>
              </a:p>
            </p:txBody>
          </p:sp>
          <p:sp>
            <p:nvSpPr>
              <p:cNvPr id="18" name="Shape">
                <a:extLst>
                  <a:ext uri="{FF2B5EF4-FFF2-40B4-BE49-F238E27FC236}">
                    <a16:creationId xmlns:a16="http://schemas.microsoft.com/office/drawing/2014/main" id="{09165244-E343-8ECD-1257-ED28D9803DED}"/>
                  </a:ext>
                </a:extLst>
              </p:cNvPr>
              <p:cNvSpPr/>
              <p:nvPr/>
            </p:nvSpPr>
            <p:spPr>
              <a:xfrm>
                <a:off x="4503361" y="1199728"/>
                <a:ext cx="1902790" cy="3259729"/>
              </a:xfrm>
              <a:custGeom>
                <a:avLst/>
                <a:gdLst/>
                <a:ahLst/>
                <a:cxnLst>
                  <a:cxn ang="0">
                    <a:pos x="wd2" y="hd2"/>
                  </a:cxn>
                  <a:cxn ang="5400000">
                    <a:pos x="wd2" y="hd2"/>
                  </a:cxn>
                  <a:cxn ang="10800000">
                    <a:pos x="wd2" y="hd2"/>
                  </a:cxn>
                  <a:cxn ang="16200000">
                    <a:pos x="wd2" y="hd2"/>
                  </a:cxn>
                </a:cxnLst>
                <a:rect l="0" t="0" r="r" b="b"/>
                <a:pathLst>
                  <a:path w="21600" h="21593" extrusionOk="0">
                    <a:moveTo>
                      <a:pt x="2165" y="10582"/>
                    </a:moveTo>
                    <a:cubicBezTo>
                      <a:pt x="2404" y="9608"/>
                      <a:pt x="2661" y="8638"/>
                      <a:pt x="3092" y="7684"/>
                    </a:cubicBezTo>
                    <a:cubicBezTo>
                      <a:pt x="3828" y="6064"/>
                      <a:pt x="4860" y="4521"/>
                      <a:pt x="6459" y="3119"/>
                    </a:cubicBezTo>
                    <a:cubicBezTo>
                      <a:pt x="7311" y="2370"/>
                      <a:pt x="8303" y="1695"/>
                      <a:pt x="9522" y="1134"/>
                    </a:cubicBezTo>
                    <a:cubicBezTo>
                      <a:pt x="11144" y="388"/>
                      <a:pt x="12971" y="-7"/>
                      <a:pt x="15048" y="0"/>
                    </a:cubicBezTo>
                    <a:cubicBezTo>
                      <a:pt x="17230" y="7"/>
                      <a:pt x="19418" y="3"/>
                      <a:pt x="21600" y="3"/>
                    </a:cubicBezTo>
                    <a:cubicBezTo>
                      <a:pt x="20841" y="71"/>
                      <a:pt x="20089" y="167"/>
                      <a:pt x="19359" y="316"/>
                    </a:cubicBezTo>
                    <a:cubicBezTo>
                      <a:pt x="19097" y="371"/>
                      <a:pt x="18811" y="398"/>
                      <a:pt x="18618" y="534"/>
                    </a:cubicBezTo>
                    <a:cubicBezTo>
                      <a:pt x="18017" y="538"/>
                      <a:pt x="17562" y="766"/>
                      <a:pt x="17160" y="953"/>
                    </a:cubicBezTo>
                    <a:cubicBezTo>
                      <a:pt x="16075" y="1457"/>
                      <a:pt x="15094" y="2039"/>
                      <a:pt x="14283" y="2710"/>
                    </a:cubicBezTo>
                    <a:cubicBezTo>
                      <a:pt x="12142" y="4481"/>
                      <a:pt x="10882" y="6462"/>
                      <a:pt x="10164" y="8573"/>
                    </a:cubicBezTo>
                    <a:cubicBezTo>
                      <a:pt x="9557" y="10126"/>
                      <a:pt x="9371" y="11705"/>
                      <a:pt x="9341" y="13292"/>
                    </a:cubicBezTo>
                    <a:cubicBezTo>
                      <a:pt x="9341" y="13336"/>
                      <a:pt x="9371" y="13377"/>
                      <a:pt x="9388" y="13422"/>
                    </a:cubicBezTo>
                    <a:cubicBezTo>
                      <a:pt x="9324" y="13956"/>
                      <a:pt x="9411" y="14487"/>
                      <a:pt x="9487" y="15022"/>
                    </a:cubicBezTo>
                    <a:cubicBezTo>
                      <a:pt x="9528" y="15328"/>
                      <a:pt x="9511" y="15641"/>
                      <a:pt x="9709" y="15944"/>
                    </a:cubicBezTo>
                    <a:cubicBezTo>
                      <a:pt x="10567" y="15822"/>
                      <a:pt x="11407" y="15699"/>
                      <a:pt x="12288" y="15570"/>
                    </a:cubicBezTo>
                    <a:cubicBezTo>
                      <a:pt x="12323" y="15737"/>
                      <a:pt x="12200" y="15842"/>
                      <a:pt x="12124" y="15948"/>
                    </a:cubicBezTo>
                    <a:cubicBezTo>
                      <a:pt x="11716" y="16561"/>
                      <a:pt x="11302" y="17170"/>
                      <a:pt x="10882" y="17780"/>
                    </a:cubicBezTo>
                    <a:cubicBezTo>
                      <a:pt x="10794" y="17906"/>
                      <a:pt x="10707" y="18025"/>
                      <a:pt x="10701" y="18164"/>
                    </a:cubicBezTo>
                    <a:cubicBezTo>
                      <a:pt x="10537" y="18205"/>
                      <a:pt x="10526" y="18304"/>
                      <a:pt x="10467" y="18382"/>
                    </a:cubicBezTo>
                    <a:cubicBezTo>
                      <a:pt x="9808" y="19349"/>
                      <a:pt x="9155" y="20316"/>
                      <a:pt x="8495" y="21280"/>
                    </a:cubicBezTo>
                    <a:cubicBezTo>
                      <a:pt x="8419" y="21389"/>
                      <a:pt x="8390" y="21518"/>
                      <a:pt x="8204" y="21593"/>
                    </a:cubicBezTo>
                    <a:cubicBezTo>
                      <a:pt x="8069" y="21590"/>
                      <a:pt x="7994" y="21535"/>
                      <a:pt x="7906" y="21491"/>
                    </a:cubicBezTo>
                    <a:cubicBezTo>
                      <a:pt x="7037" y="21052"/>
                      <a:pt x="6173" y="20606"/>
                      <a:pt x="5292" y="20177"/>
                    </a:cubicBezTo>
                    <a:cubicBezTo>
                      <a:pt x="4866" y="19969"/>
                      <a:pt x="4504" y="19720"/>
                      <a:pt x="4003" y="19571"/>
                    </a:cubicBezTo>
                    <a:cubicBezTo>
                      <a:pt x="3828" y="19438"/>
                      <a:pt x="3612" y="19329"/>
                      <a:pt x="3396" y="19216"/>
                    </a:cubicBezTo>
                    <a:cubicBezTo>
                      <a:pt x="2351" y="18692"/>
                      <a:pt x="1307" y="18168"/>
                      <a:pt x="268" y="17640"/>
                    </a:cubicBezTo>
                    <a:cubicBezTo>
                      <a:pt x="158" y="17586"/>
                      <a:pt x="0" y="17548"/>
                      <a:pt x="0" y="17422"/>
                    </a:cubicBezTo>
                    <a:cubicBezTo>
                      <a:pt x="642" y="17323"/>
                      <a:pt x="1284" y="17225"/>
                      <a:pt x="1931" y="17122"/>
                    </a:cubicBezTo>
                    <a:cubicBezTo>
                      <a:pt x="2526" y="17031"/>
                      <a:pt x="2526" y="17031"/>
                      <a:pt x="2427" y="16683"/>
                    </a:cubicBezTo>
                    <a:cubicBezTo>
                      <a:pt x="2357" y="16442"/>
                      <a:pt x="2305" y="16196"/>
                      <a:pt x="2240" y="15955"/>
                    </a:cubicBezTo>
                    <a:cubicBezTo>
                      <a:pt x="2065" y="15240"/>
                      <a:pt x="1984" y="14521"/>
                      <a:pt x="1943" y="13799"/>
                    </a:cubicBezTo>
                    <a:cubicBezTo>
                      <a:pt x="1890" y="12734"/>
                      <a:pt x="1990" y="11658"/>
                      <a:pt x="2165" y="10582"/>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lang="en-US"/>
              </a:p>
            </p:txBody>
          </p:sp>
          <p:sp>
            <p:nvSpPr>
              <p:cNvPr id="19" name="Shape">
                <a:extLst>
                  <a:ext uri="{FF2B5EF4-FFF2-40B4-BE49-F238E27FC236}">
                    <a16:creationId xmlns:a16="http://schemas.microsoft.com/office/drawing/2014/main" id="{28E8A183-50FD-7F0F-2F51-E1B651B7D6A1}"/>
                  </a:ext>
                </a:extLst>
              </p:cNvPr>
              <p:cNvSpPr/>
              <p:nvPr/>
            </p:nvSpPr>
            <p:spPr>
              <a:xfrm>
                <a:off x="3701201" y="4345445"/>
                <a:ext cx="3285052" cy="1376341"/>
              </a:xfrm>
              <a:custGeom>
                <a:avLst/>
                <a:gdLst/>
                <a:ahLst/>
                <a:cxnLst>
                  <a:cxn ang="0">
                    <a:pos x="wd2" y="hd2"/>
                  </a:cxn>
                  <a:cxn ang="5400000">
                    <a:pos x="wd2" y="hd2"/>
                  </a:cxn>
                  <a:cxn ang="10800000">
                    <a:pos x="wd2" y="hd2"/>
                  </a:cxn>
                  <a:cxn ang="16200000">
                    <a:pos x="wd2" y="hd2"/>
                  </a:cxn>
                </a:cxnLst>
                <a:rect l="0" t="0" r="r" b="b"/>
                <a:pathLst>
                  <a:path w="21567" h="21359" extrusionOk="0">
                    <a:moveTo>
                      <a:pt x="16096" y="16511"/>
                    </a:moveTo>
                    <a:cubicBezTo>
                      <a:pt x="15907" y="16591"/>
                      <a:pt x="15749" y="16838"/>
                      <a:pt x="15577" y="17029"/>
                    </a:cubicBezTo>
                    <a:cubicBezTo>
                      <a:pt x="13886" y="18928"/>
                      <a:pt x="12128" y="20300"/>
                      <a:pt x="10275" y="20954"/>
                    </a:cubicBezTo>
                    <a:cubicBezTo>
                      <a:pt x="8595" y="21544"/>
                      <a:pt x="6921" y="21568"/>
                      <a:pt x="5268" y="20491"/>
                    </a:cubicBezTo>
                    <a:cubicBezTo>
                      <a:pt x="4184" y="19781"/>
                      <a:pt x="3202" y="18625"/>
                      <a:pt x="2403" y="16710"/>
                    </a:cubicBezTo>
                    <a:cubicBezTo>
                      <a:pt x="1903" y="15514"/>
                      <a:pt x="1572" y="14070"/>
                      <a:pt x="1286" y="12563"/>
                    </a:cubicBezTo>
                    <a:cubicBezTo>
                      <a:pt x="941" y="10752"/>
                      <a:pt x="594" y="8933"/>
                      <a:pt x="256" y="7115"/>
                    </a:cubicBezTo>
                    <a:cubicBezTo>
                      <a:pt x="172" y="6668"/>
                      <a:pt x="7" y="6309"/>
                      <a:pt x="0" y="5783"/>
                    </a:cubicBezTo>
                    <a:cubicBezTo>
                      <a:pt x="162" y="6078"/>
                      <a:pt x="304" y="6421"/>
                      <a:pt x="439" y="6788"/>
                    </a:cubicBezTo>
                    <a:cubicBezTo>
                      <a:pt x="597" y="7211"/>
                      <a:pt x="732" y="7689"/>
                      <a:pt x="952" y="7960"/>
                    </a:cubicBezTo>
                    <a:cubicBezTo>
                      <a:pt x="982" y="8176"/>
                      <a:pt x="1053" y="8303"/>
                      <a:pt x="1124" y="8423"/>
                    </a:cubicBezTo>
                    <a:cubicBezTo>
                      <a:pt x="1481" y="9029"/>
                      <a:pt x="1849" y="9579"/>
                      <a:pt x="2251" y="10018"/>
                    </a:cubicBezTo>
                    <a:cubicBezTo>
                      <a:pt x="3462" y="11334"/>
                      <a:pt x="4745" y="11797"/>
                      <a:pt x="6057" y="11853"/>
                    </a:cubicBezTo>
                    <a:cubicBezTo>
                      <a:pt x="7046" y="11901"/>
                      <a:pt x="8025" y="11661"/>
                      <a:pt x="8993" y="11215"/>
                    </a:cubicBezTo>
                    <a:cubicBezTo>
                      <a:pt x="9779" y="10848"/>
                      <a:pt x="10569" y="10489"/>
                      <a:pt x="11308" y="9707"/>
                    </a:cubicBezTo>
                    <a:cubicBezTo>
                      <a:pt x="11446" y="9763"/>
                      <a:pt x="11568" y="9611"/>
                      <a:pt x="11693" y="9508"/>
                    </a:cubicBezTo>
                    <a:cubicBezTo>
                      <a:pt x="12394" y="8933"/>
                      <a:pt x="13083" y="8279"/>
                      <a:pt x="13751" y="7506"/>
                    </a:cubicBezTo>
                    <a:cubicBezTo>
                      <a:pt x="14419" y="6740"/>
                      <a:pt x="15081" y="5958"/>
                      <a:pt x="15695" y="4961"/>
                    </a:cubicBezTo>
                    <a:cubicBezTo>
                      <a:pt x="15931" y="4650"/>
                      <a:pt x="16174" y="4363"/>
                      <a:pt x="16383" y="3900"/>
                    </a:cubicBezTo>
                    <a:cubicBezTo>
                      <a:pt x="16049" y="2879"/>
                      <a:pt x="15728" y="1898"/>
                      <a:pt x="15371" y="805"/>
                    </a:cubicBezTo>
                    <a:cubicBezTo>
                      <a:pt x="15516" y="774"/>
                      <a:pt x="15590" y="750"/>
                      <a:pt x="15664" y="742"/>
                    </a:cubicBezTo>
                    <a:cubicBezTo>
                      <a:pt x="16680" y="614"/>
                      <a:pt x="17699" y="502"/>
                      <a:pt x="18715" y="367"/>
                    </a:cubicBezTo>
                    <a:cubicBezTo>
                      <a:pt x="19035" y="327"/>
                      <a:pt x="19353" y="239"/>
                      <a:pt x="19673" y="175"/>
                    </a:cubicBezTo>
                    <a:cubicBezTo>
                      <a:pt x="19717" y="191"/>
                      <a:pt x="19761" y="223"/>
                      <a:pt x="19805" y="223"/>
                    </a:cubicBezTo>
                    <a:cubicBezTo>
                      <a:pt x="20301" y="160"/>
                      <a:pt x="20800" y="96"/>
                      <a:pt x="21296" y="16"/>
                    </a:cubicBezTo>
                    <a:cubicBezTo>
                      <a:pt x="21586" y="-32"/>
                      <a:pt x="21600" y="-16"/>
                      <a:pt x="21536" y="678"/>
                    </a:cubicBezTo>
                    <a:cubicBezTo>
                      <a:pt x="21533" y="702"/>
                      <a:pt x="21533" y="726"/>
                      <a:pt x="21529" y="758"/>
                    </a:cubicBezTo>
                    <a:cubicBezTo>
                      <a:pt x="21131" y="4674"/>
                      <a:pt x="20736" y="8598"/>
                      <a:pt x="20331" y="12507"/>
                    </a:cubicBezTo>
                    <a:cubicBezTo>
                      <a:pt x="20250" y="13281"/>
                      <a:pt x="20206" y="14086"/>
                      <a:pt x="20075" y="14828"/>
                    </a:cubicBezTo>
                    <a:cubicBezTo>
                      <a:pt x="19997" y="14804"/>
                      <a:pt x="19963" y="14692"/>
                      <a:pt x="19930" y="14589"/>
                    </a:cubicBezTo>
                    <a:cubicBezTo>
                      <a:pt x="19714" y="13927"/>
                      <a:pt x="19498" y="13257"/>
                      <a:pt x="19278" y="12595"/>
                    </a:cubicBezTo>
                    <a:cubicBezTo>
                      <a:pt x="19089" y="12020"/>
                      <a:pt x="19083" y="12020"/>
                      <a:pt x="18843" y="12435"/>
                    </a:cubicBezTo>
                    <a:cubicBezTo>
                      <a:pt x="18249" y="13448"/>
                      <a:pt x="17632" y="14365"/>
                      <a:pt x="17001" y="15243"/>
                    </a:cubicBezTo>
                    <a:cubicBezTo>
                      <a:pt x="16704" y="15665"/>
                      <a:pt x="16373" y="15969"/>
                      <a:pt x="16096" y="16511"/>
                    </a:cubicBezTo>
                    <a:close/>
                  </a:path>
                </a:pathLst>
              </a:custGeom>
              <a:solidFill>
                <a:schemeClr val="bg2">
                  <a:lumMod val="40000"/>
                  <a:lumOff val="60000"/>
                </a:schemeClr>
              </a:solidFill>
              <a:ln w="12700">
                <a:miter lim="400000"/>
              </a:ln>
            </p:spPr>
            <p:txBody>
              <a:bodyPr lIns="38100" tIns="38100" rIns="38100" bIns="38100" anchor="ctr"/>
              <a:lstStyle/>
              <a:p>
                <a:pPr>
                  <a:defRPr sz="3000">
                    <a:solidFill>
                      <a:srgbClr val="FFFFFF"/>
                    </a:solidFill>
                  </a:defRPr>
                </a:pPr>
                <a:endParaRPr lang="en-US"/>
              </a:p>
            </p:txBody>
          </p:sp>
          <p:sp>
            <p:nvSpPr>
              <p:cNvPr id="20" name="Shape">
                <a:extLst>
                  <a:ext uri="{FF2B5EF4-FFF2-40B4-BE49-F238E27FC236}">
                    <a16:creationId xmlns:a16="http://schemas.microsoft.com/office/drawing/2014/main" id="{B9A2CD55-06C5-A6A6-1037-ED286EBCEE97}"/>
                  </a:ext>
                </a:extLst>
              </p:cNvPr>
              <p:cNvSpPr/>
              <p:nvPr/>
            </p:nvSpPr>
            <p:spPr>
              <a:xfrm>
                <a:off x="5829340" y="2186697"/>
                <a:ext cx="2774087" cy="2730318"/>
              </a:xfrm>
              <a:custGeom>
                <a:avLst/>
                <a:gdLst/>
                <a:ahLst/>
                <a:cxnLst>
                  <a:cxn ang="0">
                    <a:pos x="wd2" y="hd2"/>
                  </a:cxn>
                  <a:cxn ang="5400000">
                    <a:pos x="wd2" y="hd2"/>
                  </a:cxn>
                  <a:cxn ang="10800000">
                    <a:pos x="wd2" y="hd2"/>
                  </a:cxn>
                  <a:cxn ang="16200000">
                    <a:pos x="wd2" y="hd2"/>
                  </a:cxn>
                </a:cxnLst>
                <a:rect l="0" t="0" r="r" b="b"/>
                <a:pathLst>
                  <a:path w="21458" h="21596" extrusionOk="0">
                    <a:moveTo>
                      <a:pt x="19566" y="21596"/>
                    </a:moveTo>
                    <a:cubicBezTo>
                      <a:pt x="19670" y="21088"/>
                      <a:pt x="19662" y="20567"/>
                      <a:pt x="19717" y="20055"/>
                    </a:cubicBezTo>
                    <a:cubicBezTo>
                      <a:pt x="19733" y="19901"/>
                      <a:pt x="19757" y="19738"/>
                      <a:pt x="19682" y="19584"/>
                    </a:cubicBezTo>
                    <a:cubicBezTo>
                      <a:pt x="19729" y="19466"/>
                      <a:pt x="19705" y="19348"/>
                      <a:pt x="19689" y="19230"/>
                    </a:cubicBezTo>
                    <a:cubicBezTo>
                      <a:pt x="19586" y="18527"/>
                      <a:pt x="19391" y="17856"/>
                      <a:pt x="19117" y="17201"/>
                    </a:cubicBezTo>
                    <a:cubicBezTo>
                      <a:pt x="18485" y="15685"/>
                      <a:pt x="17543" y="14380"/>
                      <a:pt x="16414" y="13217"/>
                    </a:cubicBezTo>
                    <a:cubicBezTo>
                      <a:pt x="15443" y="12213"/>
                      <a:pt x="14406" y="11290"/>
                      <a:pt x="13197" y="10578"/>
                    </a:cubicBezTo>
                    <a:cubicBezTo>
                      <a:pt x="13102" y="10424"/>
                      <a:pt x="12939" y="10359"/>
                      <a:pt x="12800" y="10269"/>
                    </a:cubicBezTo>
                    <a:cubicBezTo>
                      <a:pt x="11480" y="9432"/>
                      <a:pt x="10096" y="8720"/>
                      <a:pt x="8649" y="8147"/>
                    </a:cubicBezTo>
                    <a:cubicBezTo>
                      <a:pt x="8577" y="8119"/>
                      <a:pt x="8498" y="8115"/>
                      <a:pt x="8422" y="8099"/>
                    </a:cubicBezTo>
                    <a:cubicBezTo>
                      <a:pt x="8343" y="8054"/>
                      <a:pt x="8267" y="8001"/>
                      <a:pt x="8184" y="7968"/>
                    </a:cubicBezTo>
                    <a:cubicBezTo>
                      <a:pt x="7504" y="7704"/>
                      <a:pt x="6808" y="7485"/>
                      <a:pt x="6097" y="7314"/>
                    </a:cubicBezTo>
                    <a:cubicBezTo>
                      <a:pt x="5544" y="7184"/>
                      <a:pt x="5572" y="7098"/>
                      <a:pt x="5508" y="7749"/>
                    </a:cubicBezTo>
                    <a:cubicBezTo>
                      <a:pt x="5464" y="8208"/>
                      <a:pt x="5452" y="8672"/>
                      <a:pt x="5353" y="9127"/>
                    </a:cubicBezTo>
                    <a:cubicBezTo>
                      <a:pt x="5202" y="9091"/>
                      <a:pt x="5138" y="8981"/>
                      <a:pt x="5059" y="8903"/>
                    </a:cubicBezTo>
                    <a:cubicBezTo>
                      <a:pt x="4331" y="8196"/>
                      <a:pt x="3612" y="7489"/>
                      <a:pt x="2884" y="6781"/>
                    </a:cubicBezTo>
                    <a:cubicBezTo>
                      <a:pt x="2753" y="6655"/>
                      <a:pt x="2642" y="6501"/>
                      <a:pt x="2471" y="6419"/>
                    </a:cubicBezTo>
                    <a:cubicBezTo>
                      <a:pt x="1942" y="5830"/>
                      <a:pt x="1362" y="5297"/>
                      <a:pt x="801" y="4744"/>
                    </a:cubicBezTo>
                    <a:cubicBezTo>
                      <a:pt x="558" y="4505"/>
                      <a:pt x="312" y="4265"/>
                      <a:pt x="69" y="4025"/>
                    </a:cubicBezTo>
                    <a:cubicBezTo>
                      <a:pt x="-30" y="3927"/>
                      <a:pt x="-22" y="3846"/>
                      <a:pt x="93" y="3769"/>
                    </a:cubicBezTo>
                    <a:cubicBezTo>
                      <a:pt x="149" y="3732"/>
                      <a:pt x="205" y="3700"/>
                      <a:pt x="260" y="3663"/>
                    </a:cubicBezTo>
                    <a:cubicBezTo>
                      <a:pt x="1159" y="3102"/>
                      <a:pt x="2061" y="2545"/>
                      <a:pt x="2960" y="1980"/>
                    </a:cubicBezTo>
                    <a:cubicBezTo>
                      <a:pt x="3087" y="1899"/>
                      <a:pt x="3250" y="1858"/>
                      <a:pt x="3321" y="1695"/>
                    </a:cubicBezTo>
                    <a:cubicBezTo>
                      <a:pt x="3477" y="1663"/>
                      <a:pt x="3608" y="1577"/>
                      <a:pt x="3743" y="1492"/>
                    </a:cubicBezTo>
                    <a:cubicBezTo>
                      <a:pt x="4439" y="1057"/>
                      <a:pt x="5138" y="618"/>
                      <a:pt x="5838" y="187"/>
                    </a:cubicBezTo>
                    <a:cubicBezTo>
                      <a:pt x="5957" y="114"/>
                      <a:pt x="6057" y="-4"/>
                      <a:pt x="6216" y="0"/>
                    </a:cubicBezTo>
                    <a:cubicBezTo>
                      <a:pt x="6228" y="12"/>
                      <a:pt x="6236" y="24"/>
                      <a:pt x="6248" y="33"/>
                    </a:cubicBezTo>
                    <a:cubicBezTo>
                      <a:pt x="6256" y="581"/>
                      <a:pt x="6156" y="1118"/>
                      <a:pt x="6108" y="1659"/>
                    </a:cubicBezTo>
                    <a:cubicBezTo>
                      <a:pt x="6093" y="1830"/>
                      <a:pt x="6132" y="1899"/>
                      <a:pt x="6295" y="1931"/>
                    </a:cubicBezTo>
                    <a:cubicBezTo>
                      <a:pt x="6792" y="2025"/>
                      <a:pt x="7289" y="2134"/>
                      <a:pt x="7786" y="2240"/>
                    </a:cubicBezTo>
                    <a:cubicBezTo>
                      <a:pt x="7834" y="2256"/>
                      <a:pt x="7882" y="2281"/>
                      <a:pt x="7933" y="2293"/>
                    </a:cubicBezTo>
                    <a:cubicBezTo>
                      <a:pt x="9539" y="2708"/>
                      <a:pt x="11074" y="3330"/>
                      <a:pt x="12557" y="4086"/>
                    </a:cubicBezTo>
                    <a:cubicBezTo>
                      <a:pt x="12740" y="4179"/>
                      <a:pt x="12911" y="4314"/>
                      <a:pt x="13122" y="4346"/>
                    </a:cubicBezTo>
                    <a:cubicBezTo>
                      <a:pt x="13185" y="4436"/>
                      <a:pt x="13285" y="4480"/>
                      <a:pt x="13376" y="4529"/>
                    </a:cubicBezTo>
                    <a:cubicBezTo>
                      <a:pt x="14672" y="5261"/>
                      <a:pt x="15885" y="6111"/>
                      <a:pt x="17002" y="7107"/>
                    </a:cubicBezTo>
                    <a:cubicBezTo>
                      <a:pt x="18449" y="8395"/>
                      <a:pt x="19705" y="9843"/>
                      <a:pt x="20564" y="11615"/>
                    </a:cubicBezTo>
                    <a:cubicBezTo>
                      <a:pt x="21208" y="12941"/>
                      <a:pt x="21570" y="14331"/>
                      <a:pt x="21427" y="15827"/>
                    </a:cubicBezTo>
                    <a:cubicBezTo>
                      <a:pt x="21383" y="16266"/>
                      <a:pt x="21296" y="16697"/>
                      <a:pt x="21149" y="17112"/>
                    </a:cubicBezTo>
                    <a:cubicBezTo>
                      <a:pt x="20691" y="18421"/>
                      <a:pt x="20234" y="19726"/>
                      <a:pt x="19777" y="21031"/>
                    </a:cubicBezTo>
                    <a:cubicBezTo>
                      <a:pt x="19701" y="21226"/>
                      <a:pt x="19590" y="21397"/>
                      <a:pt x="19566" y="21596"/>
                    </a:cubicBezTo>
                    <a:close/>
                  </a:path>
                </a:pathLst>
              </a:custGeom>
              <a:solidFill>
                <a:schemeClr val="bg2">
                  <a:lumMod val="40000"/>
                  <a:lumOff val="60000"/>
                </a:schemeClr>
              </a:solidFill>
              <a:ln w="12700">
                <a:miter lim="400000"/>
              </a:ln>
            </p:spPr>
            <p:txBody>
              <a:bodyPr lIns="38100" tIns="38100" rIns="38100" bIns="38100" anchor="ctr"/>
              <a:lstStyle/>
              <a:p>
                <a:pPr>
                  <a:defRPr sz="3000">
                    <a:solidFill>
                      <a:srgbClr val="FFFFFF"/>
                    </a:solidFill>
                  </a:defRPr>
                </a:pPr>
                <a:endParaRPr lang="en-US"/>
              </a:p>
            </p:txBody>
          </p:sp>
        </p:grpSp>
        <p:sp>
          <p:nvSpPr>
            <p:cNvPr id="21" name="TextBox 82">
              <a:extLst>
                <a:ext uri="{FF2B5EF4-FFF2-40B4-BE49-F238E27FC236}">
                  <a16:creationId xmlns:a16="http://schemas.microsoft.com/office/drawing/2014/main" id="{6BB604A7-BA74-3653-3F63-93C7C81E5B8D}"/>
                </a:ext>
              </a:extLst>
            </p:cNvPr>
            <p:cNvSpPr txBox="1"/>
            <p:nvPr/>
          </p:nvSpPr>
          <p:spPr>
            <a:xfrm>
              <a:off x="1982371" y="1992221"/>
              <a:ext cx="2580932" cy="800219"/>
            </a:xfrm>
            <a:prstGeom prst="rect">
              <a:avLst/>
            </a:prstGeom>
            <a:noFill/>
          </p:spPr>
          <p:txBody>
            <a:bodyPr wrap="square" lIns="0" r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a:solidFill>
                    <a:schemeClr val="accent1"/>
                  </a:solidFill>
                </a:rPr>
                <a:t>STRUCTURE</a:t>
              </a:r>
              <a:endParaRPr kumimoji="0" lang="en-US" b="1" i="0" u="none" strike="noStrike" kern="1200" cap="none" spc="0" normalizeH="0" baseline="0" noProof="0">
                <a:ln>
                  <a:noFill/>
                </a:ln>
                <a:solidFill>
                  <a:schemeClr val="accent1"/>
                </a:solidFill>
                <a:effectLst/>
                <a:uLnTx/>
                <a:uFillTx/>
                <a:ea typeface="+mn-ea"/>
                <a:cs typeface="+mn-cs"/>
              </a:endParaRPr>
            </a:p>
            <a:p>
              <a:pPr marL="285750" lvl="0" indent="-285750">
                <a:buFont typeface="Arial" panose="020B0604020202020204" pitchFamily="34" charset="0"/>
                <a:buChar char="•"/>
                <a:defRPr/>
              </a:pPr>
              <a:r>
                <a:rPr lang="en-US" sz="1400">
                  <a:solidFill>
                    <a:schemeClr val="accent1"/>
                  </a:solidFill>
                </a:rPr>
                <a:t>Reporting Lines</a:t>
              </a:r>
            </a:p>
            <a:p>
              <a:pPr marL="285750" lvl="0" indent="-285750">
                <a:buFont typeface="Arial" panose="020B0604020202020204" pitchFamily="34" charset="0"/>
                <a:buChar char="•"/>
                <a:defRPr/>
              </a:pPr>
              <a:r>
                <a:rPr lang="en-US" sz="1400">
                  <a:solidFill>
                    <a:schemeClr val="accent1"/>
                  </a:solidFill>
                </a:rPr>
                <a:t>Incentives &amp; Career Path</a:t>
              </a:r>
              <a:endParaRPr kumimoji="0" lang="en-US" sz="1400" b="0" i="0" u="none" strike="noStrike" kern="1200" cap="none" spc="0" normalizeH="0" baseline="0" noProof="0">
                <a:ln>
                  <a:noFill/>
                </a:ln>
                <a:solidFill>
                  <a:schemeClr val="accent1"/>
                </a:solidFill>
                <a:effectLst/>
                <a:uLnTx/>
                <a:uFillTx/>
                <a:ea typeface="+mn-ea"/>
                <a:cs typeface="+mn-cs"/>
              </a:endParaRPr>
            </a:p>
          </p:txBody>
        </p:sp>
      </p:grpSp>
      <p:grpSp>
        <p:nvGrpSpPr>
          <p:cNvPr id="27" name="Group 26">
            <a:extLst>
              <a:ext uri="{FF2B5EF4-FFF2-40B4-BE49-F238E27FC236}">
                <a16:creationId xmlns:a16="http://schemas.microsoft.com/office/drawing/2014/main" id="{EDCCE9BF-40FF-13E9-5811-CA809AC8B340}"/>
              </a:ext>
            </a:extLst>
          </p:cNvPr>
          <p:cNvGrpSpPr/>
          <p:nvPr/>
        </p:nvGrpSpPr>
        <p:grpSpPr>
          <a:xfrm>
            <a:off x="8198165" y="1637419"/>
            <a:ext cx="3479920" cy="4306188"/>
            <a:chOff x="8198165" y="1637419"/>
            <a:chExt cx="3479920" cy="4306188"/>
          </a:xfrm>
        </p:grpSpPr>
        <p:sp>
          <p:nvSpPr>
            <p:cNvPr id="8" name="Freeform: Shape 7">
              <a:extLst>
                <a:ext uri="{FF2B5EF4-FFF2-40B4-BE49-F238E27FC236}">
                  <a16:creationId xmlns:a16="http://schemas.microsoft.com/office/drawing/2014/main" id="{5C0FBD9C-A959-70B6-835F-529000BC331C}"/>
                </a:ext>
              </a:extLst>
            </p:cNvPr>
            <p:cNvSpPr/>
            <p:nvPr/>
          </p:nvSpPr>
          <p:spPr>
            <a:xfrm>
              <a:off x="8198166" y="1986765"/>
              <a:ext cx="3473488" cy="3956837"/>
            </a:xfrm>
            <a:custGeom>
              <a:avLst/>
              <a:gdLst>
                <a:gd name="connsiteX0" fmla="*/ 0 w 3599998"/>
                <a:gd name="connsiteY0" fmla="*/ 0 h 3012602"/>
                <a:gd name="connsiteX1" fmla="*/ 1800000 w 3599998"/>
                <a:gd name="connsiteY1" fmla="*/ 265125 h 3012602"/>
                <a:gd name="connsiteX2" fmla="*/ 3599998 w 3599998"/>
                <a:gd name="connsiteY2" fmla="*/ 0 h 3012602"/>
                <a:gd name="connsiteX3" fmla="*/ 3599998 w 3599998"/>
                <a:gd name="connsiteY3" fmla="*/ 3012602 h 3012602"/>
                <a:gd name="connsiteX4" fmla="*/ 0 w 3599998"/>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8" h="3012602">
                  <a:moveTo>
                    <a:pt x="0" y="0"/>
                  </a:moveTo>
                  <a:lnTo>
                    <a:pt x="1800000" y="265125"/>
                  </a:lnTo>
                  <a:lnTo>
                    <a:pt x="3599998" y="0"/>
                  </a:lnTo>
                  <a:lnTo>
                    <a:pt x="3599998" y="3012602"/>
                  </a:lnTo>
                  <a:lnTo>
                    <a:pt x="0" y="3012602"/>
                  </a:lnTo>
                  <a:close/>
                </a:path>
              </a:pathLst>
            </a:custGeom>
            <a:noFill/>
            <a:ln w="3175">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8900" tIns="360000" rIns="88900" bIns="38100" rtlCol="0" anchor="t">
              <a:noAutofit/>
            </a:bodyPr>
            <a:lstStyle/>
            <a:p>
              <a:pPr marR="0" fontAlgn="base">
                <a:spcBef>
                  <a:spcPts val="300"/>
                </a:spcBef>
                <a:spcAft>
                  <a:spcPts val="200"/>
                </a:spcAft>
                <a:buClrTx/>
                <a:buSzTx/>
                <a:tabLst/>
                <a:defRPr/>
              </a:pPr>
              <a:r>
                <a:rPr lang="en-US" altLang="en-US" sz="1400" b="1">
                  <a:solidFill>
                    <a:schemeClr val="accent1"/>
                  </a:solidFill>
                </a:rPr>
                <a:t>Incentives and career path shape long–term behavior and may hinder change. </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chemeClr val="accent1"/>
                  </a:solidFill>
                </a:rPr>
                <a:t>If variable pay and recognition are not updated to reflect new methods and desired behaviors, employees will continue optimizing for old metrics, even when they contradict the intended change</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i="1" u="sng">
                  <a:solidFill>
                    <a:schemeClr val="accent1"/>
                  </a:solidFill>
                </a:rPr>
                <a:t>Example</a:t>
              </a:r>
              <a:r>
                <a:rPr lang="en-US" altLang="en-US" sz="1400" i="1">
                  <a:solidFill>
                    <a:schemeClr val="accent1"/>
                  </a:solidFill>
                </a:rPr>
                <a:t>: </a:t>
              </a:r>
              <a:r>
                <a:rPr lang="en-US" altLang="en-US" sz="1400">
                  <a:solidFill>
                    <a:schemeClr val="accent1"/>
                  </a:solidFill>
                </a:rPr>
                <a:t>Top salesperson awards are presented to staff members registering the highest sales volume, but not necessarily the most profitable sales</a:t>
              </a:r>
            </a:p>
          </p:txBody>
        </p:sp>
        <p:sp>
          <p:nvSpPr>
            <p:cNvPr id="10" name="Rectangle 9">
              <a:extLst>
                <a:ext uri="{FF2B5EF4-FFF2-40B4-BE49-F238E27FC236}">
                  <a16:creationId xmlns:a16="http://schemas.microsoft.com/office/drawing/2014/main" id="{7AA3013B-3F9D-05C1-7EC4-653318D5DFC3}"/>
                </a:ext>
              </a:extLst>
            </p:cNvPr>
            <p:cNvSpPr>
              <a:spLocks/>
            </p:cNvSpPr>
            <p:nvPr/>
          </p:nvSpPr>
          <p:spPr>
            <a:xfrm>
              <a:off x="8204597" y="5848964"/>
              <a:ext cx="3473488" cy="94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600"/>
            </a:p>
          </p:txBody>
        </p:sp>
        <p:sp>
          <p:nvSpPr>
            <p:cNvPr id="13" name="Nom3"/>
            <p:cNvSpPr/>
            <p:nvPr/>
          </p:nvSpPr>
          <p:spPr>
            <a:xfrm rot="5400000">
              <a:off x="9585564" y="250020"/>
              <a:ext cx="698689" cy="3473488"/>
            </a:xfrm>
            <a:prstGeom prst="homePlate">
              <a:avLst>
                <a:gd name="adj" fmla="val 43203"/>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spcBef>
                  <a:spcPts val="300"/>
                </a:spcBef>
                <a:defRPr/>
              </a:pPr>
              <a:r>
                <a:rPr lang="en-US" sz="1400" b="1" kern="0"/>
                <a:t>Incentives &amp; Career Path</a:t>
              </a:r>
            </a:p>
          </p:txBody>
        </p:sp>
      </p:grpSp>
      <p:grpSp>
        <p:nvGrpSpPr>
          <p:cNvPr id="28" name="Group 27">
            <a:extLst>
              <a:ext uri="{FF2B5EF4-FFF2-40B4-BE49-F238E27FC236}">
                <a16:creationId xmlns:a16="http://schemas.microsoft.com/office/drawing/2014/main" id="{3BC4DB78-2873-E704-7A38-BA38DCD50C79}"/>
              </a:ext>
            </a:extLst>
          </p:cNvPr>
          <p:cNvGrpSpPr/>
          <p:nvPr/>
        </p:nvGrpSpPr>
        <p:grpSpPr>
          <a:xfrm>
            <a:off x="4641891" y="1637419"/>
            <a:ext cx="3477686" cy="4306188"/>
            <a:chOff x="4584215" y="1637419"/>
            <a:chExt cx="3477686" cy="4306188"/>
          </a:xfrm>
        </p:grpSpPr>
        <p:sp>
          <p:nvSpPr>
            <p:cNvPr id="11" name="Rectangle : coins arrondis 12">
              <a:extLst>
                <a:ext uri="{FF2B5EF4-FFF2-40B4-BE49-F238E27FC236}">
                  <a16:creationId xmlns:a16="http://schemas.microsoft.com/office/drawing/2014/main" id="{A5B9BAFE-E99B-64B3-E4CD-5654A5053A48}"/>
                </a:ext>
              </a:extLst>
            </p:cNvPr>
            <p:cNvSpPr/>
            <p:nvPr/>
          </p:nvSpPr>
          <p:spPr>
            <a:xfrm>
              <a:off x="4588413" y="5848964"/>
              <a:ext cx="3473488" cy="94643"/>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Freeform: Shape 18">
              <a:extLst>
                <a:ext uri="{FF2B5EF4-FFF2-40B4-BE49-F238E27FC236}">
                  <a16:creationId xmlns:a16="http://schemas.microsoft.com/office/drawing/2014/main" id="{E193A65C-9513-AD21-C057-3212E7D20099}"/>
                </a:ext>
              </a:extLst>
            </p:cNvPr>
            <p:cNvSpPr/>
            <p:nvPr/>
          </p:nvSpPr>
          <p:spPr>
            <a:xfrm>
              <a:off x="4584215" y="1986763"/>
              <a:ext cx="3473489" cy="3956839"/>
            </a:xfrm>
            <a:custGeom>
              <a:avLst/>
              <a:gdLst>
                <a:gd name="connsiteX0" fmla="*/ 0 w 3599998"/>
                <a:gd name="connsiteY0" fmla="*/ 0 h 3012602"/>
                <a:gd name="connsiteX1" fmla="*/ 1800000 w 3599998"/>
                <a:gd name="connsiteY1" fmla="*/ 265125 h 3012602"/>
                <a:gd name="connsiteX2" fmla="*/ 3599998 w 3599998"/>
                <a:gd name="connsiteY2" fmla="*/ 0 h 3012602"/>
                <a:gd name="connsiteX3" fmla="*/ 3599998 w 3599998"/>
                <a:gd name="connsiteY3" fmla="*/ 3012602 h 3012602"/>
                <a:gd name="connsiteX4" fmla="*/ 0 w 3599998"/>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8" h="3012602">
                  <a:moveTo>
                    <a:pt x="0" y="0"/>
                  </a:moveTo>
                  <a:lnTo>
                    <a:pt x="1800000" y="265125"/>
                  </a:lnTo>
                  <a:lnTo>
                    <a:pt x="3599998" y="0"/>
                  </a:lnTo>
                  <a:lnTo>
                    <a:pt x="3599998" y="3012602"/>
                  </a:lnTo>
                  <a:lnTo>
                    <a:pt x="0" y="3012602"/>
                  </a:lnTo>
                  <a:close/>
                </a:path>
              </a:pathLst>
            </a:custGeom>
            <a:noFill/>
            <a:ln w="3175">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8900" tIns="360000" rIns="88900" bIns="38100" rtlCol="0" anchor="t">
              <a:noAutofit/>
            </a:bodyPr>
            <a:lstStyle/>
            <a:p>
              <a:pPr marR="0" fontAlgn="base">
                <a:spcBef>
                  <a:spcPts val="300"/>
                </a:spcBef>
                <a:spcAft>
                  <a:spcPts val="200"/>
                </a:spcAft>
                <a:buClrTx/>
                <a:buSzTx/>
                <a:tabLst/>
                <a:defRPr/>
              </a:pPr>
              <a:r>
                <a:rPr lang="en-US" altLang="en-US" sz="1400" b="1">
                  <a:solidFill>
                    <a:schemeClr val="accent1"/>
                  </a:solidFill>
                </a:rPr>
                <a:t>Siloed groups and misaligned reporting lines hinder sustainment. </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chemeClr val="accent1"/>
                  </a:solidFill>
                </a:rPr>
                <a:t>When ownership of an end–to–end process is split across organizational groups, objectives, metrics, and leadership messages often diverge</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chemeClr val="accent1"/>
                  </a:solidFill>
                </a:rPr>
                <a:t>This generates behaviors that conflict with sustained change and overall goals</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i="1" u="sng">
                  <a:solidFill>
                    <a:schemeClr val="accent1"/>
                  </a:solidFill>
                </a:rPr>
                <a:t>Example</a:t>
              </a:r>
              <a:r>
                <a:rPr lang="en-US" altLang="en-US" sz="1400" i="1">
                  <a:solidFill>
                    <a:schemeClr val="accent1"/>
                  </a:solidFill>
                </a:rPr>
                <a:t>: </a:t>
              </a:r>
              <a:r>
                <a:rPr lang="en-US" altLang="en-US" sz="1400">
                  <a:solidFill>
                    <a:schemeClr val="accent1"/>
                  </a:solidFill>
                </a:rPr>
                <a:t>Production group is measured on speed and volume, while the Legal group is charged with ensuring quality and regulatory compliance</a:t>
              </a:r>
              <a:endParaRPr lang="en-US" altLang="en-US" sz="1200">
                <a:solidFill>
                  <a:schemeClr val="accent1"/>
                </a:solidFill>
              </a:endParaRPr>
            </a:p>
          </p:txBody>
        </p:sp>
        <p:sp>
          <p:nvSpPr>
            <p:cNvPr id="14" name="Nom4"/>
            <p:cNvSpPr/>
            <p:nvPr/>
          </p:nvSpPr>
          <p:spPr>
            <a:xfrm rot="5400000">
              <a:off x="5971616" y="250018"/>
              <a:ext cx="698688" cy="3473489"/>
            </a:xfrm>
            <a:prstGeom prst="homePlate">
              <a:avLst>
                <a:gd name="adj" fmla="val 43203"/>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rPr>
                <a:t>Reporting Lines</a:t>
              </a:r>
            </a:p>
          </p:txBody>
        </p:sp>
      </p:grpSp>
      <p:sp>
        <p:nvSpPr>
          <p:cNvPr id="24" name="Rectangle 1">
            <a:extLst>
              <a:ext uri="{FF2B5EF4-FFF2-40B4-BE49-F238E27FC236}">
                <a16:creationId xmlns:a16="http://schemas.microsoft.com/office/drawing/2014/main" id="{2D961650-9036-CBF0-C1F9-BD701FD762D7}"/>
              </a:ext>
            </a:extLst>
          </p:cNvPr>
          <p:cNvSpPr>
            <a:spLocks noChangeArrowheads="1"/>
          </p:cNvSpPr>
          <p:nvPr/>
        </p:nvSpPr>
        <p:spPr bwMode="auto">
          <a:xfrm>
            <a:off x="416244" y="3497167"/>
            <a:ext cx="4027509" cy="1615827"/>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R="0" fontAlgn="base">
              <a:spcBef>
                <a:spcPts val="600"/>
              </a:spcBef>
              <a:spcAft>
                <a:spcPts val="1200"/>
              </a:spcAft>
              <a:buClrTx/>
              <a:buSzTx/>
              <a:tabLst/>
              <a:defRPr/>
            </a:pPr>
            <a:r>
              <a:rPr lang="en-US" altLang="en-US" sz="1400" b="1" i="1">
                <a:solidFill>
                  <a:schemeClr val="tx1">
                    <a:lumMod val="75000"/>
                    <a:lumOff val="25000"/>
                  </a:schemeClr>
                </a:solidFill>
              </a:rPr>
              <a:t>Sustainable change requires alignment across structure, metrics, leadership messaging, and incentives. </a:t>
            </a:r>
          </a:p>
          <a:p>
            <a:pPr marR="0" fontAlgn="base">
              <a:spcBef>
                <a:spcPts val="600"/>
              </a:spcBef>
              <a:spcAft>
                <a:spcPts val="1200"/>
              </a:spcAft>
              <a:buClrTx/>
              <a:buSzTx/>
              <a:tabLst/>
              <a:defRPr/>
            </a:pPr>
            <a:r>
              <a:rPr lang="en-US" altLang="en-US" sz="1400" i="1">
                <a:solidFill>
                  <a:schemeClr val="tx1">
                    <a:lumMod val="75000"/>
                    <a:lumOff val="25000"/>
                  </a:schemeClr>
                </a:solidFill>
              </a:rPr>
              <a:t>Without this organizational alignment, teams optimize in their silos at the expense of enterprise outcomes.</a:t>
            </a:r>
          </a:p>
        </p:txBody>
      </p:sp>
    </p:spTree>
    <p:extLst>
      <p:ext uri="{BB962C8B-B14F-4D97-AF65-F5344CB8AC3E}">
        <p14:creationId xmlns:p14="http://schemas.microsoft.com/office/powerpoint/2010/main" val="38646742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AE9B70-1718-FDBB-882E-3C773ED92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0A33A-A333-D9BD-2B67-05DE8197D37B}"/>
              </a:ext>
            </a:extLst>
          </p:cNvPr>
          <p:cNvSpPr>
            <a:spLocks noGrp="1"/>
          </p:cNvSpPr>
          <p:nvPr>
            <p:ph type="title"/>
          </p:nvPr>
        </p:nvSpPr>
        <p:spPr/>
        <p:txBody>
          <a:bodyPr/>
          <a:lstStyle/>
          <a:p>
            <a:r>
              <a:rPr lang="en-US"/>
              <a:t>Sustainment | Support</a:t>
            </a:r>
          </a:p>
        </p:txBody>
      </p:sp>
      <p:sp>
        <p:nvSpPr>
          <p:cNvPr id="9" name="Text Placeholder 8">
            <a:extLst>
              <a:ext uri="{FF2B5EF4-FFF2-40B4-BE49-F238E27FC236}">
                <a16:creationId xmlns:a16="http://schemas.microsoft.com/office/drawing/2014/main" id="{DCE849E2-6CF4-66ED-B272-97D664D17896}"/>
              </a:ext>
            </a:extLst>
          </p:cNvPr>
          <p:cNvSpPr>
            <a:spLocks noGrp="1"/>
          </p:cNvSpPr>
          <p:nvPr>
            <p:ph type="body" sz="quarter" idx="10"/>
          </p:nvPr>
        </p:nvSpPr>
        <p:spPr/>
        <p:txBody>
          <a:bodyPr anchor="t"/>
          <a:lstStyle/>
          <a:p>
            <a:r>
              <a:rPr lang="en-US"/>
              <a:t>Lasting change is not a one–time event. Meaningful, durable change happens through ongoing support and continuous reinforcement, not through isolated initiatives or single interventions.</a:t>
            </a:r>
          </a:p>
        </p:txBody>
      </p:sp>
      <p:sp>
        <p:nvSpPr>
          <p:cNvPr id="3" name="Footer Placeholder 2">
            <a:extLst>
              <a:ext uri="{FF2B5EF4-FFF2-40B4-BE49-F238E27FC236}">
                <a16:creationId xmlns:a16="http://schemas.microsoft.com/office/drawing/2014/main" id="{48703892-5C52-B59F-7A50-F259C5C72FC5}"/>
              </a:ext>
            </a:extLst>
          </p:cNvPr>
          <p:cNvSpPr>
            <a:spLocks noGrp="1"/>
          </p:cNvSpPr>
          <p:nvPr>
            <p:ph type="ftr" sz="quarter" idx="11"/>
          </p:nvPr>
        </p:nvSpPr>
        <p:spPr/>
        <p:txBody>
          <a:bodyPr/>
          <a:lstStyle/>
          <a:p>
            <a:r>
              <a:rPr lang="en-US"/>
              <a:t>Confidential &amp; Proprietary</a:t>
            </a:r>
          </a:p>
        </p:txBody>
      </p:sp>
      <p:sp>
        <p:nvSpPr>
          <p:cNvPr id="4" name="Rectangle 3">
            <a:extLst>
              <a:ext uri="{FF2B5EF4-FFF2-40B4-BE49-F238E27FC236}">
                <a16:creationId xmlns:a16="http://schemas.microsoft.com/office/drawing/2014/main" id="{6AD48088-3884-088B-E049-27BE54C5A286}"/>
              </a:ext>
            </a:extLst>
          </p:cNvPr>
          <p:cNvSpPr/>
          <p:nvPr/>
        </p:nvSpPr>
        <p:spPr>
          <a:xfrm>
            <a:off x="10001083" y="0"/>
            <a:ext cx="21945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Performance Mgmt. &amp; Sustainment</a:t>
            </a:r>
          </a:p>
        </p:txBody>
      </p:sp>
      <p:sp>
        <p:nvSpPr>
          <p:cNvPr id="5" name="Rectangle 4">
            <a:extLst>
              <a:ext uri="{FF2B5EF4-FFF2-40B4-BE49-F238E27FC236}">
                <a16:creationId xmlns:a16="http://schemas.microsoft.com/office/drawing/2014/main" id="{D00BBCC4-FBEF-4AF4-2297-CEB8CBF80E41}"/>
              </a:ext>
            </a:extLst>
          </p:cNvPr>
          <p:cNvSpPr/>
          <p:nvPr/>
        </p:nvSpPr>
        <p:spPr>
          <a:xfrm>
            <a:off x="8746961"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grpSp>
        <p:nvGrpSpPr>
          <p:cNvPr id="29" name="Group 28">
            <a:extLst>
              <a:ext uri="{FF2B5EF4-FFF2-40B4-BE49-F238E27FC236}">
                <a16:creationId xmlns:a16="http://schemas.microsoft.com/office/drawing/2014/main" id="{C0A1E788-C677-D43F-8043-6CC09845D1E3}"/>
              </a:ext>
            </a:extLst>
          </p:cNvPr>
          <p:cNvGrpSpPr/>
          <p:nvPr/>
        </p:nvGrpSpPr>
        <p:grpSpPr>
          <a:xfrm>
            <a:off x="513915" y="1637419"/>
            <a:ext cx="4049388" cy="1509823"/>
            <a:chOff x="513915" y="1637419"/>
            <a:chExt cx="4049388" cy="1509823"/>
          </a:xfrm>
        </p:grpSpPr>
        <p:sp>
          <p:nvSpPr>
            <p:cNvPr id="6" name="Rectangle: Rounded Corners 5">
              <a:extLst>
                <a:ext uri="{FF2B5EF4-FFF2-40B4-BE49-F238E27FC236}">
                  <a16:creationId xmlns:a16="http://schemas.microsoft.com/office/drawing/2014/main" id="{76995B02-FF0A-42F9-DDF3-B2DAE1480BA9}"/>
                </a:ext>
              </a:extLst>
            </p:cNvPr>
            <p:cNvSpPr/>
            <p:nvPr/>
          </p:nvSpPr>
          <p:spPr>
            <a:xfrm>
              <a:off x="513915" y="1637419"/>
              <a:ext cx="3951759" cy="1509823"/>
            </a:xfrm>
            <a:prstGeom prst="roundRect">
              <a:avLst>
                <a:gd name="adj" fmla="val 8216"/>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nvGrpSpPr>
            <p:cNvPr id="16" name="Group 109">
              <a:extLst>
                <a:ext uri="{FF2B5EF4-FFF2-40B4-BE49-F238E27FC236}">
                  <a16:creationId xmlns:a16="http://schemas.microsoft.com/office/drawing/2014/main" id="{40CE0D42-BBDE-61F8-692F-B6016EDCF735}"/>
                </a:ext>
              </a:extLst>
            </p:cNvPr>
            <p:cNvGrpSpPr/>
            <p:nvPr/>
          </p:nvGrpSpPr>
          <p:grpSpPr>
            <a:xfrm>
              <a:off x="593869" y="1837464"/>
              <a:ext cx="1233226" cy="1109732"/>
              <a:chOff x="3578064" y="1199654"/>
              <a:chExt cx="5025363" cy="4522132"/>
            </a:xfrm>
          </p:grpSpPr>
          <p:sp>
            <p:nvSpPr>
              <p:cNvPr id="17" name="Freeform: Shape 85">
                <a:extLst>
                  <a:ext uri="{FF2B5EF4-FFF2-40B4-BE49-F238E27FC236}">
                    <a16:creationId xmlns:a16="http://schemas.microsoft.com/office/drawing/2014/main" id="{B2678F22-1274-00DB-33CA-7E3484BE1651}"/>
                  </a:ext>
                </a:extLst>
              </p:cNvPr>
              <p:cNvSpPr/>
              <p:nvPr/>
            </p:nvSpPr>
            <p:spPr>
              <a:xfrm>
                <a:off x="3578064" y="1199654"/>
                <a:ext cx="4801503" cy="4421876"/>
              </a:xfrm>
              <a:custGeom>
                <a:avLst/>
                <a:gdLst>
                  <a:gd name="connsiteX0" fmla="*/ 2575370 w 4801503"/>
                  <a:gd name="connsiteY0" fmla="*/ 4209403 h 4421876"/>
                  <a:gd name="connsiteX1" fmla="*/ 2571194 w 4801503"/>
                  <a:gd name="connsiteY1" fmla="*/ 4209522 h 4421876"/>
                  <a:gd name="connsiteX2" fmla="*/ 2574853 w 4801503"/>
                  <a:gd name="connsiteY2" fmla="*/ 4209736 h 4421876"/>
                  <a:gd name="connsiteX3" fmla="*/ 1846673 w 4801503"/>
                  <a:gd name="connsiteY3" fmla="*/ 3771200 h 4421876"/>
                  <a:gd name="connsiteX4" fmla="*/ 1844306 w 4801503"/>
                  <a:gd name="connsiteY4" fmla="*/ 3773543 h 4421876"/>
                  <a:gd name="connsiteX5" fmla="*/ 1845552 w 4801503"/>
                  <a:gd name="connsiteY5" fmla="*/ 3771296 h 4421876"/>
                  <a:gd name="connsiteX6" fmla="*/ 4785281 w 4801503"/>
                  <a:gd name="connsiteY6" fmla="*/ 3717141 h 4421876"/>
                  <a:gd name="connsiteX7" fmla="*/ 4781119 w 4801503"/>
                  <a:gd name="connsiteY7" fmla="*/ 3728655 h 4421876"/>
                  <a:gd name="connsiteX8" fmla="*/ 4780741 w 4801503"/>
                  <a:gd name="connsiteY8" fmla="*/ 3727560 h 4421876"/>
                  <a:gd name="connsiteX9" fmla="*/ 4783602 w 4801503"/>
                  <a:gd name="connsiteY9" fmla="*/ 3720277 h 4421876"/>
                  <a:gd name="connsiteX10" fmla="*/ 4785281 w 4801503"/>
                  <a:gd name="connsiteY10" fmla="*/ 3717141 h 4421876"/>
                  <a:gd name="connsiteX11" fmla="*/ 272982 w 4801503"/>
                  <a:gd name="connsiteY11" fmla="*/ 3663559 h 4421876"/>
                  <a:gd name="connsiteX12" fmla="*/ 273767 w 4801503"/>
                  <a:gd name="connsiteY12" fmla="*/ 3664343 h 4421876"/>
                  <a:gd name="connsiteX13" fmla="*/ 273276 w 4801503"/>
                  <a:gd name="connsiteY13" fmla="*/ 3664346 h 4421876"/>
                  <a:gd name="connsiteX14" fmla="*/ 2892426 w 4801503"/>
                  <a:gd name="connsiteY14" fmla="*/ 450 h 4421876"/>
                  <a:gd name="connsiteX15" fmla="*/ 3104590 w 4801503"/>
                  <a:gd name="connsiteY15" fmla="*/ 48651 h 4421876"/>
                  <a:gd name="connsiteX16" fmla="*/ 3478331 w 4801503"/>
                  <a:gd name="connsiteY16" fmla="*/ 332956 h 4421876"/>
                  <a:gd name="connsiteX17" fmla="*/ 3793980 w 4801503"/>
                  <a:gd name="connsiteY17" fmla="*/ 893155 h 4421876"/>
                  <a:gd name="connsiteX18" fmla="*/ 3909462 w 4801503"/>
                  <a:gd name="connsiteY18" fmla="*/ 1300266 h 4421876"/>
                  <a:gd name="connsiteX19" fmla="*/ 3943942 w 4801503"/>
                  <a:gd name="connsiteY19" fmla="*/ 1485619 h 4421876"/>
                  <a:gd name="connsiteX20" fmla="*/ 3944345 w 4801503"/>
                  <a:gd name="connsiteY20" fmla="*/ 1535301 h 4421876"/>
                  <a:gd name="connsiteX21" fmla="*/ 3955188 w 4801503"/>
                  <a:gd name="connsiteY21" fmla="*/ 2335498 h 4421876"/>
                  <a:gd name="connsiteX22" fmla="*/ 3908995 w 4801503"/>
                  <a:gd name="connsiteY22" fmla="*/ 2669430 h 4421876"/>
                  <a:gd name="connsiteX23" fmla="*/ 3792814 w 4801503"/>
                  <a:gd name="connsiteY23" fmla="*/ 3076542 h 4421876"/>
                  <a:gd name="connsiteX24" fmla="*/ 3503993 w 4801503"/>
                  <a:gd name="connsiteY24" fmla="*/ 3607090 h 4421876"/>
                  <a:gd name="connsiteX25" fmla="*/ 3412541 w 4801503"/>
                  <a:gd name="connsiteY25" fmla="*/ 3714546 h 4421876"/>
                  <a:gd name="connsiteX26" fmla="*/ 3439837 w 4801503"/>
                  <a:gd name="connsiteY26" fmla="*/ 3724219 h 4421876"/>
                  <a:gd name="connsiteX27" fmla="*/ 3660302 w 4801503"/>
                  <a:gd name="connsiteY27" fmla="*/ 3745247 h 4421876"/>
                  <a:gd name="connsiteX28" fmla="*/ 3932092 w 4801503"/>
                  <a:gd name="connsiteY28" fmla="*/ 3750925 h 4421876"/>
                  <a:gd name="connsiteX29" fmla="*/ 4257540 w 4801503"/>
                  <a:gd name="connsiteY29" fmla="*/ 3716438 h 4421876"/>
                  <a:gd name="connsiteX30" fmla="*/ 4746762 w 4801503"/>
                  <a:gd name="connsiteY30" fmla="*/ 3501107 h 4421876"/>
                  <a:gd name="connsiteX31" fmla="*/ 4793654 w 4801503"/>
                  <a:gd name="connsiteY31" fmla="*/ 3474821 h 4421876"/>
                  <a:gd name="connsiteX32" fmla="*/ 4800285 w 4801503"/>
                  <a:gd name="connsiteY32" fmla="*/ 3522537 h 4421876"/>
                  <a:gd name="connsiteX33" fmla="*/ 4780764 w 4801503"/>
                  <a:gd name="connsiteY33" fmla="*/ 3717361 h 4421876"/>
                  <a:gd name="connsiteX34" fmla="*/ 4780307 w 4801503"/>
                  <a:gd name="connsiteY34" fmla="*/ 3726303 h 4421876"/>
                  <a:gd name="connsiteX35" fmla="*/ 4780741 w 4801503"/>
                  <a:gd name="connsiteY35" fmla="*/ 3727560 h 4421876"/>
                  <a:gd name="connsiteX36" fmla="*/ 4779657 w 4801503"/>
                  <a:gd name="connsiteY36" fmla="*/ 3730317 h 4421876"/>
                  <a:gd name="connsiteX37" fmla="*/ 4696370 w 4801503"/>
                  <a:gd name="connsiteY37" fmla="*/ 3945228 h 4421876"/>
                  <a:gd name="connsiteX38" fmla="*/ 4273871 w 4801503"/>
                  <a:gd name="connsiteY38" fmla="*/ 4293250 h 4421876"/>
                  <a:gd name="connsiteX39" fmla="*/ 3845772 w 4801503"/>
                  <a:gd name="connsiteY39" fmla="*/ 4406173 h 4421876"/>
                  <a:gd name="connsiteX40" fmla="*/ 3436571 w 4801503"/>
                  <a:gd name="connsiteY40" fmla="*/ 4416477 h 4421876"/>
                  <a:gd name="connsiteX41" fmla="*/ 2611635 w 4801503"/>
                  <a:gd name="connsiteY41" fmla="*/ 4235211 h 4421876"/>
                  <a:gd name="connsiteX42" fmla="*/ 2407099 w 4801503"/>
                  <a:gd name="connsiteY42" fmla="*/ 4166673 h 4421876"/>
                  <a:gd name="connsiteX43" fmla="*/ 1875616 w 4801503"/>
                  <a:gd name="connsiteY43" fmla="*/ 3768727 h 4421876"/>
                  <a:gd name="connsiteX44" fmla="*/ 1846673 w 4801503"/>
                  <a:gd name="connsiteY44" fmla="*/ 3771200 h 4421876"/>
                  <a:gd name="connsiteX45" fmla="*/ 1847824 w 4801503"/>
                  <a:gd name="connsiteY45" fmla="*/ 3770061 h 4421876"/>
                  <a:gd name="connsiteX46" fmla="*/ 1655588 w 4801503"/>
                  <a:gd name="connsiteY46" fmla="*/ 3559776 h 4421876"/>
                  <a:gd name="connsiteX47" fmla="*/ 1403161 w 4801503"/>
                  <a:gd name="connsiteY47" fmla="*/ 3219956 h 4421876"/>
                  <a:gd name="connsiteX48" fmla="*/ 1279514 w 4801503"/>
                  <a:gd name="connsiteY48" fmla="*/ 3000419 h 4421876"/>
                  <a:gd name="connsiteX49" fmla="*/ 1289499 w 4801503"/>
                  <a:gd name="connsiteY49" fmla="*/ 2808928 h 4421876"/>
                  <a:gd name="connsiteX50" fmla="*/ 1806735 w 4801503"/>
                  <a:gd name="connsiteY50" fmla="*/ 2568782 h 4421876"/>
                  <a:gd name="connsiteX51" fmla="*/ 1862245 w 4801503"/>
                  <a:gd name="connsiteY51" fmla="*/ 2748122 h 4421876"/>
                  <a:gd name="connsiteX52" fmla="*/ 1864747 w 4801503"/>
                  <a:gd name="connsiteY52" fmla="*/ 2745513 h 4421876"/>
                  <a:gd name="connsiteX53" fmla="*/ 1873246 w 4801503"/>
                  <a:gd name="connsiteY53" fmla="*/ 2748455 h 4421876"/>
                  <a:gd name="connsiteX54" fmla="*/ 1891683 w 4801503"/>
                  <a:gd name="connsiteY54" fmla="*/ 2783615 h 4421876"/>
                  <a:gd name="connsiteX55" fmla="*/ 2074121 w 4801503"/>
                  <a:gd name="connsiteY55" fmla="*/ 3079065 h 4421876"/>
                  <a:gd name="connsiteX56" fmla="*/ 2515984 w 4801503"/>
                  <a:gd name="connsiteY56" fmla="*/ 3463676 h 4421876"/>
                  <a:gd name="connsiteX57" fmla="*/ 2569876 w 4801503"/>
                  <a:gd name="connsiteY57" fmla="*/ 3432896 h 4421876"/>
                  <a:gd name="connsiteX58" fmla="*/ 2513773 w 4801503"/>
                  <a:gd name="connsiteY58" fmla="*/ 3465471 h 4421876"/>
                  <a:gd name="connsiteX59" fmla="*/ 2748844 w 4801503"/>
                  <a:gd name="connsiteY59" fmla="*/ 3630964 h 4421876"/>
                  <a:gd name="connsiteX60" fmla="*/ 2788259 w 4801503"/>
                  <a:gd name="connsiteY60" fmla="*/ 3680060 h 4421876"/>
                  <a:gd name="connsiteX61" fmla="*/ 3062880 w 4801503"/>
                  <a:gd name="connsiteY61" fmla="*/ 3307691 h 4421876"/>
                  <a:gd name="connsiteX62" fmla="*/ 3119696 w 4801503"/>
                  <a:gd name="connsiteY62" fmla="*/ 3157069 h 4421876"/>
                  <a:gd name="connsiteX63" fmla="*/ 3122087 w 4801503"/>
                  <a:gd name="connsiteY63" fmla="*/ 3155188 h 4421876"/>
                  <a:gd name="connsiteX64" fmla="*/ 3130253 w 4801503"/>
                  <a:gd name="connsiteY64" fmla="*/ 3116075 h 4421876"/>
                  <a:gd name="connsiteX65" fmla="*/ 3251100 w 4801503"/>
                  <a:gd name="connsiteY65" fmla="*/ 2721371 h 4421876"/>
                  <a:gd name="connsiteX66" fmla="*/ 3327155 w 4801503"/>
                  <a:gd name="connsiteY66" fmla="*/ 2092199 h 4421876"/>
                  <a:gd name="connsiteX67" fmla="*/ 3338586 w 4801503"/>
                  <a:gd name="connsiteY67" fmla="*/ 2022384 h 4421876"/>
                  <a:gd name="connsiteX68" fmla="*/ 3335850 w 4801503"/>
                  <a:gd name="connsiteY68" fmla="*/ 2020938 h 4421876"/>
                  <a:gd name="connsiteX69" fmla="*/ 3344248 w 4801503"/>
                  <a:gd name="connsiteY69" fmla="*/ 2011840 h 4421876"/>
                  <a:gd name="connsiteX70" fmla="*/ 3338190 w 4801503"/>
                  <a:gd name="connsiteY70" fmla="*/ 1959840 h 4421876"/>
                  <a:gd name="connsiteX71" fmla="*/ 2784636 w 4801503"/>
                  <a:gd name="connsiteY71" fmla="*/ 1795959 h 4421876"/>
                  <a:gd name="connsiteX72" fmla="*/ 2561840 w 4801503"/>
                  <a:gd name="connsiteY72" fmla="*/ 1789594 h 4421876"/>
                  <a:gd name="connsiteX73" fmla="*/ 2570725 w 4801503"/>
                  <a:gd name="connsiteY73" fmla="*/ 1798578 h 4421876"/>
                  <a:gd name="connsiteX74" fmla="*/ 2579721 w 4801503"/>
                  <a:gd name="connsiteY74" fmla="*/ 1805112 h 4421876"/>
                  <a:gd name="connsiteX75" fmla="*/ 2574593 w 4801503"/>
                  <a:gd name="connsiteY75" fmla="*/ 1814087 h 4421876"/>
                  <a:gd name="connsiteX76" fmla="*/ 2568942 w 4801503"/>
                  <a:gd name="connsiteY76" fmla="*/ 1809996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2671241 w 4801503"/>
                  <a:gd name="connsiteY111" fmla="*/ 1211292 h 4421876"/>
                  <a:gd name="connsiteX112" fmla="*/ 2659993 w 4801503"/>
                  <a:gd name="connsiteY112" fmla="*/ 1223241 h 4421876"/>
                  <a:gd name="connsiteX113" fmla="*/ 2633943 w 4801503"/>
                  <a:gd name="connsiteY113" fmla="*/ 1237369 h 4421876"/>
                  <a:gd name="connsiteX114" fmla="*/ 2632920 w 4801503"/>
                  <a:gd name="connsiteY114" fmla="*/ 1237993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2633943 w 4801503"/>
                  <a:gd name="connsiteY116" fmla="*/ 1237369 h 4421876"/>
                  <a:gd name="connsiteX117" fmla="*/ 3265636 w 4801503"/>
                  <a:gd name="connsiteY117" fmla="*/ 1337093 h 4421876"/>
                  <a:gd name="connsiteX118" fmla="*/ 3257847 w 4801503"/>
                  <a:gd name="connsiteY118" fmla="*/ 1270240 h 4421876"/>
                  <a:gd name="connsiteX119" fmla="*/ 3254577 w 4801503"/>
                  <a:gd name="connsiteY119" fmla="*/ 1269577 h 4421876"/>
                  <a:gd name="connsiteX120" fmla="*/ 3252034 w 4801503"/>
                  <a:gd name="connsiteY120" fmla="*/ 1240361 h 4421876"/>
                  <a:gd name="connsiteX121" fmla="*/ 3241302 w 4801503"/>
                  <a:gd name="connsiteY121" fmla="*/ 1198909 h 4421876"/>
                  <a:gd name="connsiteX122" fmla="*/ 3022470 w 4801503"/>
                  <a:gd name="connsiteY122" fmla="*/ 614107 h 4421876"/>
                  <a:gd name="connsiteX123" fmla="*/ 2572675 w 4801503"/>
                  <a:gd name="connsiteY123" fmla="*/ 105638 h 4421876"/>
                  <a:gd name="connsiteX124" fmla="*/ 2560894 w 4801503"/>
                  <a:gd name="connsiteY124" fmla="*/ 96386 h 4421876"/>
                  <a:gd name="connsiteX125" fmla="*/ 2556153 w 4801503"/>
                  <a:gd name="connsiteY125" fmla="*/ 82211 h 4421876"/>
                  <a:gd name="connsiteX126" fmla="*/ 2565394 w 4801503"/>
                  <a:gd name="connsiteY126" fmla="*/ 80688 h 4421876"/>
                  <a:gd name="connsiteX127" fmla="*/ 2630671 w 4801503"/>
                  <a:gd name="connsiteY127" fmla="*/ 47778 h 4421876"/>
                  <a:gd name="connsiteX128" fmla="*/ 2728420 w 4801503"/>
                  <a:gd name="connsiteY128" fmla="*/ 19567 h 4421876"/>
                  <a:gd name="connsiteX129" fmla="*/ 2818345 w 4801503"/>
                  <a:gd name="connsiteY129" fmla="*/ 2388 h 4421876"/>
                  <a:gd name="connsiteX130" fmla="*/ 2818802 w 4801503"/>
                  <a:gd name="connsiteY130" fmla="*/ 2388 h 4421876"/>
                  <a:gd name="connsiteX131" fmla="*/ 2892426 w 4801503"/>
                  <a:gd name="connsiteY131"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3265636 w 4801503"/>
                  <a:gd name="connsiteY116" fmla="*/ 1337093 h 4421876"/>
                  <a:gd name="connsiteX117" fmla="*/ 3257847 w 4801503"/>
                  <a:gd name="connsiteY117" fmla="*/ 1270240 h 4421876"/>
                  <a:gd name="connsiteX118" fmla="*/ 3254577 w 4801503"/>
                  <a:gd name="connsiteY118" fmla="*/ 1269577 h 4421876"/>
                  <a:gd name="connsiteX119" fmla="*/ 3252034 w 4801503"/>
                  <a:gd name="connsiteY119" fmla="*/ 1240361 h 4421876"/>
                  <a:gd name="connsiteX120" fmla="*/ 3241302 w 4801503"/>
                  <a:gd name="connsiteY120" fmla="*/ 1198909 h 4421876"/>
                  <a:gd name="connsiteX121" fmla="*/ 3022470 w 4801503"/>
                  <a:gd name="connsiteY121" fmla="*/ 614107 h 4421876"/>
                  <a:gd name="connsiteX122" fmla="*/ 2572675 w 4801503"/>
                  <a:gd name="connsiteY122" fmla="*/ 105638 h 4421876"/>
                  <a:gd name="connsiteX123" fmla="*/ 2560894 w 4801503"/>
                  <a:gd name="connsiteY123" fmla="*/ 96386 h 4421876"/>
                  <a:gd name="connsiteX124" fmla="*/ 2556153 w 4801503"/>
                  <a:gd name="connsiteY124" fmla="*/ 82211 h 4421876"/>
                  <a:gd name="connsiteX125" fmla="*/ 2565394 w 4801503"/>
                  <a:gd name="connsiteY125" fmla="*/ 80688 h 4421876"/>
                  <a:gd name="connsiteX126" fmla="*/ 2630671 w 4801503"/>
                  <a:gd name="connsiteY126" fmla="*/ 47778 h 4421876"/>
                  <a:gd name="connsiteX127" fmla="*/ 2728420 w 4801503"/>
                  <a:gd name="connsiteY127" fmla="*/ 19567 h 4421876"/>
                  <a:gd name="connsiteX128" fmla="*/ 2818345 w 4801503"/>
                  <a:gd name="connsiteY128" fmla="*/ 2388 h 4421876"/>
                  <a:gd name="connsiteX129" fmla="*/ 2818802 w 4801503"/>
                  <a:gd name="connsiteY129" fmla="*/ 2388 h 4421876"/>
                  <a:gd name="connsiteX130" fmla="*/ 2892426 w 4801503"/>
                  <a:gd name="connsiteY130"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57847 w 4801503"/>
                  <a:gd name="connsiteY115" fmla="*/ 1270240 h 4421876"/>
                  <a:gd name="connsiteX116" fmla="*/ 3254577 w 4801503"/>
                  <a:gd name="connsiteY116" fmla="*/ 1269577 h 4421876"/>
                  <a:gd name="connsiteX117" fmla="*/ 3252034 w 4801503"/>
                  <a:gd name="connsiteY117" fmla="*/ 1240361 h 4421876"/>
                  <a:gd name="connsiteX118" fmla="*/ 3241302 w 4801503"/>
                  <a:gd name="connsiteY118" fmla="*/ 1198909 h 4421876"/>
                  <a:gd name="connsiteX119" fmla="*/ 3022470 w 4801503"/>
                  <a:gd name="connsiteY119" fmla="*/ 614107 h 4421876"/>
                  <a:gd name="connsiteX120" fmla="*/ 2572675 w 4801503"/>
                  <a:gd name="connsiteY120" fmla="*/ 105638 h 4421876"/>
                  <a:gd name="connsiteX121" fmla="*/ 2560894 w 4801503"/>
                  <a:gd name="connsiteY121" fmla="*/ 96386 h 4421876"/>
                  <a:gd name="connsiteX122" fmla="*/ 2556153 w 4801503"/>
                  <a:gd name="connsiteY122" fmla="*/ 82211 h 4421876"/>
                  <a:gd name="connsiteX123" fmla="*/ 2565394 w 4801503"/>
                  <a:gd name="connsiteY123" fmla="*/ 80688 h 4421876"/>
                  <a:gd name="connsiteX124" fmla="*/ 2630671 w 4801503"/>
                  <a:gd name="connsiteY124" fmla="*/ 47778 h 4421876"/>
                  <a:gd name="connsiteX125" fmla="*/ 2728420 w 4801503"/>
                  <a:gd name="connsiteY125" fmla="*/ 19567 h 4421876"/>
                  <a:gd name="connsiteX126" fmla="*/ 2818345 w 4801503"/>
                  <a:gd name="connsiteY126" fmla="*/ 2388 h 4421876"/>
                  <a:gd name="connsiteX127" fmla="*/ 2818802 w 4801503"/>
                  <a:gd name="connsiteY127" fmla="*/ 2388 h 4421876"/>
                  <a:gd name="connsiteX128" fmla="*/ 2892426 w 4801503"/>
                  <a:gd name="connsiteY128"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3257847 w 4801503"/>
                  <a:gd name="connsiteY114" fmla="*/ 1270240 h 4421876"/>
                  <a:gd name="connsiteX115" fmla="*/ 3254577 w 4801503"/>
                  <a:gd name="connsiteY115" fmla="*/ 1269577 h 4421876"/>
                  <a:gd name="connsiteX116" fmla="*/ 3252034 w 4801503"/>
                  <a:gd name="connsiteY116" fmla="*/ 1240361 h 4421876"/>
                  <a:gd name="connsiteX117" fmla="*/ 3241302 w 4801503"/>
                  <a:gd name="connsiteY117" fmla="*/ 1198909 h 4421876"/>
                  <a:gd name="connsiteX118" fmla="*/ 3022470 w 4801503"/>
                  <a:gd name="connsiteY118" fmla="*/ 614107 h 4421876"/>
                  <a:gd name="connsiteX119" fmla="*/ 2572675 w 4801503"/>
                  <a:gd name="connsiteY119" fmla="*/ 105638 h 4421876"/>
                  <a:gd name="connsiteX120" fmla="*/ 2560894 w 4801503"/>
                  <a:gd name="connsiteY120" fmla="*/ 96386 h 4421876"/>
                  <a:gd name="connsiteX121" fmla="*/ 2556153 w 4801503"/>
                  <a:gd name="connsiteY121" fmla="*/ 82211 h 4421876"/>
                  <a:gd name="connsiteX122" fmla="*/ 2565394 w 4801503"/>
                  <a:gd name="connsiteY122" fmla="*/ 80688 h 4421876"/>
                  <a:gd name="connsiteX123" fmla="*/ 2630671 w 4801503"/>
                  <a:gd name="connsiteY123" fmla="*/ 47778 h 4421876"/>
                  <a:gd name="connsiteX124" fmla="*/ 2728420 w 4801503"/>
                  <a:gd name="connsiteY124" fmla="*/ 19567 h 4421876"/>
                  <a:gd name="connsiteX125" fmla="*/ 2818345 w 4801503"/>
                  <a:gd name="connsiteY125" fmla="*/ 2388 h 4421876"/>
                  <a:gd name="connsiteX126" fmla="*/ 2818802 w 4801503"/>
                  <a:gd name="connsiteY126" fmla="*/ 2388 h 4421876"/>
                  <a:gd name="connsiteX127" fmla="*/ 2892426 w 4801503"/>
                  <a:gd name="connsiteY127"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568942 w 4801503"/>
                  <a:gd name="connsiteY78" fmla="*/ 1809996 h 4421876"/>
                  <a:gd name="connsiteX79" fmla="*/ 2320715 w 4801503"/>
                  <a:gd name="connsiteY79" fmla="*/ 1850792 h 4421876"/>
                  <a:gd name="connsiteX80" fmla="*/ 1804664 w 4801503"/>
                  <a:gd name="connsiteY80" fmla="*/ 2005351 h 4421876"/>
                  <a:gd name="connsiteX81" fmla="*/ 1751879 w 4801503"/>
                  <a:gd name="connsiteY81" fmla="*/ 2024275 h 4421876"/>
                  <a:gd name="connsiteX82" fmla="*/ 1748380 w 4801503"/>
                  <a:gd name="connsiteY82" fmla="*/ 2007687 h 4421876"/>
                  <a:gd name="connsiteX83" fmla="*/ 1063482 w 4801503"/>
                  <a:gd name="connsiteY83" fmla="*/ 2429495 h 4421876"/>
                  <a:gd name="connsiteX84" fmla="*/ 971360 w 4801503"/>
                  <a:gd name="connsiteY84" fmla="*/ 2504015 h 4421876"/>
                  <a:gd name="connsiteX85" fmla="*/ 887302 w 4801503"/>
                  <a:gd name="connsiteY85" fmla="*/ 2576536 h 4421876"/>
                  <a:gd name="connsiteX86" fmla="*/ 883098 w 4801503"/>
                  <a:gd name="connsiteY86" fmla="*/ 2578019 h 4421876"/>
                  <a:gd name="connsiteX87" fmla="*/ 882694 w 4801503"/>
                  <a:gd name="connsiteY87" fmla="*/ 2580511 h 4421876"/>
                  <a:gd name="connsiteX88" fmla="*/ 881511 w 4801503"/>
                  <a:gd name="connsiteY88" fmla="*/ 2581531 h 4421876"/>
                  <a:gd name="connsiteX89" fmla="*/ 466244 w 4801503"/>
                  <a:gd name="connsiteY89" fmla="*/ 3087897 h 4421876"/>
                  <a:gd name="connsiteX90" fmla="*/ 285439 w 4801503"/>
                  <a:gd name="connsiteY90" fmla="*/ 3628119 h 4421876"/>
                  <a:gd name="connsiteX91" fmla="*/ 270508 w 4801503"/>
                  <a:gd name="connsiteY91" fmla="*/ 3656928 h 4421876"/>
                  <a:gd name="connsiteX92" fmla="*/ 272982 w 4801503"/>
                  <a:gd name="connsiteY92" fmla="*/ 3663559 h 4421876"/>
                  <a:gd name="connsiteX93" fmla="*/ 268142 w 4801503"/>
                  <a:gd name="connsiteY93" fmla="*/ 3658722 h 4421876"/>
                  <a:gd name="connsiteX94" fmla="*/ 190003 w 4801503"/>
                  <a:gd name="connsiteY94" fmla="*/ 3583200 h 4421876"/>
                  <a:gd name="connsiteX95" fmla="*/ 126041 w 4801503"/>
                  <a:gd name="connsiteY95" fmla="*/ 3521254 h 4421876"/>
                  <a:gd name="connsiteX96" fmla="*/ 125398 w 4801503"/>
                  <a:gd name="connsiteY96" fmla="*/ 3518140 h 4421876"/>
                  <a:gd name="connsiteX97" fmla="*/ 103468 w 4801503"/>
                  <a:gd name="connsiteY97" fmla="*/ 3491854 h 4421876"/>
                  <a:gd name="connsiteX98" fmla="*/ 5251 w 4801503"/>
                  <a:gd name="connsiteY98" fmla="*/ 3179792 h 4421876"/>
                  <a:gd name="connsiteX99" fmla="*/ 5251 w 4801503"/>
                  <a:gd name="connsiteY99" fmla="*/ 2992848 h 4421876"/>
                  <a:gd name="connsiteX100" fmla="*/ 148028 w 4801503"/>
                  <a:gd name="connsiteY100" fmla="*/ 2548096 h 4421876"/>
                  <a:gd name="connsiteX101" fmla="*/ 364993 w 4801503"/>
                  <a:gd name="connsiteY101" fmla="*/ 2225940 h 4421876"/>
                  <a:gd name="connsiteX102" fmla="*/ 555596 w 4801503"/>
                  <a:gd name="connsiteY102" fmla="*/ 2016706 h 4421876"/>
                  <a:gd name="connsiteX103" fmla="*/ 1043419 w 4801503"/>
                  <a:gd name="connsiteY103" fmla="*/ 1641558 h 4421876"/>
                  <a:gd name="connsiteX104" fmla="*/ 1106642 w 4801503"/>
                  <a:gd name="connsiteY104" fmla="*/ 1599291 h 4421876"/>
                  <a:gd name="connsiteX105" fmla="*/ 1116015 w 4801503"/>
                  <a:gd name="connsiteY105" fmla="*/ 1597557 h 4421876"/>
                  <a:gd name="connsiteX106" fmla="*/ 1820664 w 4801503"/>
                  <a:gd name="connsiteY106" fmla="*/ 1294274 h 4421876"/>
                  <a:gd name="connsiteX107" fmla="*/ 1820684 w 4801503"/>
                  <a:gd name="connsiteY107" fmla="*/ 1294190 h 4421876"/>
                  <a:gd name="connsiteX108" fmla="*/ 1988939 w 4801503"/>
                  <a:gd name="connsiteY108" fmla="*/ 1250902 h 4421876"/>
                  <a:gd name="connsiteX109" fmla="*/ 2169539 w 4801503"/>
                  <a:gd name="connsiteY109" fmla="*/ 1217414 h 4421876"/>
                  <a:gd name="connsiteX110" fmla="*/ 2385426 w 4801503"/>
                  <a:gd name="connsiteY110" fmla="*/ 1195728 h 4421876"/>
                  <a:gd name="connsiteX111" fmla="*/ 2602537 w 4801503"/>
                  <a:gd name="connsiteY111" fmla="*/ 1195965 h 4421876"/>
                  <a:gd name="connsiteX112" fmla="*/ 2641876 w 4801503"/>
                  <a:gd name="connsiteY112" fmla="*/ 1198594 h 4421876"/>
                  <a:gd name="connsiteX113" fmla="*/ 3257847 w 4801503"/>
                  <a:gd name="connsiteY113" fmla="*/ 1270240 h 4421876"/>
                  <a:gd name="connsiteX114" fmla="*/ 3254577 w 4801503"/>
                  <a:gd name="connsiteY114" fmla="*/ 1269577 h 4421876"/>
                  <a:gd name="connsiteX115" fmla="*/ 3252034 w 4801503"/>
                  <a:gd name="connsiteY115" fmla="*/ 1240361 h 4421876"/>
                  <a:gd name="connsiteX116" fmla="*/ 3241302 w 4801503"/>
                  <a:gd name="connsiteY116" fmla="*/ 1198909 h 4421876"/>
                  <a:gd name="connsiteX117" fmla="*/ 3022470 w 4801503"/>
                  <a:gd name="connsiteY117" fmla="*/ 614107 h 4421876"/>
                  <a:gd name="connsiteX118" fmla="*/ 2572675 w 4801503"/>
                  <a:gd name="connsiteY118" fmla="*/ 105638 h 4421876"/>
                  <a:gd name="connsiteX119" fmla="*/ 2560894 w 4801503"/>
                  <a:gd name="connsiteY119" fmla="*/ 96386 h 4421876"/>
                  <a:gd name="connsiteX120" fmla="*/ 2556153 w 4801503"/>
                  <a:gd name="connsiteY120" fmla="*/ 82211 h 4421876"/>
                  <a:gd name="connsiteX121" fmla="*/ 2565394 w 4801503"/>
                  <a:gd name="connsiteY121" fmla="*/ 80688 h 4421876"/>
                  <a:gd name="connsiteX122" fmla="*/ 2630671 w 4801503"/>
                  <a:gd name="connsiteY122" fmla="*/ 47778 h 4421876"/>
                  <a:gd name="connsiteX123" fmla="*/ 2728420 w 4801503"/>
                  <a:gd name="connsiteY123" fmla="*/ 19567 h 4421876"/>
                  <a:gd name="connsiteX124" fmla="*/ 2818345 w 4801503"/>
                  <a:gd name="connsiteY124" fmla="*/ 2388 h 4421876"/>
                  <a:gd name="connsiteX125" fmla="*/ 2818802 w 4801503"/>
                  <a:gd name="connsiteY125" fmla="*/ 2388 h 4421876"/>
                  <a:gd name="connsiteX126" fmla="*/ 2892426 w 4801503"/>
                  <a:gd name="connsiteY126"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320715 w 4801503"/>
                  <a:gd name="connsiteY78" fmla="*/ 1850792 h 4421876"/>
                  <a:gd name="connsiteX79" fmla="*/ 1804664 w 4801503"/>
                  <a:gd name="connsiteY79" fmla="*/ 2005351 h 4421876"/>
                  <a:gd name="connsiteX80" fmla="*/ 1751879 w 4801503"/>
                  <a:gd name="connsiteY80" fmla="*/ 2024275 h 4421876"/>
                  <a:gd name="connsiteX81" fmla="*/ 1748380 w 4801503"/>
                  <a:gd name="connsiteY81" fmla="*/ 2007687 h 4421876"/>
                  <a:gd name="connsiteX82" fmla="*/ 1063482 w 4801503"/>
                  <a:gd name="connsiteY82" fmla="*/ 2429495 h 4421876"/>
                  <a:gd name="connsiteX83" fmla="*/ 971360 w 4801503"/>
                  <a:gd name="connsiteY83" fmla="*/ 2504015 h 4421876"/>
                  <a:gd name="connsiteX84" fmla="*/ 887302 w 4801503"/>
                  <a:gd name="connsiteY84" fmla="*/ 2576536 h 4421876"/>
                  <a:gd name="connsiteX85" fmla="*/ 883098 w 4801503"/>
                  <a:gd name="connsiteY85" fmla="*/ 2578019 h 4421876"/>
                  <a:gd name="connsiteX86" fmla="*/ 882694 w 4801503"/>
                  <a:gd name="connsiteY86" fmla="*/ 2580511 h 4421876"/>
                  <a:gd name="connsiteX87" fmla="*/ 881511 w 4801503"/>
                  <a:gd name="connsiteY87" fmla="*/ 2581531 h 4421876"/>
                  <a:gd name="connsiteX88" fmla="*/ 466244 w 4801503"/>
                  <a:gd name="connsiteY88" fmla="*/ 3087897 h 4421876"/>
                  <a:gd name="connsiteX89" fmla="*/ 285439 w 4801503"/>
                  <a:gd name="connsiteY89" fmla="*/ 3628119 h 4421876"/>
                  <a:gd name="connsiteX90" fmla="*/ 270508 w 4801503"/>
                  <a:gd name="connsiteY90" fmla="*/ 3656928 h 4421876"/>
                  <a:gd name="connsiteX91" fmla="*/ 272982 w 4801503"/>
                  <a:gd name="connsiteY91" fmla="*/ 3663559 h 4421876"/>
                  <a:gd name="connsiteX92" fmla="*/ 268142 w 4801503"/>
                  <a:gd name="connsiteY92" fmla="*/ 3658722 h 4421876"/>
                  <a:gd name="connsiteX93" fmla="*/ 190003 w 4801503"/>
                  <a:gd name="connsiteY93" fmla="*/ 3583200 h 4421876"/>
                  <a:gd name="connsiteX94" fmla="*/ 126041 w 4801503"/>
                  <a:gd name="connsiteY94" fmla="*/ 3521254 h 4421876"/>
                  <a:gd name="connsiteX95" fmla="*/ 125398 w 4801503"/>
                  <a:gd name="connsiteY95" fmla="*/ 3518140 h 4421876"/>
                  <a:gd name="connsiteX96" fmla="*/ 103468 w 4801503"/>
                  <a:gd name="connsiteY96" fmla="*/ 3491854 h 4421876"/>
                  <a:gd name="connsiteX97" fmla="*/ 5251 w 4801503"/>
                  <a:gd name="connsiteY97" fmla="*/ 3179792 h 4421876"/>
                  <a:gd name="connsiteX98" fmla="*/ 5251 w 4801503"/>
                  <a:gd name="connsiteY98" fmla="*/ 2992848 h 4421876"/>
                  <a:gd name="connsiteX99" fmla="*/ 148028 w 4801503"/>
                  <a:gd name="connsiteY99" fmla="*/ 2548096 h 4421876"/>
                  <a:gd name="connsiteX100" fmla="*/ 364993 w 4801503"/>
                  <a:gd name="connsiteY100" fmla="*/ 2225940 h 4421876"/>
                  <a:gd name="connsiteX101" fmla="*/ 555596 w 4801503"/>
                  <a:gd name="connsiteY101" fmla="*/ 2016706 h 4421876"/>
                  <a:gd name="connsiteX102" fmla="*/ 1043419 w 4801503"/>
                  <a:gd name="connsiteY102" fmla="*/ 1641558 h 4421876"/>
                  <a:gd name="connsiteX103" fmla="*/ 1106642 w 4801503"/>
                  <a:gd name="connsiteY103" fmla="*/ 1599291 h 4421876"/>
                  <a:gd name="connsiteX104" fmla="*/ 1116015 w 4801503"/>
                  <a:gd name="connsiteY104" fmla="*/ 1597557 h 4421876"/>
                  <a:gd name="connsiteX105" fmla="*/ 1820664 w 4801503"/>
                  <a:gd name="connsiteY105" fmla="*/ 1294274 h 4421876"/>
                  <a:gd name="connsiteX106" fmla="*/ 1820684 w 4801503"/>
                  <a:gd name="connsiteY106" fmla="*/ 1294190 h 4421876"/>
                  <a:gd name="connsiteX107" fmla="*/ 1988939 w 4801503"/>
                  <a:gd name="connsiteY107" fmla="*/ 1250902 h 4421876"/>
                  <a:gd name="connsiteX108" fmla="*/ 2169539 w 4801503"/>
                  <a:gd name="connsiteY108" fmla="*/ 1217414 h 4421876"/>
                  <a:gd name="connsiteX109" fmla="*/ 2385426 w 4801503"/>
                  <a:gd name="connsiteY109" fmla="*/ 1195728 h 4421876"/>
                  <a:gd name="connsiteX110" fmla="*/ 2602537 w 4801503"/>
                  <a:gd name="connsiteY110" fmla="*/ 1195965 h 4421876"/>
                  <a:gd name="connsiteX111" fmla="*/ 2641876 w 4801503"/>
                  <a:gd name="connsiteY111" fmla="*/ 1198594 h 4421876"/>
                  <a:gd name="connsiteX112" fmla="*/ 3257847 w 4801503"/>
                  <a:gd name="connsiteY112" fmla="*/ 1270240 h 4421876"/>
                  <a:gd name="connsiteX113" fmla="*/ 3254577 w 4801503"/>
                  <a:gd name="connsiteY113" fmla="*/ 1269577 h 4421876"/>
                  <a:gd name="connsiteX114" fmla="*/ 3252034 w 4801503"/>
                  <a:gd name="connsiteY114" fmla="*/ 1240361 h 4421876"/>
                  <a:gd name="connsiteX115" fmla="*/ 3241302 w 4801503"/>
                  <a:gd name="connsiteY115" fmla="*/ 1198909 h 4421876"/>
                  <a:gd name="connsiteX116" fmla="*/ 3022470 w 4801503"/>
                  <a:gd name="connsiteY116" fmla="*/ 614107 h 4421876"/>
                  <a:gd name="connsiteX117" fmla="*/ 2572675 w 4801503"/>
                  <a:gd name="connsiteY117" fmla="*/ 105638 h 4421876"/>
                  <a:gd name="connsiteX118" fmla="*/ 2560894 w 4801503"/>
                  <a:gd name="connsiteY118" fmla="*/ 96386 h 4421876"/>
                  <a:gd name="connsiteX119" fmla="*/ 2556153 w 4801503"/>
                  <a:gd name="connsiteY119" fmla="*/ 82211 h 4421876"/>
                  <a:gd name="connsiteX120" fmla="*/ 2565394 w 4801503"/>
                  <a:gd name="connsiteY120" fmla="*/ 80688 h 4421876"/>
                  <a:gd name="connsiteX121" fmla="*/ 2630671 w 4801503"/>
                  <a:gd name="connsiteY121" fmla="*/ 47778 h 4421876"/>
                  <a:gd name="connsiteX122" fmla="*/ 2728420 w 4801503"/>
                  <a:gd name="connsiteY122" fmla="*/ 19567 h 4421876"/>
                  <a:gd name="connsiteX123" fmla="*/ 2818345 w 4801503"/>
                  <a:gd name="connsiteY123" fmla="*/ 2388 h 4421876"/>
                  <a:gd name="connsiteX124" fmla="*/ 2818802 w 4801503"/>
                  <a:gd name="connsiteY124" fmla="*/ 2388 h 4421876"/>
                  <a:gd name="connsiteX125" fmla="*/ 2892426 w 4801503"/>
                  <a:gd name="connsiteY125"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3257847 w 4801503"/>
                  <a:gd name="connsiteY111" fmla="*/ 1270240 h 4421876"/>
                  <a:gd name="connsiteX112" fmla="*/ 3254577 w 4801503"/>
                  <a:gd name="connsiteY112" fmla="*/ 1269577 h 4421876"/>
                  <a:gd name="connsiteX113" fmla="*/ 3252034 w 4801503"/>
                  <a:gd name="connsiteY113" fmla="*/ 1240361 h 4421876"/>
                  <a:gd name="connsiteX114" fmla="*/ 3241302 w 4801503"/>
                  <a:gd name="connsiteY114" fmla="*/ 1198909 h 4421876"/>
                  <a:gd name="connsiteX115" fmla="*/ 3022470 w 4801503"/>
                  <a:gd name="connsiteY115" fmla="*/ 614107 h 4421876"/>
                  <a:gd name="connsiteX116" fmla="*/ 2572675 w 4801503"/>
                  <a:gd name="connsiteY116" fmla="*/ 105638 h 4421876"/>
                  <a:gd name="connsiteX117" fmla="*/ 2560894 w 4801503"/>
                  <a:gd name="connsiteY117" fmla="*/ 96386 h 4421876"/>
                  <a:gd name="connsiteX118" fmla="*/ 2556153 w 4801503"/>
                  <a:gd name="connsiteY118" fmla="*/ 82211 h 4421876"/>
                  <a:gd name="connsiteX119" fmla="*/ 2565394 w 4801503"/>
                  <a:gd name="connsiteY119" fmla="*/ 80688 h 4421876"/>
                  <a:gd name="connsiteX120" fmla="*/ 2630671 w 4801503"/>
                  <a:gd name="connsiteY120" fmla="*/ 47778 h 4421876"/>
                  <a:gd name="connsiteX121" fmla="*/ 2728420 w 4801503"/>
                  <a:gd name="connsiteY121" fmla="*/ 19567 h 4421876"/>
                  <a:gd name="connsiteX122" fmla="*/ 2818345 w 4801503"/>
                  <a:gd name="connsiteY122" fmla="*/ 2388 h 4421876"/>
                  <a:gd name="connsiteX123" fmla="*/ 2818802 w 4801503"/>
                  <a:gd name="connsiteY123" fmla="*/ 2388 h 4421876"/>
                  <a:gd name="connsiteX124" fmla="*/ 2892426 w 4801503"/>
                  <a:gd name="connsiteY124"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320715 w 4801503"/>
                  <a:gd name="connsiteY76" fmla="*/ 1850792 h 4421876"/>
                  <a:gd name="connsiteX77" fmla="*/ 1804664 w 4801503"/>
                  <a:gd name="connsiteY77" fmla="*/ 2005351 h 4421876"/>
                  <a:gd name="connsiteX78" fmla="*/ 1751879 w 4801503"/>
                  <a:gd name="connsiteY78" fmla="*/ 2024275 h 4421876"/>
                  <a:gd name="connsiteX79" fmla="*/ 1748380 w 4801503"/>
                  <a:gd name="connsiteY79" fmla="*/ 2007687 h 4421876"/>
                  <a:gd name="connsiteX80" fmla="*/ 1063482 w 4801503"/>
                  <a:gd name="connsiteY80" fmla="*/ 2429495 h 4421876"/>
                  <a:gd name="connsiteX81" fmla="*/ 971360 w 4801503"/>
                  <a:gd name="connsiteY81" fmla="*/ 2504015 h 4421876"/>
                  <a:gd name="connsiteX82" fmla="*/ 887302 w 4801503"/>
                  <a:gd name="connsiteY82" fmla="*/ 2576536 h 4421876"/>
                  <a:gd name="connsiteX83" fmla="*/ 883098 w 4801503"/>
                  <a:gd name="connsiteY83" fmla="*/ 2578019 h 4421876"/>
                  <a:gd name="connsiteX84" fmla="*/ 882694 w 4801503"/>
                  <a:gd name="connsiteY84" fmla="*/ 2580511 h 4421876"/>
                  <a:gd name="connsiteX85" fmla="*/ 881511 w 4801503"/>
                  <a:gd name="connsiteY85" fmla="*/ 2581531 h 4421876"/>
                  <a:gd name="connsiteX86" fmla="*/ 466244 w 4801503"/>
                  <a:gd name="connsiteY86" fmla="*/ 3087897 h 4421876"/>
                  <a:gd name="connsiteX87" fmla="*/ 285439 w 4801503"/>
                  <a:gd name="connsiteY87" fmla="*/ 3628119 h 4421876"/>
                  <a:gd name="connsiteX88" fmla="*/ 270508 w 4801503"/>
                  <a:gd name="connsiteY88" fmla="*/ 3656928 h 4421876"/>
                  <a:gd name="connsiteX89" fmla="*/ 272982 w 4801503"/>
                  <a:gd name="connsiteY89" fmla="*/ 3663559 h 4421876"/>
                  <a:gd name="connsiteX90" fmla="*/ 268142 w 4801503"/>
                  <a:gd name="connsiteY90" fmla="*/ 3658722 h 4421876"/>
                  <a:gd name="connsiteX91" fmla="*/ 190003 w 4801503"/>
                  <a:gd name="connsiteY91" fmla="*/ 3583200 h 4421876"/>
                  <a:gd name="connsiteX92" fmla="*/ 126041 w 4801503"/>
                  <a:gd name="connsiteY92" fmla="*/ 3521254 h 4421876"/>
                  <a:gd name="connsiteX93" fmla="*/ 125398 w 4801503"/>
                  <a:gd name="connsiteY93" fmla="*/ 3518140 h 4421876"/>
                  <a:gd name="connsiteX94" fmla="*/ 103468 w 4801503"/>
                  <a:gd name="connsiteY94" fmla="*/ 3491854 h 4421876"/>
                  <a:gd name="connsiteX95" fmla="*/ 5251 w 4801503"/>
                  <a:gd name="connsiteY95" fmla="*/ 3179792 h 4421876"/>
                  <a:gd name="connsiteX96" fmla="*/ 5251 w 4801503"/>
                  <a:gd name="connsiteY96" fmla="*/ 2992848 h 4421876"/>
                  <a:gd name="connsiteX97" fmla="*/ 148028 w 4801503"/>
                  <a:gd name="connsiteY97" fmla="*/ 2548096 h 4421876"/>
                  <a:gd name="connsiteX98" fmla="*/ 364993 w 4801503"/>
                  <a:gd name="connsiteY98" fmla="*/ 2225940 h 4421876"/>
                  <a:gd name="connsiteX99" fmla="*/ 555596 w 4801503"/>
                  <a:gd name="connsiteY99" fmla="*/ 2016706 h 4421876"/>
                  <a:gd name="connsiteX100" fmla="*/ 1043419 w 4801503"/>
                  <a:gd name="connsiteY100" fmla="*/ 1641558 h 4421876"/>
                  <a:gd name="connsiteX101" fmla="*/ 1106642 w 4801503"/>
                  <a:gd name="connsiteY101" fmla="*/ 1599291 h 4421876"/>
                  <a:gd name="connsiteX102" fmla="*/ 1116015 w 4801503"/>
                  <a:gd name="connsiteY102" fmla="*/ 1597557 h 4421876"/>
                  <a:gd name="connsiteX103" fmla="*/ 1820664 w 4801503"/>
                  <a:gd name="connsiteY103" fmla="*/ 1294274 h 4421876"/>
                  <a:gd name="connsiteX104" fmla="*/ 1820684 w 4801503"/>
                  <a:gd name="connsiteY104" fmla="*/ 1294190 h 4421876"/>
                  <a:gd name="connsiteX105" fmla="*/ 1988939 w 4801503"/>
                  <a:gd name="connsiteY105" fmla="*/ 1250902 h 4421876"/>
                  <a:gd name="connsiteX106" fmla="*/ 2169539 w 4801503"/>
                  <a:gd name="connsiteY106" fmla="*/ 1217414 h 4421876"/>
                  <a:gd name="connsiteX107" fmla="*/ 2385426 w 4801503"/>
                  <a:gd name="connsiteY107" fmla="*/ 1195728 h 4421876"/>
                  <a:gd name="connsiteX108" fmla="*/ 2602537 w 4801503"/>
                  <a:gd name="connsiteY108" fmla="*/ 1195965 h 4421876"/>
                  <a:gd name="connsiteX109" fmla="*/ 2641876 w 4801503"/>
                  <a:gd name="connsiteY109" fmla="*/ 1198594 h 4421876"/>
                  <a:gd name="connsiteX110" fmla="*/ 3257847 w 4801503"/>
                  <a:gd name="connsiteY110" fmla="*/ 1270240 h 4421876"/>
                  <a:gd name="connsiteX111" fmla="*/ 3254577 w 4801503"/>
                  <a:gd name="connsiteY111" fmla="*/ 1269577 h 4421876"/>
                  <a:gd name="connsiteX112" fmla="*/ 3252034 w 4801503"/>
                  <a:gd name="connsiteY112" fmla="*/ 1240361 h 4421876"/>
                  <a:gd name="connsiteX113" fmla="*/ 3241302 w 4801503"/>
                  <a:gd name="connsiteY113" fmla="*/ 1198909 h 4421876"/>
                  <a:gd name="connsiteX114" fmla="*/ 3022470 w 4801503"/>
                  <a:gd name="connsiteY114" fmla="*/ 614107 h 4421876"/>
                  <a:gd name="connsiteX115" fmla="*/ 2572675 w 4801503"/>
                  <a:gd name="connsiteY115" fmla="*/ 105638 h 4421876"/>
                  <a:gd name="connsiteX116" fmla="*/ 2560894 w 4801503"/>
                  <a:gd name="connsiteY116" fmla="*/ 96386 h 4421876"/>
                  <a:gd name="connsiteX117" fmla="*/ 2556153 w 4801503"/>
                  <a:gd name="connsiteY117" fmla="*/ 82211 h 4421876"/>
                  <a:gd name="connsiteX118" fmla="*/ 2565394 w 4801503"/>
                  <a:gd name="connsiteY118" fmla="*/ 80688 h 4421876"/>
                  <a:gd name="connsiteX119" fmla="*/ 2630671 w 4801503"/>
                  <a:gd name="connsiteY119" fmla="*/ 47778 h 4421876"/>
                  <a:gd name="connsiteX120" fmla="*/ 2728420 w 4801503"/>
                  <a:gd name="connsiteY120" fmla="*/ 19567 h 4421876"/>
                  <a:gd name="connsiteX121" fmla="*/ 2818345 w 4801503"/>
                  <a:gd name="connsiteY121" fmla="*/ 2388 h 4421876"/>
                  <a:gd name="connsiteX122" fmla="*/ 2818802 w 4801503"/>
                  <a:gd name="connsiteY122" fmla="*/ 2388 h 4421876"/>
                  <a:gd name="connsiteX123" fmla="*/ 2892426 w 4801503"/>
                  <a:gd name="connsiteY123" fmla="*/ 450 h 442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801503" h="4421876">
                    <a:moveTo>
                      <a:pt x="2575370" y="4209403"/>
                    </a:moveTo>
                    <a:lnTo>
                      <a:pt x="2571194" y="4209522"/>
                    </a:lnTo>
                    <a:cubicBezTo>
                      <a:pt x="2564345" y="4212211"/>
                      <a:pt x="2557933" y="4219901"/>
                      <a:pt x="2574853" y="4209736"/>
                    </a:cubicBezTo>
                    <a:lnTo>
                      <a:pt x="2575370" y="4209403"/>
                    </a:lnTo>
                    <a:close/>
                    <a:moveTo>
                      <a:pt x="1846673" y="3771200"/>
                    </a:moveTo>
                    <a:lnTo>
                      <a:pt x="1844306" y="3773543"/>
                    </a:lnTo>
                    <a:cubicBezTo>
                      <a:pt x="1842184" y="3773380"/>
                      <a:pt x="1840855" y="3772262"/>
                      <a:pt x="1845552" y="3771296"/>
                    </a:cubicBezTo>
                    <a:lnTo>
                      <a:pt x="1846673" y="3771200"/>
                    </a:lnTo>
                    <a:close/>
                    <a:moveTo>
                      <a:pt x="4785281" y="3717141"/>
                    </a:moveTo>
                    <a:cubicBezTo>
                      <a:pt x="4786270" y="3716562"/>
                      <a:pt x="4782787" y="3728396"/>
                      <a:pt x="4781119" y="3728655"/>
                    </a:cubicBezTo>
                    <a:lnTo>
                      <a:pt x="4780741" y="3727560"/>
                    </a:lnTo>
                    <a:lnTo>
                      <a:pt x="4783602" y="3720277"/>
                    </a:lnTo>
                    <a:cubicBezTo>
                      <a:pt x="4784507" y="3718206"/>
                      <a:pt x="4785034" y="3717285"/>
                      <a:pt x="4785281" y="3717141"/>
                    </a:cubicBezTo>
                    <a:close/>
                    <a:moveTo>
                      <a:pt x="272982" y="3663559"/>
                    </a:moveTo>
                    <a:lnTo>
                      <a:pt x="273767" y="3664343"/>
                    </a:lnTo>
                    <a:cubicBezTo>
                      <a:pt x="274393" y="3665149"/>
                      <a:pt x="273999" y="3665019"/>
                      <a:pt x="273276" y="3664346"/>
                    </a:cubicBezTo>
                    <a:lnTo>
                      <a:pt x="272982" y="3663559"/>
                    </a:lnTo>
                    <a:close/>
                    <a:moveTo>
                      <a:pt x="2892426" y="450"/>
                    </a:moveTo>
                    <a:cubicBezTo>
                      <a:pt x="2965312" y="3387"/>
                      <a:pt x="3036001" y="20578"/>
                      <a:pt x="3104590" y="48651"/>
                    </a:cubicBezTo>
                    <a:cubicBezTo>
                      <a:pt x="3254133" y="109844"/>
                      <a:pt x="3374980" y="209098"/>
                      <a:pt x="3478331" y="332956"/>
                    </a:cubicBezTo>
                    <a:cubicBezTo>
                      <a:pt x="3618075" y="500343"/>
                      <a:pt x="3717226" y="689599"/>
                      <a:pt x="3793980" y="893155"/>
                    </a:cubicBezTo>
                    <a:cubicBezTo>
                      <a:pt x="3843672" y="1025844"/>
                      <a:pt x="3880766" y="1161899"/>
                      <a:pt x="3909462" y="1300266"/>
                    </a:cubicBezTo>
                    <a:cubicBezTo>
                      <a:pt x="3922235" y="1361459"/>
                      <a:pt x="3938945" y="1422770"/>
                      <a:pt x="3943942" y="1485619"/>
                    </a:cubicBezTo>
                    <a:cubicBezTo>
                      <a:pt x="3944076" y="1502180"/>
                      <a:pt x="3944211" y="1518740"/>
                      <a:pt x="3944345" y="1535301"/>
                    </a:cubicBezTo>
                    <a:lnTo>
                      <a:pt x="3955188" y="2335498"/>
                    </a:lnTo>
                    <a:cubicBezTo>
                      <a:pt x="3954721" y="2449052"/>
                      <a:pt x="3931625" y="2559451"/>
                      <a:pt x="3908995" y="2669430"/>
                    </a:cubicBezTo>
                    <a:cubicBezTo>
                      <a:pt x="3880766" y="2807798"/>
                      <a:pt x="3842739" y="2944062"/>
                      <a:pt x="3792814" y="3076542"/>
                    </a:cubicBezTo>
                    <a:cubicBezTo>
                      <a:pt x="3721892" y="3267270"/>
                      <a:pt x="3628340" y="3445171"/>
                      <a:pt x="3503993" y="3607090"/>
                    </a:cubicBezTo>
                    <a:cubicBezTo>
                      <a:pt x="3475764" y="3643470"/>
                      <a:pt x="3438670" y="3672909"/>
                      <a:pt x="3412541" y="3714546"/>
                    </a:cubicBezTo>
                    <a:cubicBezTo>
                      <a:pt x="3423739" y="3718541"/>
                      <a:pt x="3431438" y="3723167"/>
                      <a:pt x="3439837" y="3724219"/>
                    </a:cubicBezTo>
                    <a:cubicBezTo>
                      <a:pt x="3513325" y="3732420"/>
                      <a:pt x="3586813" y="3745247"/>
                      <a:pt x="3660302" y="3745247"/>
                    </a:cubicBezTo>
                    <a:cubicBezTo>
                      <a:pt x="3750587" y="3745878"/>
                      <a:pt x="3840639" y="3755972"/>
                      <a:pt x="3932092" y="3750925"/>
                    </a:cubicBezTo>
                    <a:cubicBezTo>
                      <a:pt x="4041507" y="3744827"/>
                      <a:pt x="4149990" y="3737046"/>
                      <a:pt x="4257540" y="3716438"/>
                    </a:cubicBezTo>
                    <a:cubicBezTo>
                      <a:pt x="4436245" y="3682162"/>
                      <a:pt x="4602818" y="3617394"/>
                      <a:pt x="4746762" y="3501107"/>
                    </a:cubicBezTo>
                    <a:cubicBezTo>
                      <a:pt x="4760060" y="3490382"/>
                      <a:pt x="4771958" y="3472929"/>
                      <a:pt x="4793654" y="3474821"/>
                    </a:cubicBezTo>
                    <a:cubicBezTo>
                      <a:pt x="4802575" y="3478393"/>
                      <a:pt x="4802433" y="3482114"/>
                      <a:pt x="4800285" y="3522537"/>
                    </a:cubicBezTo>
                    <a:cubicBezTo>
                      <a:pt x="4793175" y="3587268"/>
                      <a:pt x="4794209" y="3653136"/>
                      <a:pt x="4780764" y="3717361"/>
                    </a:cubicBezTo>
                    <a:cubicBezTo>
                      <a:pt x="4780335" y="3721690"/>
                      <a:pt x="4780215" y="3724546"/>
                      <a:pt x="4780307" y="3726303"/>
                    </a:cubicBezTo>
                    <a:lnTo>
                      <a:pt x="4780741" y="3727560"/>
                    </a:lnTo>
                    <a:lnTo>
                      <a:pt x="4779657" y="3730317"/>
                    </a:lnTo>
                    <a:cubicBezTo>
                      <a:pt x="4773124" y="3810015"/>
                      <a:pt x="4736030" y="3878988"/>
                      <a:pt x="4696370" y="3945228"/>
                    </a:cubicBezTo>
                    <a:cubicBezTo>
                      <a:pt x="4597219" y="4111143"/>
                      <a:pt x="4447210" y="4217127"/>
                      <a:pt x="4273871" y="4293250"/>
                    </a:cubicBezTo>
                    <a:cubicBezTo>
                      <a:pt x="4137625" y="4353391"/>
                      <a:pt x="3993215" y="4387247"/>
                      <a:pt x="3845772" y="4406173"/>
                    </a:cubicBezTo>
                    <a:cubicBezTo>
                      <a:pt x="3709994" y="4424257"/>
                      <a:pt x="3572815" y="4425309"/>
                      <a:pt x="3436571" y="4416477"/>
                    </a:cubicBezTo>
                    <a:cubicBezTo>
                      <a:pt x="3152882" y="4397972"/>
                      <a:pt x="2878526" y="4333204"/>
                      <a:pt x="2611635" y="4235211"/>
                    </a:cubicBezTo>
                    <a:cubicBezTo>
                      <a:pt x="2440056" y="4193577"/>
                      <a:pt x="2529769" y="4244420"/>
                      <a:pt x="2407099" y="4166673"/>
                    </a:cubicBezTo>
                    <a:lnTo>
                      <a:pt x="1875616" y="3768727"/>
                    </a:lnTo>
                    <a:lnTo>
                      <a:pt x="1846673" y="3771200"/>
                    </a:lnTo>
                    <a:lnTo>
                      <a:pt x="1847824" y="3770061"/>
                    </a:lnTo>
                    <a:cubicBezTo>
                      <a:pt x="1815977" y="3734824"/>
                      <a:pt x="1729698" y="3651460"/>
                      <a:pt x="1655588" y="3559776"/>
                    </a:cubicBezTo>
                    <a:cubicBezTo>
                      <a:pt x="1581478" y="3468092"/>
                      <a:pt x="1477816" y="3340239"/>
                      <a:pt x="1403161" y="3219956"/>
                    </a:cubicBezTo>
                    <a:cubicBezTo>
                      <a:pt x="1358602" y="3148459"/>
                      <a:pt x="1315909" y="3076121"/>
                      <a:pt x="1279514" y="3000419"/>
                    </a:cubicBezTo>
                    <a:cubicBezTo>
                      <a:pt x="1260570" y="2931914"/>
                      <a:pt x="1201629" y="2880867"/>
                      <a:pt x="1289499" y="2808928"/>
                    </a:cubicBezTo>
                    <a:lnTo>
                      <a:pt x="1806735" y="2568782"/>
                    </a:lnTo>
                    <a:lnTo>
                      <a:pt x="1862245" y="2748122"/>
                    </a:lnTo>
                    <a:lnTo>
                      <a:pt x="1864747" y="2745513"/>
                    </a:lnTo>
                    <a:lnTo>
                      <a:pt x="1873246" y="2748455"/>
                    </a:lnTo>
                    <a:cubicBezTo>
                      <a:pt x="1884247" y="2756449"/>
                      <a:pt x="1886259" y="2772102"/>
                      <a:pt x="1891683" y="2783615"/>
                    </a:cubicBezTo>
                    <a:cubicBezTo>
                      <a:pt x="1941842" y="2888547"/>
                      <a:pt x="2003199" y="2986540"/>
                      <a:pt x="2074121" y="3079065"/>
                    </a:cubicBezTo>
                    <a:cubicBezTo>
                      <a:pt x="2194735" y="3237410"/>
                      <a:pt x="2343345" y="3364422"/>
                      <a:pt x="2515984" y="3463676"/>
                    </a:cubicBezTo>
                    <a:cubicBezTo>
                      <a:pt x="2534065" y="3453583"/>
                      <a:pt x="2552203" y="3443804"/>
                      <a:pt x="2569876" y="3432896"/>
                    </a:cubicBezTo>
                    <a:lnTo>
                      <a:pt x="2513773" y="3465471"/>
                    </a:lnTo>
                    <a:lnTo>
                      <a:pt x="2748844" y="3630964"/>
                    </a:lnTo>
                    <a:lnTo>
                      <a:pt x="2788259" y="3680060"/>
                    </a:lnTo>
                    <a:lnTo>
                      <a:pt x="3062880" y="3307691"/>
                    </a:lnTo>
                    <a:lnTo>
                      <a:pt x="3119696" y="3157069"/>
                    </a:lnTo>
                    <a:lnTo>
                      <a:pt x="3122087" y="3155188"/>
                    </a:lnTo>
                    <a:cubicBezTo>
                      <a:pt x="3121621" y="3141309"/>
                      <a:pt x="3125120" y="3129113"/>
                      <a:pt x="3130253" y="3116075"/>
                    </a:cubicBezTo>
                    <a:cubicBezTo>
                      <a:pt x="3180178" y="2987591"/>
                      <a:pt x="3221705" y="2856584"/>
                      <a:pt x="3251100" y="2721371"/>
                    </a:cubicBezTo>
                    <a:cubicBezTo>
                      <a:pt x="3296360" y="2514240"/>
                      <a:pt x="3326221" y="2305007"/>
                      <a:pt x="3327155" y="2092199"/>
                    </a:cubicBezTo>
                    <a:cubicBezTo>
                      <a:pt x="3327621" y="2068226"/>
                      <a:pt x="3330187" y="2045095"/>
                      <a:pt x="3338586" y="2022384"/>
                    </a:cubicBezTo>
                    <a:lnTo>
                      <a:pt x="3335850" y="2020938"/>
                    </a:lnTo>
                    <a:lnTo>
                      <a:pt x="3344248" y="2011840"/>
                    </a:lnTo>
                    <a:lnTo>
                      <a:pt x="3338190" y="1959840"/>
                    </a:lnTo>
                    <a:lnTo>
                      <a:pt x="2784636" y="1795959"/>
                    </a:lnTo>
                    <a:lnTo>
                      <a:pt x="2570725" y="1798578"/>
                    </a:lnTo>
                    <a:lnTo>
                      <a:pt x="2320715" y="1850792"/>
                    </a:lnTo>
                    <a:cubicBezTo>
                      <a:pt x="2143410" y="1885068"/>
                      <a:pt x="1972171" y="1939111"/>
                      <a:pt x="1804664" y="2005351"/>
                    </a:cubicBezTo>
                    <a:lnTo>
                      <a:pt x="1751879" y="2024275"/>
                    </a:lnTo>
                    <a:lnTo>
                      <a:pt x="1748380" y="2007687"/>
                    </a:lnTo>
                    <a:lnTo>
                      <a:pt x="1063482" y="2429495"/>
                    </a:lnTo>
                    <a:lnTo>
                      <a:pt x="971360" y="2504015"/>
                    </a:lnTo>
                    <a:lnTo>
                      <a:pt x="887302" y="2576536"/>
                    </a:lnTo>
                    <a:lnTo>
                      <a:pt x="883098" y="2578019"/>
                    </a:lnTo>
                    <a:cubicBezTo>
                      <a:pt x="882963" y="2578850"/>
                      <a:pt x="882829" y="2579680"/>
                      <a:pt x="882694" y="2580511"/>
                    </a:cubicBezTo>
                    <a:lnTo>
                      <a:pt x="881511" y="2581531"/>
                    </a:lnTo>
                    <a:cubicBezTo>
                      <a:pt x="720070" y="2731675"/>
                      <a:pt x="576826" y="2896748"/>
                      <a:pt x="466244" y="3087897"/>
                    </a:cubicBezTo>
                    <a:cubicBezTo>
                      <a:pt x="369659" y="3254863"/>
                      <a:pt x="294071" y="3430661"/>
                      <a:pt x="285439" y="3628119"/>
                    </a:cubicBezTo>
                    <a:cubicBezTo>
                      <a:pt x="284739" y="3639895"/>
                      <a:pt x="284739" y="3652301"/>
                      <a:pt x="270508" y="3656928"/>
                    </a:cubicBezTo>
                    <a:lnTo>
                      <a:pt x="272982" y="3663559"/>
                    </a:lnTo>
                    <a:lnTo>
                      <a:pt x="268142" y="3658722"/>
                    </a:lnTo>
                    <a:cubicBezTo>
                      <a:pt x="234632" y="3641260"/>
                      <a:pt x="214069" y="3610458"/>
                      <a:pt x="190003" y="3583200"/>
                    </a:cubicBezTo>
                    <a:lnTo>
                      <a:pt x="126041" y="3521254"/>
                    </a:lnTo>
                    <a:lnTo>
                      <a:pt x="125398" y="3518140"/>
                    </a:lnTo>
                    <a:cubicBezTo>
                      <a:pt x="114200" y="3512883"/>
                      <a:pt x="107901" y="3502579"/>
                      <a:pt x="103468" y="3491854"/>
                    </a:cubicBezTo>
                    <a:cubicBezTo>
                      <a:pt x="60309" y="3391128"/>
                      <a:pt x="17149" y="3289981"/>
                      <a:pt x="5251" y="3179792"/>
                    </a:cubicBezTo>
                    <a:cubicBezTo>
                      <a:pt x="-1515" y="3117758"/>
                      <a:pt x="-1982" y="3054462"/>
                      <a:pt x="5251" y="2992848"/>
                    </a:cubicBezTo>
                    <a:cubicBezTo>
                      <a:pt x="23214" y="2835555"/>
                      <a:pt x="75006" y="2687935"/>
                      <a:pt x="148028" y="2548096"/>
                    </a:cubicBezTo>
                    <a:cubicBezTo>
                      <a:pt x="208218" y="2432439"/>
                      <a:pt x="281707" y="2326246"/>
                      <a:pt x="364993" y="2225940"/>
                    </a:cubicBezTo>
                    <a:cubicBezTo>
                      <a:pt x="425184" y="2152971"/>
                      <a:pt x="486774" y="2081054"/>
                      <a:pt x="555596" y="2016706"/>
                    </a:cubicBezTo>
                    <a:cubicBezTo>
                      <a:pt x="706306" y="1875816"/>
                      <a:pt x="867280" y="1748383"/>
                      <a:pt x="1043419" y="1641558"/>
                    </a:cubicBezTo>
                    <a:cubicBezTo>
                      <a:pt x="1065115" y="1628100"/>
                      <a:pt x="1085645" y="1613170"/>
                      <a:pt x="1106642" y="1599291"/>
                    </a:cubicBezTo>
                    <a:lnTo>
                      <a:pt x="1116015" y="1597557"/>
                    </a:lnTo>
                    <a:lnTo>
                      <a:pt x="1820664" y="1294274"/>
                    </a:lnTo>
                    <a:cubicBezTo>
                      <a:pt x="1820671" y="1294246"/>
                      <a:pt x="1820677" y="1294218"/>
                      <a:pt x="1820684" y="1294190"/>
                    </a:cubicBezTo>
                    <a:lnTo>
                      <a:pt x="1988939" y="1250902"/>
                    </a:lnTo>
                    <a:cubicBezTo>
                      <a:pt x="2048750" y="1237917"/>
                      <a:pt x="2108999" y="1226982"/>
                      <a:pt x="2169539" y="1217414"/>
                    </a:cubicBezTo>
                    <a:cubicBezTo>
                      <a:pt x="2241278" y="1206164"/>
                      <a:pt x="2313250" y="1199119"/>
                      <a:pt x="2385426" y="1195728"/>
                    </a:cubicBezTo>
                    <a:cubicBezTo>
                      <a:pt x="2457602" y="1192338"/>
                      <a:pt x="2529982" y="1192601"/>
                      <a:pt x="2602537" y="1195965"/>
                    </a:cubicBezTo>
                    <a:cubicBezTo>
                      <a:pt x="2615368" y="1196386"/>
                      <a:pt x="2628841" y="1196386"/>
                      <a:pt x="2641876" y="1198594"/>
                    </a:cubicBezTo>
                    <a:lnTo>
                      <a:pt x="3257847" y="1270240"/>
                    </a:lnTo>
                    <a:lnTo>
                      <a:pt x="3254577" y="1269577"/>
                    </a:lnTo>
                    <a:lnTo>
                      <a:pt x="3252034" y="1240361"/>
                    </a:lnTo>
                    <a:cubicBezTo>
                      <a:pt x="3249059" y="1226351"/>
                      <a:pt x="3244918" y="1212578"/>
                      <a:pt x="3241302" y="1198909"/>
                    </a:cubicBezTo>
                    <a:cubicBezTo>
                      <a:pt x="3188343" y="996405"/>
                      <a:pt x="3123021" y="798526"/>
                      <a:pt x="3022470" y="614107"/>
                    </a:cubicBezTo>
                    <a:cubicBezTo>
                      <a:pt x="2911421" y="410551"/>
                      <a:pt x="2773543" y="229496"/>
                      <a:pt x="2572675" y="105638"/>
                    </a:cubicBezTo>
                    <a:cubicBezTo>
                      <a:pt x="2568009" y="103115"/>
                      <a:pt x="2563868" y="100171"/>
                      <a:pt x="2560894" y="96386"/>
                    </a:cubicBezTo>
                    <a:lnTo>
                      <a:pt x="2556153" y="82211"/>
                    </a:lnTo>
                    <a:lnTo>
                      <a:pt x="2565394" y="80688"/>
                    </a:lnTo>
                    <a:cubicBezTo>
                      <a:pt x="2582396" y="60157"/>
                      <a:pt x="2607591" y="56081"/>
                      <a:pt x="2630671" y="47778"/>
                    </a:cubicBezTo>
                    <a:cubicBezTo>
                      <a:pt x="2662825" y="36532"/>
                      <a:pt x="2695463" y="27285"/>
                      <a:pt x="2728420" y="19567"/>
                    </a:cubicBezTo>
                    <a:lnTo>
                      <a:pt x="2818345" y="2388"/>
                    </a:lnTo>
                    <a:lnTo>
                      <a:pt x="2818802" y="2388"/>
                    </a:lnTo>
                    <a:cubicBezTo>
                      <a:pt x="2843590" y="75"/>
                      <a:pt x="2868130" y="-530"/>
                      <a:pt x="2892426" y="450"/>
                    </a:cubicBezTo>
                    <a:close/>
                  </a:path>
                </a:pathLst>
              </a:custGeom>
              <a:solidFill>
                <a:srgbClr val="BFBFBF"/>
              </a:solidFill>
              <a:ln w="12700">
                <a:miter lim="400000"/>
              </a:ln>
            </p:spPr>
            <p:txBody>
              <a:bodyPr wrap="square" lIns="38100" tIns="38100" rIns="38100" bIns="38100" anchor="ctr">
                <a:noAutofit/>
              </a:bodyPr>
              <a:lstStyle/>
              <a:p>
                <a:pPr>
                  <a:defRPr sz="3000">
                    <a:solidFill>
                      <a:srgbClr val="FFFFFF"/>
                    </a:solidFill>
                  </a:defRPr>
                </a:pPr>
                <a:endParaRPr lang="en-US"/>
              </a:p>
            </p:txBody>
          </p:sp>
          <p:sp>
            <p:nvSpPr>
              <p:cNvPr id="18" name="Shape">
                <a:extLst>
                  <a:ext uri="{FF2B5EF4-FFF2-40B4-BE49-F238E27FC236}">
                    <a16:creationId xmlns:a16="http://schemas.microsoft.com/office/drawing/2014/main" id="{A338F39C-A1E4-186F-67AB-D9E322EC0F35}"/>
                  </a:ext>
                </a:extLst>
              </p:cNvPr>
              <p:cNvSpPr/>
              <p:nvPr/>
            </p:nvSpPr>
            <p:spPr>
              <a:xfrm>
                <a:off x="4503361" y="1199728"/>
                <a:ext cx="1902790" cy="3259729"/>
              </a:xfrm>
              <a:custGeom>
                <a:avLst/>
                <a:gdLst/>
                <a:ahLst/>
                <a:cxnLst>
                  <a:cxn ang="0">
                    <a:pos x="wd2" y="hd2"/>
                  </a:cxn>
                  <a:cxn ang="5400000">
                    <a:pos x="wd2" y="hd2"/>
                  </a:cxn>
                  <a:cxn ang="10800000">
                    <a:pos x="wd2" y="hd2"/>
                  </a:cxn>
                  <a:cxn ang="16200000">
                    <a:pos x="wd2" y="hd2"/>
                  </a:cxn>
                </a:cxnLst>
                <a:rect l="0" t="0" r="r" b="b"/>
                <a:pathLst>
                  <a:path w="21600" h="21593" extrusionOk="0">
                    <a:moveTo>
                      <a:pt x="2165" y="10582"/>
                    </a:moveTo>
                    <a:cubicBezTo>
                      <a:pt x="2404" y="9608"/>
                      <a:pt x="2661" y="8638"/>
                      <a:pt x="3092" y="7684"/>
                    </a:cubicBezTo>
                    <a:cubicBezTo>
                      <a:pt x="3828" y="6064"/>
                      <a:pt x="4860" y="4521"/>
                      <a:pt x="6459" y="3119"/>
                    </a:cubicBezTo>
                    <a:cubicBezTo>
                      <a:pt x="7311" y="2370"/>
                      <a:pt x="8303" y="1695"/>
                      <a:pt x="9522" y="1134"/>
                    </a:cubicBezTo>
                    <a:cubicBezTo>
                      <a:pt x="11144" y="388"/>
                      <a:pt x="12971" y="-7"/>
                      <a:pt x="15048" y="0"/>
                    </a:cubicBezTo>
                    <a:cubicBezTo>
                      <a:pt x="17230" y="7"/>
                      <a:pt x="19418" y="3"/>
                      <a:pt x="21600" y="3"/>
                    </a:cubicBezTo>
                    <a:cubicBezTo>
                      <a:pt x="20841" y="71"/>
                      <a:pt x="20089" y="167"/>
                      <a:pt x="19359" y="316"/>
                    </a:cubicBezTo>
                    <a:cubicBezTo>
                      <a:pt x="19097" y="371"/>
                      <a:pt x="18811" y="398"/>
                      <a:pt x="18618" y="534"/>
                    </a:cubicBezTo>
                    <a:cubicBezTo>
                      <a:pt x="18017" y="538"/>
                      <a:pt x="17562" y="766"/>
                      <a:pt x="17160" y="953"/>
                    </a:cubicBezTo>
                    <a:cubicBezTo>
                      <a:pt x="16075" y="1457"/>
                      <a:pt x="15094" y="2039"/>
                      <a:pt x="14283" y="2710"/>
                    </a:cubicBezTo>
                    <a:cubicBezTo>
                      <a:pt x="12142" y="4481"/>
                      <a:pt x="10882" y="6462"/>
                      <a:pt x="10164" y="8573"/>
                    </a:cubicBezTo>
                    <a:cubicBezTo>
                      <a:pt x="9557" y="10126"/>
                      <a:pt x="9371" y="11705"/>
                      <a:pt x="9341" y="13292"/>
                    </a:cubicBezTo>
                    <a:cubicBezTo>
                      <a:pt x="9341" y="13336"/>
                      <a:pt x="9371" y="13377"/>
                      <a:pt x="9388" y="13422"/>
                    </a:cubicBezTo>
                    <a:cubicBezTo>
                      <a:pt x="9324" y="13956"/>
                      <a:pt x="9411" y="14487"/>
                      <a:pt x="9487" y="15022"/>
                    </a:cubicBezTo>
                    <a:cubicBezTo>
                      <a:pt x="9528" y="15328"/>
                      <a:pt x="9511" y="15641"/>
                      <a:pt x="9709" y="15944"/>
                    </a:cubicBezTo>
                    <a:cubicBezTo>
                      <a:pt x="10567" y="15822"/>
                      <a:pt x="11407" y="15699"/>
                      <a:pt x="12288" y="15570"/>
                    </a:cubicBezTo>
                    <a:cubicBezTo>
                      <a:pt x="12323" y="15737"/>
                      <a:pt x="12200" y="15842"/>
                      <a:pt x="12124" y="15948"/>
                    </a:cubicBezTo>
                    <a:cubicBezTo>
                      <a:pt x="11716" y="16561"/>
                      <a:pt x="11302" y="17170"/>
                      <a:pt x="10882" y="17780"/>
                    </a:cubicBezTo>
                    <a:cubicBezTo>
                      <a:pt x="10794" y="17906"/>
                      <a:pt x="10707" y="18025"/>
                      <a:pt x="10701" y="18164"/>
                    </a:cubicBezTo>
                    <a:cubicBezTo>
                      <a:pt x="10537" y="18205"/>
                      <a:pt x="10526" y="18304"/>
                      <a:pt x="10467" y="18382"/>
                    </a:cubicBezTo>
                    <a:cubicBezTo>
                      <a:pt x="9808" y="19349"/>
                      <a:pt x="9155" y="20316"/>
                      <a:pt x="8495" y="21280"/>
                    </a:cubicBezTo>
                    <a:cubicBezTo>
                      <a:pt x="8419" y="21389"/>
                      <a:pt x="8390" y="21518"/>
                      <a:pt x="8204" y="21593"/>
                    </a:cubicBezTo>
                    <a:cubicBezTo>
                      <a:pt x="8069" y="21590"/>
                      <a:pt x="7994" y="21535"/>
                      <a:pt x="7906" y="21491"/>
                    </a:cubicBezTo>
                    <a:cubicBezTo>
                      <a:pt x="7037" y="21052"/>
                      <a:pt x="6173" y="20606"/>
                      <a:pt x="5292" y="20177"/>
                    </a:cubicBezTo>
                    <a:cubicBezTo>
                      <a:pt x="4866" y="19969"/>
                      <a:pt x="4504" y="19720"/>
                      <a:pt x="4003" y="19571"/>
                    </a:cubicBezTo>
                    <a:cubicBezTo>
                      <a:pt x="3828" y="19438"/>
                      <a:pt x="3612" y="19329"/>
                      <a:pt x="3396" y="19216"/>
                    </a:cubicBezTo>
                    <a:cubicBezTo>
                      <a:pt x="2351" y="18692"/>
                      <a:pt x="1307" y="18168"/>
                      <a:pt x="268" y="17640"/>
                    </a:cubicBezTo>
                    <a:cubicBezTo>
                      <a:pt x="158" y="17586"/>
                      <a:pt x="0" y="17548"/>
                      <a:pt x="0" y="17422"/>
                    </a:cubicBezTo>
                    <a:cubicBezTo>
                      <a:pt x="642" y="17323"/>
                      <a:pt x="1284" y="17225"/>
                      <a:pt x="1931" y="17122"/>
                    </a:cubicBezTo>
                    <a:cubicBezTo>
                      <a:pt x="2526" y="17031"/>
                      <a:pt x="2526" y="17031"/>
                      <a:pt x="2427" y="16683"/>
                    </a:cubicBezTo>
                    <a:cubicBezTo>
                      <a:pt x="2357" y="16442"/>
                      <a:pt x="2305" y="16196"/>
                      <a:pt x="2240" y="15955"/>
                    </a:cubicBezTo>
                    <a:cubicBezTo>
                      <a:pt x="2065" y="15240"/>
                      <a:pt x="1984" y="14521"/>
                      <a:pt x="1943" y="13799"/>
                    </a:cubicBezTo>
                    <a:cubicBezTo>
                      <a:pt x="1890" y="12734"/>
                      <a:pt x="1990" y="11658"/>
                      <a:pt x="2165" y="10582"/>
                    </a:cubicBezTo>
                    <a:close/>
                  </a:path>
                </a:pathLst>
              </a:custGeom>
              <a:solidFill>
                <a:srgbClr val="D1DAE0"/>
              </a:solidFill>
              <a:ln w="12700">
                <a:miter lim="400000"/>
              </a:ln>
            </p:spPr>
            <p:txBody>
              <a:bodyPr lIns="38100" tIns="38100" rIns="38100" bIns="38100" anchor="ctr"/>
              <a:lstStyle/>
              <a:p>
                <a:pPr>
                  <a:defRPr sz="3000">
                    <a:solidFill>
                      <a:srgbClr val="FFFFFF"/>
                    </a:solidFill>
                  </a:defRPr>
                </a:pPr>
                <a:endParaRPr lang="en-US"/>
              </a:p>
            </p:txBody>
          </p:sp>
          <p:sp>
            <p:nvSpPr>
              <p:cNvPr id="19" name="Shape">
                <a:extLst>
                  <a:ext uri="{FF2B5EF4-FFF2-40B4-BE49-F238E27FC236}">
                    <a16:creationId xmlns:a16="http://schemas.microsoft.com/office/drawing/2014/main" id="{27DA9D05-E90D-EEB5-E566-935C5D23CC7D}"/>
                  </a:ext>
                </a:extLst>
              </p:cNvPr>
              <p:cNvSpPr/>
              <p:nvPr/>
            </p:nvSpPr>
            <p:spPr>
              <a:xfrm>
                <a:off x="3701201" y="4345445"/>
                <a:ext cx="3285052" cy="1376341"/>
              </a:xfrm>
              <a:custGeom>
                <a:avLst/>
                <a:gdLst/>
                <a:ahLst/>
                <a:cxnLst>
                  <a:cxn ang="0">
                    <a:pos x="wd2" y="hd2"/>
                  </a:cxn>
                  <a:cxn ang="5400000">
                    <a:pos x="wd2" y="hd2"/>
                  </a:cxn>
                  <a:cxn ang="10800000">
                    <a:pos x="wd2" y="hd2"/>
                  </a:cxn>
                  <a:cxn ang="16200000">
                    <a:pos x="wd2" y="hd2"/>
                  </a:cxn>
                </a:cxnLst>
                <a:rect l="0" t="0" r="r" b="b"/>
                <a:pathLst>
                  <a:path w="21567" h="21359" extrusionOk="0">
                    <a:moveTo>
                      <a:pt x="16096" y="16511"/>
                    </a:moveTo>
                    <a:cubicBezTo>
                      <a:pt x="15907" y="16591"/>
                      <a:pt x="15749" y="16838"/>
                      <a:pt x="15577" y="17029"/>
                    </a:cubicBezTo>
                    <a:cubicBezTo>
                      <a:pt x="13886" y="18928"/>
                      <a:pt x="12128" y="20300"/>
                      <a:pt x="10275" y="20954"/>
                    </a:cubicBezTo>
                    <a:cubicBezTo>
                      <a:pt x="8595" y="21544"/>
                      <a:pt x="6921" y="21568"/>
                      <a:pt x="5268" y="20491"/>
                    </a:cubicBezTo>
                    <a:cubicBezTo>
                      <a:pt x="4184" y="19781"/>
                      <a:pt x="3202" y="18625"/>
                      <a:pt x="2403" y="16710"/>
                    </a:cubicBezTo>
                    <a:cubicBezTo>
                      <a:pt x="1903" y="15514"/>
                      <a:pt x="1572" y="14070"/>
                      <a:pt x="1286" y="12563"/>
                    </a:cubicBezTo>
                    <a:cubicBezTo>
                      <a:pt x="941" y="10752"/>
                      <a:pt x="594" y="8933"/>
                      <a:pt x="256" y="7115"/>
                    </a:cubicBezTo>
                    <a:cubicBezTo>
                      <a:pt x="172" y="6668"/>
                      <a:pt x="7" y="6309"/>
                      <a:pt x="0" y="5783"/>
                    </a:cubicBezTo>
                    <a:cubicBezTo>
                      <a:pt x="162" y="6078"/>
                      <a:pt x="304" y="6421"/>
                      <a:pt x="439" y="6788"/>
                    </a:cubicBezTo>
                    <a:cubicBezTo>
                      <a:pt x="597" y="7211"/>
                      <a:pt x="732" y="7689"/>
                      <a:pt x="952" y="7960"/>
                    </a:cubicBezTo>
                    <a:cubicBezTo>
                      <a:pt x="982" y="8176"/>
                      <a:pt x="1053" y="8303"/>
                      <a:pt x="1124" y="8423"/>
                    </a:cubicBezTo>
                    <a:cubicBezTo>
                      <a:pt x="1481" y="9029"/>
                      <a:pt x="1849" y="9579"/>
                      <a:pt x="2251" y="10018"/>
                    </a:cubicBezTo>
                    <a:cubicBezTo>
                      <a:pt x="3462" y="11334"/>
                      <a:pt x="4745" y="11797"/>
                      <a:pt x="6057" y="11853"/>
                    </a:cubicBezTo>
                    <a:cubicBezTo>
                      <a:pt x="7046" y="11901"/>
                      <a:pt x="8025" y="11661"/>
                      <a:pt x="8993" y="11215"/>
                    </a:cubicBezTo>
                    <a:cubicBezTo>
                      <a:pt x="9779" y="10848"/>
                      <a:pt x="10569" y="10489"/>
                      <a:pt x="11308" y="9707"/>
                    </a:cubicBezTo>
                    <a:cubicBezTo>
                      <a:pt x="11446" y="9763"/>
                      <a:pt x="11568" y="9611"/>
                      <a:pt x="11693" y="9508"/>
                    </a:cubicBezTo>
                    <a:cubicBezTo>
                      <a:pt x="12394" y="8933"/>
                      <a:pt x="13083" y="8279"/>
                      <a:pt x="13751" y="7506"/>
                    </a:cubicBezTo>
                    <a:cubicBezTo>
                      <a:pt x="14419" y="6740"/>
                      <a:pt x="15081" y="5958"/>
                      <a:pt x="15695" y="4961"/>
                    </a:cubicBezTo>
                    <a:cubicBezTo>
                      <a:pt x="15931" y="4650"/>
                      <a:pt x="16174" y="4363"/>
                      <a:pt x="16383" y="3900"/>
                    </a:cubicBezTo>
                    <a:cubicBezTo>
                      <a:pt x="16049" y="2879"/>
                      <a:pt x="15728" y="1898"/>
                      <a:pt x="15371" y="805"/>
                    </a:cubicBezTo>
                    <a:cubicBezTo>
                      <a:pt x="15516" y="774"/>
                      <a:pt x="15590" y="750"/>
                      <a:pt x="15664" y="742"/>
                    </a:cubicBezTo>
                    <a:cubicBezTo>
                      <a:pt x="16680" y="614"/>
                      <a:pt x="17699" y="502"/>
                      <a:pt x="18715" y="367"/>
                    </a:cubicBezTo>
                    <a:cubicBezTo>
                      <a:pt x="19035" y="327"/>
                      <a:pt x="19353" y="239"/>
                      <a:pt x="19673" y="175"/>
                    </a:cubicBezTo>
                    <a:cubicBezTo>
                      <a:pt x="19717" y="191"/>
                      <a:pt x="19761" y="223"/>
                      <a:pt x="19805" y="223"/>
                    </a:cubicBezTo>
                    <a:cubicBezTo>
                      <a:pt x="20301" y="160"/>
                      <a:pt x="20800" y="96"/>
                      <a:pt x="21296" y="16"/>
                    </a:cubicBezTo>
                    <a:cubicBezTo>
                      <a:pt x="21586" y="-32"/>
                      <a:pt x="21600" y="-16"/>
                      <a:pt x="21536" y="678"/>
                    </a:cubicBezTo>
                    <a:cubicBezTo>
                      <a:pt x="21533" y="702"/>
                      <a:pt x="21533" y="726"/>
                      <a:pt x="21529" y="758"/>
                    </a:cubicBezTo>
                    <a:cubicBezTo>
                      <a:pt x="21131" y="4674"/>
                      <a:pt x="20736" y="8598"/>
                      <a:pt x="20331" y="12507"/>
                    </a:cubicBezTo>
                    <a:cubicBezTo>
                      <a:pt x="20250" y="13281"/>
                      <a:pt x="20206" y="14086"/>
                      <a:pt x="20075" y="14828"/>
                    </a:cubicBezTo>
                    <a:cubicBezTo>
                      <a:pt x="19997" y="14804"/>
                      <a:pt x="19963" y="14692"/>
                      <a:pt x="19930" y="14589"/>
                    </a:cubicBezTo>
                    <a:cubicBezTo>
                      <a:pt x="19714" y="13927"/>
                      <a:pt x="19498" y="13257"/>
                      <a:pt x="19278" y="12595"/>
                    </a:cubicBezTo>
                    <a:cubicBezTo>
                      <a:pt x="19089" y="12020"/>
                      <a:pt x="19083" y="12020"/>
                      <a:pt x="18843" y="12435"/>
                    </a:cubicBezTo>
                    <a:cubicBezTo>
                      <a:pt x="18249" y="13448"/>
                      <a:pt x="17632" y="14365"/>
                      <a:pt x="17001" y="15243"/>
                    </a:cubicBezTo>
                    <a:cubicBezTo>
                      <a:pt x="16704" y="15665"/>
                      <a:pt x="16373" y="15969"/>
                      <a:pt x="16096" y="16511"/>
                    </a:cubicBezTo>
                    <a:close/>
                  </a:path>
                </a:pathLst>
              </a:custGeom>
              <a:solidFill>
                <a:schemeClr val="bg2">
                  <a:lumMod val="40000"/>
                  <a:lumOff val="60000"/>
                </a:schemeClr>
              </a:solidFill>
              <a:ln w="12700">
                <a:miter lim="400000"/>
              </a:ln>
            </p:spPr>
            <p:txBody>
              <a:bodyPr lIns="38100" tIns="38100" rIns="38100" bIns="38100" anchor="ctr"/>
              <a:lstStyle/>
              <a:p>
                <a:pPr>
                  <a:defRPr sz="3000">
                    <a:solidFill>
                      <a:srgbClr val="FFFFFF"/>
                    </a:solidFill>
                  </a:defRPr>
                </a:pPr>
                <a:endParaRPr lang="en-US"/>
              </a:p>
            </p:txBody>
          </p:sp>
          <p:sp>
            <p:nvSpPr>
              <p:cNvPr id="20" name="Shape">
                <a:extLst>
                  <a:ext uri="{FF2B5EF4-FFF2-40B4-BE49-F238E27FC236}">
                    <a16:creationId xmlns:a16="http://schemas.microsoft.com/office/drawing/2014/main" id="{3FDBF863-F33E-F5B7-DFC3-CD0C6D5C8F62}"/>
                  </a:ext>
                </a:extLst>
              </p:cNvPr>
              <p:cNvSpPr/>
              <p:nvPr/>
            </p:nvSpPr>
            <p:spPr>
              <a:xfrm>
                <a:off x="5829340" y="2186697"/>
                <a:ext cx="2774087" cy="2730318"/>
              </a:xfrm>
              <a:custGeom>
                <a:avLst/>
                <a:gdLst/>
                <a:ahLst/>
                <a:cxnLst>
                  <a:cxn ang="0">
                    <a:pos x="wd2" y="hd2"/>
                  </a:cxn>
                  <a:cxn ang="5400000">
                    <a:pos x="wd2" y="hd2"/>
                  </a:cxn>
                  <a:cxn ang="10800000">
                    <a:pos x="wd2" y="hd2"/>
                  </a:cxn>
                  <a:cxn ang="16200000">
                    <a:pos x="wd2" y="hd2"/>
                  </a:cxn>
                </a:cxnLst>
                <a:rect l="0" t="0" r="r" b="b"/>
                <a:pathLst>
                  <a:path w="21458" h="21596" extrusionOk="0">
                    <a:moveTo>
                      <a:pt x="19566" y="21596"/>
                    </a:moveTo>
                    <a:cubicBezTo>
                      <a:pt x="19670" y="21088"/>
                      <a:pt x="19662" y="20567"/>
                      <a:pt x="19717" y="20055"/>
                    </a:cubicBezTo>
                    <a:cubicBezTo>
                      <a:pt x="19733" y="19901"/>
                      <a:pt x="19757" y="19738"/>
                      <a:pt x="19682" y="19584"/>
                    </a:cubicBezTo>
                    <a:cubicBezTo>
                      <a:pt x="19729" y="19466"/>
                      <a:pt x="19705" y="19348"/>
                      <a:pt x="19689" y="19230"/>
                    </a:cubicBezTo>
                    <a:cubicBezTo>
                      <a:pt x="19586" y="18527"/>
                      <a:pt x="19391" y="17856"/>
                      <a:pt x="19117" y="17201"/>
                    </a:cubicBezTo>
                    <a:cubicBezTo>
                      <a:pt x="18485" y="15685"/>
                      <a:pt x="17543" y="14380"/>
                      <a:pt x="16414" y="13217"/>
                    </a:cubicBezTo>
                    <a:cubicBezTo>
                      <a:pt x="15443" y="12213"/>
                      <a:pt x="14406" y="11290"/>
                      <a:pt x="13197" y="10578"/>
                    </a:cubicBezTo>
                    <a:cubicBezTo>
                      <a:pt x="13102" y="10424"/>
                      <a:pt x="12939" y="10359"/>
                      <a:pt x="12800" y="10269"/>
                    </a:cubicBezTo>
                    <a:cubicBezTo>
                      <a:pt x="11480" y="9432"/>
                      <a:pt x="10096" y="8720"/>
                      <a:pt x="8649" y="8147"/>
                    </a:cubicBezTo>
                    <a:cubicBezTo>
                      <a:pt x="8577" y="8119"/>
                      <a:pt x="8498" y="8115"/>
                      <a:pt x="8422" y="8099"/>
                    </a:cubicBezTo>
                    <a:cubicBezTo>
                      <a:pt x="8343" y="8054"/>
                      <a:pt x="8267" y="8001"/>
                      <a:pt x="8184" y="7968"/>
                    </a:cubicBezTo>
                    <a:cubicBezTo>
                      <a:pt x="7504" y="7704"/>
                      <a:pt x="6808" y="7485"/>
                      <a:pt x="6097" y="7314"/>
                    </a:cubicBezTo>
                    <a:cubicBezTo>
                      <a:pt x="5544" y="7184"/>
                      <a:pt x="5572" y="7098"/>
                      <a:pt x="5508" y="7749"/>
                    </a:cubicBezTo>
                    <a:cubicBezTo>
                      <a:pt x="5464" y="8208"/>
                      <a:pt x="5452" y="8672"/>
                      <a:pt x="5353" y="9127"/>
                    </a:cubicBezTo>
                    <a:cubicBezTo>
                      <a:pt x="5202" y="9091"/>
                      <a:pt x="5138" y="8981"/>
                      <a:pt x="5059" y="8903"/>
                    </a:cubicBezTo>
                    <a:cubicBezTo>
                      <a:pt x="4331" y="8196"/>
                      <a:pt x="3612" y="7489"/>
                      <a:pt x="2884" y="6781"/>
                    </a:cubicBezTo>
                    <a:cubicBezTo>
                      <a:pt x="2753" y="6655"/>
                      <a:pt x="2642" y="6501"/>
                      <a:pt x="2471" y="6419"/>
                    </a:cubicBezTo>
                    <a:cubicBezTo>
                      <a:pt x="1942" y="5830"/>
                      <a:pt x="1362" y="5297"/>
                      <a:pt x="801" y="4744"/>
                    </a:cubicBezTo>
                    <a:cubicBezTo>
                      <a:pt x="558" y="4505"/>
                      <a:pt x="312" y="4265"/>
                      <a:pt x="69" y="4025"/>
                    </a:cubicBezTo>
                    <a:cubicBezTo>
                      <a:pt x="-30" y="3927"/>
                      <a:pt x="-22" y="3846"/>
                      <a:pt x="93" y="3769"/>
                    </a:cubicBezTo>
                    <a:cubicBezTo>
                      <a:pt x="149" y="3732"/>
                      <a:pt x="205" y="3700"/>
                      <a:pt x="260" y="3663"/>
                    </a:cubicBezTo>
                    <a:cubicBezTo>
                      <a:pt x="1159" y="3102"/>
                      <a:pt x="2061" y="2545"/>
                      <a:pt x="2960" y="1980"/>
                    </a:cubicBezTo>
                    <a:cubicBezTo>
                      <a:pt x="3087" y="1899"/>
                      <a:pt x="3250" y="1858"/>
                      <a:pt x="3321" y="1695"/>
                    </a:cubicBezTo>
                    <a:cubicBezTo>
                      <a:pt x="3477" y="1663"/>
                      <a:pt x="3608" y="1577"/>
                      <a:pt x="3743" y="1492"/>
                    </a:cubicBezTo>
                    <a:cubicBezTo>
                      <a:pt x="4439" y="1057"/>
                      <a:pt x="5138" y="618"/>
                      <a:pt x="5838" y="187"/>
                    </a:cubicBezTo>
                    <a:cubicBezTo>
                      <a:pt x="5957" y="114"/>
                      <a:pt x="6057" y="-4"/>
                      <a:pt x="6216" y="0"/>
                    </a:cubicBezTo>
                    <a:cubicBezTo>
                      <a:pt x="6228" y="12"/>
                      <a:pt x="6236" y="24"/>
                      <a:pt x="6248" y="33"/>
                    </a:cubicBezTo>
                    <a:cubicBezTo>
                      <a:pt x="6256" y="581"/>
                      <a:pt x="6156" y="1118"/>
                      <a:pt x="6108" y="1659"/>
                    </a:cubicBezTo>
                    <a:cubicBezTo>
                      <a:pt x="6093" y="1830"/>
                      <a:pt x="6132" y="1899"/>
                      <a:pt x="6295" y="1931"/>
                    </a:cubicBezTo>
                    <a:cubicBezTo>
                      <a:pt x="6792" y="2025"/>
                      <a:pt x="7289" y="2134"/>
                      <a:pt x="7786" y="2240"/>
                    </a:cubicBezTo>
                    <a:cubicBezTo>
                      <a:pt x="7834" y="2256"/>
                      <a:pt x="7882" y="2281"/>
                      <a:pt x="7933" y="2293"/>
                    </a:cubicBezTo>
                    <a:cubicBezTo>
                      <a:pt x="9539" y="2708"/>
                      <a:pt x="11074" y="3330"/>
                      <a:pt x="12557" y="4086"/>
                    </a:cubicBezTo>
                    <a:cubicBezTo>
                      <a:pt x="12740" y="4179"/>
                      <a:pt x="12911" y="4314"/>
                      <a:pt x="13122" y="4346"/>
                    </a:cubicBezTo>
                    <a:cubicBezTo>
                      <a:pt x="13185" y="4436"/>
                      <a:pt x="13285" y="4480"/>
                      <a:pt x="13376" y="4529"/>
                    </a:cubicBezTo>
                    <a:cubicBezTo>
                      <a:pt x="14672" y="5261"/>
                      <a:pt x="15885" y="6111"/>
                      <a:pt x="17002" y="7107"/>
                    </a:cubicBezTo>
                    <a:cubicBezTo>
                      <a:pt x="18449" y="8395"/>
                      <a:pt x="19705" y="9843"/>
                      <a:pt x="20564" y="11615"/>
                    </a:cubicBezTo>
                    <a:cubicBezTo>
                      <a:pt x="21208" y="12941"/>
                      <a:pt x="21570" y="14331"/>
                      <a:pt x="21427" y="15827"/>
                    </a:cubicBezTo>
                    <a:cubicBezTo>
                      <a:pt x="21383" y="16266"/>
                      <a:pt x="21296" y="16697"/>
                      <a:pt x="21149" y="17112"/>
                    </a:cubicBezTo>
                    <a:cubicBezTo>
                      <a:pt x="20691" y="18421"/>
                      <a:pt x="20234" y="19726"/>
                      <a:pt x="19777" y="21031"/>
                    </a:cubicBezTo>
                    <a:cubicBezTo>
                      <a:pt x="19701" y="21226"/>
                      <a:pt x="19590" y="21397"/>
                      <a:pt x="19566" y="21596"/>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lang="en-US"/>
              </a:p>
            </p:txBody>
          </p:sp>
        </p:grpSp>
        <p:sp>
          <p:nvSpPr>
            <p:cNvPr id="21" name="TextBox 82">
              <a:extLst>
                <a:ext uri="{FF2B5EF4-FFF2-40B4-BE49-F238E27FC236}">
                  <a16:creationId xmlns:a16="http://schemas.microsoft.com/office/drawing/2014/main" id="{6F862A16-F564-CF31-050F-8C4CD3F6A07C}"/>
                </a:ext>
              </a:extLst>
            </p:cNvPr>
            <p:cNvSpPr txBox="1"/>
            <p:nvPr/>
          </p:nvSpPr>
          <p:spPr>
            <a:xfrm>
              <a:off x="1982371" y="1992221"/>
              <a:ext cx="2580932" cy="800219"/>
            </a:xfrm>
            <a:prstGeom prst="rect">
              <a:avLst/>
            </a:prstGeom>
            <a:noFill/>
          </p:spPr>
          <p:txBody>
            <a:bodyPr wrap="square" lIns="0" r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a:solidFill>
                    <a:schemeClr val="accent3"/>
                  </a:solidFill>
                </a:rPr>
                <a:t>SUPPORT</a:t>
              </a:r>
              <a:endParaRPr kumimoji="0" lang="en-US" b="1" i="0" u="none" strike="noStrike" kern="1200" cap="none" spc="0" normalizeH="0" baseline="0" noProof="0">
                <a:ln>
                  <a:noFill/>
                </a:ln>
                <a:solidFill>
                  <a:schemeClr val="accent3"/>
                </a:solidFill>
                <a:effectLst/>
                <a:uLnTx/>
                <a:uFillTx/>
                <a:ea typeface="+mn-ea"/>
                <a:cs typeface="+mn-cs"/>
              </a:endParaRPr>
            </a:p>
            <a:p>
              <a:pPr marL="285750" lvl="0" indent="-285750">
                <a:buFont typeface="Arial" panose="020B0604020202020204" pitchFamily="34" charset="0"/>
                <a:buChar char="•"/>
                <a:defRPr/>
              </a:pPr>
              <a:r>
                <a:rPr lang="en-US" sz="1400">
                  <a:solidFill>
                    <a:schemeClr val="accent3"/>
                  </a:solidFill>
                </a:rPr>
                <a:t>Continuous Learning</a:t>
              </a:r>
            </a:p>
            <a:p>
              <a:pPr marL="285750" lvl="0" indent="-285750">
                <a:buFont typeface="Arial" panose="020B0604020202020204" pitchFamily="34" charset="0"/>
                <a:buChar char="•"/>
                <a:defRPr/>
              </a:pPr>
              <a:r>
                <a:rPr lang="en-US" sz="1400">
                  <a:solidFill>
                    <a:schemeClr val="accent3"/>
                  </a:solidFill>
                </a:rPr>
                <a:t>Team Collaboration</a:t>
              </a:r>
            </a:p>
          </p:txBody>
        </p:sp>
      </p:grpSp>
      <p:grpSp>
        <p:nvGrpSpPr>
          <p:cNvPr id="27" name="Group 26">
            <a:extLst>
              <a:ext uri="{FF2B5EF4-FFF2-40B4-BE49-F238E27FC236}">
                <a16:creationId xmlns:a16="http://schemas.microsoft.com/office/drawing/2014/main" id="{2778D557-C9EA-2E63-CFC8-04BD0845E2F4}"/>
              </a:ext>
            </a:extLst>
          </p:cNvPr>
          <p:cNvGrpSpPr/>
          <p:nvPr/>
        </p:nvGrpSpPr>
        <p:grpSpPr>
          <a:xfrm>
            <a:off x="8198165" y="1637419"/>
            <a:ext cx="3479920" cy="4306188"/>
            <a:chOff x="8198165" y="1637419"/>
            <a:chExt cx="3479920" cy="4306188"/>
          </a:xfrm>
        </p:grpSpPr>
        <p:sp>
          <p:nvSpPr>
            <p:cNvPr id="8" name="Freeform: Shape 7">
              <a:extLst>
                <a:ext uri="{FF2B5EF4-FFF2-40B4-BE49-F238E27FC236}">
                  <a16:creationId xmlns:a16="http://schemas.microsoft.com/office/drawing/2014/main" id="{E1EA2FB6-5302-3DAE-E706-445549F9F400}"/>
                </a:ext>
              </a:extLst>
            </p:cNvPr>
            <p:cNvSpPr/>
            <p:nvPr/>
          </p:nvSpPr>
          <p:spPr>
            <a:xfrm>
              <a:off x="8198166" y="1986765"/>
              <a:ext cx="3473488" cy="3956837"/>
            </a:xfrm>
            <a:custGeom>
              <a:avLst/>
              <a:gdLst>
                <a:gd name="connsiteX0" fmla="*/ 0 w 3599998"/>
                <a:gd name="connsiteY0" fmla="*/ 0 h 3012602"/>
                <a:gd name="connsiteX1" fmla="*/ 1800000 w 3599998"/>
                <a:gd name="connsiteY1" fmla="*/ 265125 h 3012602"/>
                <a:gd name="connsiteX2" fmla="*/ 3599998 w 3599998"/>
                <a:gd name="connsiteY2" fmla="*/ 0 h 3012602"/>
                <a:gd name="connsiteX3" fmla="*/ 3599998 w 3599998"/>
                <a:gd name="connsiteY3" fmla="*/ 3012602 h 3012602"/>
                <a:gd name="connsiteX4" fmla="*/ 0 w 3599998"/>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8" h="3012602">
                  <a:moveTo>
                    <a:pt x="0" y="0"/>
                  </a:moveTo>
                  <a:lnTo>
                    <a:pt x="1800000" y="265125"/>
                  </a:lnTo>
                  <a:lnTo>
                    <a:pt x="3599998" y="0"/>
                  </a:lnTo>
                  <a:lnTo>
                    <a:pt x="3599998" y="3012602"/>
                  </a:lnTo>
                  <a:lnTo>
                    <a:pt x="0" y="3012602"/>
                  </a:lnTo>
                  <a:close/>
                </a:path>
              </a:pathLst>
            </a:custGeom>
            <a:noFill/>
            <a:ln w="3175">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8900" tIns="360000" rIns="88900" bIns="38100" rtlCol="0" anchor="t">
              <a:noAutofit/>
            </a:bodyPr>
            <a:lstStyle/>
            <a:p>
              <a:pPr marR="0" fontAlgn="base">
                <a:spcBef>
                  <a:spcPts val="300"/>
                </a:spcBef>
                <a:spcAft>
                  <a:spcPts val="200"/>
                </a:spcAft>
                <a:buClrTx/>
                <a:buSzTx/>
                <a:tabLst/>
                <a:defRPr/>
              </a:pPr>
              <a:r>
                <a:rPr lang="en-US" altLang="en-US" sz="1400" b="1">
                  <a:solidFill>
                    <a:schemeClr val="accent3"/>
                  </a:solidFill>
                </a:rPr>
                <a:t>Insufficient team engagement and interaction degrades standardization.</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chemeClr val="accent3"/>
                  </a:solidFill>
                </a:rPr>
                <a:t>Post–training, team members often are left to apply new practices individually. As a result, variability degrades standardized methods, and sustainment of changes suffers.</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chemeClr val="accent3"/>
                  </a:solidFill>
                </a:rPr>
                <a:t>Team standups offers a safe environment to collaborate, discuss, and close knowledge gaps together</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i="1" u="sng">
                  <a:solidFill>
                    <a:schemeClr val="accent3"/>
                  </a:solidFill>
                </a:rPr>
                <a:t>Example</a:t>
              </a:r>
              <a:r>
                <a:rPr lang="en-US" altLang="en-US" sz="1400" i="1">
                  <a:solidFill>
                    <a:schemeClr val="accent3"/>
                  </a:solidFill>
                </a:rPr>
                <a:t>: </a:t>
              </a:r>
              <a:r>
                <a:rPr lang="en-US" altLang="en-US" sz="1400">
                  <a:solidFill>
                    <a:schemeClr val="accent3"/>
                  </a:solidFill>
                </a:rPr>
                <a:t>Teams that have implemented 15–minute daily huddle meetings often dedicate the final minutes to identify process issues and reinforce work practices</a:t>
              </a:r>
            </a:p>
          </p:txBody>
        </p:sp>
        <p:sp>
          <p:nvSpPr>
            <p:cNvPr id="10" name="Rectangle 9">
              <a:extLst>
                <a:ext uri="{FF2B5EF4-FFF2-40B4-BE49-F238E27FC236}">
                  <a16:creationId xmlns:a16="http://schemas.microsoft.com/office/drawing/2014/main" id="{D0D28B5C-2A95-0EE4-5560-7EE34E48D0DD}"/>
                </a:ext>
              </a:extLst>
            </p:cNvPr>
            <p:cNvSpPr>
              <a:spLocks/>
            </p:cNvSpPr>
            <p:nvPr/>
          </p:nvSpPr>
          <p:spPr>
            <a:xfrm>
              <a:off x="8204597" y="5848964"/>
              <a:ext cx="3473488" cy="946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600"/>
            </a:p>
          </p:txBody>
        </p:sp>
        <p:sp>
          <p:nvSpPr>
            <p:cNvPr id="13" name="Nom3">
              <a:extLst>
                <a:ext uri="{FF2B5EF4-FFF2-40B4-BE49-F238E27FC236}">
                  <a16:creationId xmlns:a16="http://schemas.microsoft.com/office/drawing/2014/main" id="{2DD9C968-C3B0-B858-627B-5A6B8E6C0156}"/>
                </a:ext>
              </a:extLst>
            </p:cNvPr>
            <p:cNvSpPr/>
            <p:nvPr/>
          </p:nvSpPr>
          <p:spPr>
            <a:xfrm rot="5400000">
              <a:off x="9585564" y="250020"/>
              <a:ext cx="698689" cy="3473488"/>
            </a:xfrm>
            <a:prstGeom prst="homePlate">
              <a:avLst>
                <a:gd name="adj" fmla="val 43203"/>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spcBef>
                  <a:spcPts val="300"/>
                </a:spcBef>
                <a:defRPr/>
              </a:pPr>
              <a:r>
                <a:rPr lang="en-US" sz="1400" b="1" kern="0"/>
                <a:t>Team Collaboration</a:t>
              </a:r>
            </a:p>
          </p:txBody>
        </p:sp>
      </p:grpSp>
      <p:grpSp>
        <p:nvGrpSpPr>
          <p:cNvPr id="28" name="Group 27">
            <a:extLst>
              <a:ext uri="{FF2B5EF4-FFF2-40B4-BE49-F238E27FC236}">
                <a16:creationId xmlns:a16="http://schemas.microsoft.com/office/drawing/2014/main" id="{370F82EF-066B-788B-2DF3-E4069C19D2FC}"/>
              </a:ext>
            </a:extLst>
          </p:cNvPr>
          <p:cNvGrpSpPr/>
          <p:nvPr/>
        </p:nvGrpSpPr>
        <p:grpSpPr>
          <a:xfrm>
            <a:off x="4641891" y="1637419"/>
            <a:ext cx="3477686" cy="4306188"/>
            <a:chOff x="4584215" y="1637419"/>
            <a:chExt cx="3477686" cy="4306188"/>
          </a:xfrm>
        </p:grpSpPr>
        <p:sp>
          <p:nvSpPr>
            <p:cNvPr id="11" name="Rectangle : coins arrondis 12">
              <a:extLst>
                <a:ext uri="{FF2B5EF4-FFF2-40B4-BE49-F238E27FC236}">
                  <a16:creationId xmlns:a16="http://schemas.microsoft.com/office/drawing/2014/main" id="{7F10A2CA-F58E-6150-F38E-7A24194C8FFA}"/>
                </a:ext>
              </a:extLst>
            </p:cNvPr>
            <p:cNvSpPr/>
            <p:nvPr/>
          </p:nvSpPr>
          <p:spPr>
            <a:xfrm>
              <a:off x="4588413" y="5848964"/>
              <a:ext cx="3473488" cy="94643"/>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Freeform: Shape 18">
              <a:extLst>
                <a:ext uri="{FF2B5EF4-FFF2-40B4-BE49-F238E27FC236}">
                  <a16:creationId xmlns:a16="http://schemas.microsoft.com/office/drawing/2014/main" id="{6654EE85-A964-E2F3-DF22-3FB3246B7E4E}"/>
                </a:ext>
              </a:extLst>
            </p:cNvPr>
            <p:cNvSpPr/>
            <p:nvPr/>
          </p:nvSpPr>
          <p:spPr>
            <a:xfrm>
              <a:off x="4584215" y="1986763"/>
              <a:ext cx="3473489" cy="3956839"/>
            </a:xfrm>
            <a:custGeom>
              <a:avLst/>
              <a:gdLst>
                <a:gd name="connsiteX0" fmla="*/ 0 w 3599998"/>
                <a:gd name="connsiteY0" fmla="*/ 0 h 3012602"/>
                <a:gd name="connsiteX1" fmla="*/ 1800000 w 3599998"/>
                <a:gd name="connsiteY1" fmla="*/ 265125 h 3012602"/>
                <a:gd name="connsiteX2" fmla="*/ 3599998 w 3599998"/>
                <a:gd name="connsiteY2" fmla="*/ 0 h 3012602"/>
                <a:gd name="connsiteX3" fmla="*/ 3599998 w 3599998"/>
                <a:gd name="connsiteY3" fmla="*/ 3012602 h 3012602"/>
                <a:gd name="connsiteX4" fmla="*/ 0 w 3599998"/>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8" h="3012602">
                  <a:moveTo>
                    <a:pt x="0" y="0"/>
                  </a:moveTo>
                  <a:lnTo>
                    <a:pt x="1800000" y="265125"/>
                  </a:lnTo>
                  <a:lnTo>
                    <a:pt x="3599998" y="0"/>
                  </a:lnTo>
                  <a:lnTo>
                    <a:pt x="3599998" y="3012602"/>
                  </a:lnTo>
                  <a:lnTo>
                    <a:pt x="0" y="3012602"/>
                  </a:lnTo>
                  <a:close/>
                </a:path>
              </a:pathLst>
            </a:custGeom>
            <a:noFill/>
            <a:ln w="3175">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8900" tIns="360000" rIns="88900" bIns="38100" rtlCol="0" anchor="t">
              <a:noAutofit/>
            </a:bodyPr>
            <a:lstStyle/>
            <a:p>
              <a:pPr marR="0" fontAlgn="base">
                <a:spcBef>
                  <a:spcPts val="300"/>
                </a:spcBef>
                <a:spcAft>
                  <a:spcPts val="200"/>
                </a:spcAft>
                <a:buClrTx/>
                <a:buSzTx/>
                <a:tabLst/>
                <a:defRPr/>
              </a:pPr>
              <a:r>
                <a:rPr lang="en-US" altLang="en-US" sz="1400" b="1">
                  <a:solidFill>
                    <a:schemeClr val="accent3"/>
                  </a:solidFill>
                </a:rPr>
                <a:t>Workforce without proper training and skills struggles to adopt change.</a:t>
              </a:r>
            </a:p>
            <a:p>
              <a:pPr marL="285750" indent="-285750" fontAlgn="base">
                <a:spcBef>
                  <a:spcPts val="300"/>
                </a:spcBef>
                <a:spcAft>
                  <a:spcPts val="200"/>
                </a:spcAft>
                <a:buFont typeface="Arial" panose="020B0604020202020204" pitchFamily="34" charset="0"/>
                <a:buChar char="•"/>
                <a:defRPr/>
              </a:pPr>
              <a:r>
                <a:rPr lang="en-US" altLang="en-US" sz="1400">
                  <a:solidFill>
                    <a:schemeClr val="accent3"/>
                  </a:solidFill>
                </a:rPr>
                <a:t>Continuous learning culture and practices is crucial for sustainment.</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chemeClr val="accent3"/>
                  </a:solidFill>
                </a:rPr>
                <a:t>New process discoveries and reinforcement of key methods should become part of the normal business practices to avoid repetition of errors throughout staff</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i="1" u="sng">
                  <a:solidFill>
                    <a:schemeClr val="accent3"/>
                  </a:solidFill>
                </a:rPr>
                <a:t>Example</a:t>
              </a:r>
              <a:r>
                <a:rPr lang="en-US" altLang="en-US" sz="1400" i="1">
                  <a:solidFill>
                    <a:schemeClr val="accent3"/>
                  </a:solidFill>
                </a:rPr>
                <a:t>: </a:t>
              </a:r>
              <a:r>
                <a:rPr lang="en-US" altLang="en-US" sz="1400">
                  <a:solidFill>
                    <a:schemeClr val="accent3"/>
                  </a:solidFill>
                </a:rPr>
                <a:t>Many professional classes require annual recertification on critical skills and some professionals conduct peer reviews of complex cases to increase staff awareness</a:t>
              </a:r>
              <a:endParaRPr lang="en-US" altLang="en-US" sz="1200">
                <a:solidFill>
                  <a:schemeClr val="accent3"/>
                </a:solidFill>
              </a:endParaRPr>
            </a:p>
          </p:txBody>
        </p:sp>
        <p:sp>
          <p:nvSpPr>
            <p:cNvPr id="14" name="Nom4">
              <a:extLst>
                <a:ext uri="{FF2B5EF4-FFF2-40B4-BE49-F238E27FC236}">
                  <a16:creationId xmlns:a16="http://schemas.microsoft.com/office/drawing/2014/main" id="{392A5725-D961-519D-A12F-C0085E6E416A}"/>
                </a:ext>
              </a:extLst>
            </p:cNvPr>
            <p:cNvSpPr/>
            <p:nvPr/>
          </p:nvSpPr>
          <p:spPr>
            <a:xfrm rot="5400000">
              <a:off x="5971616" y="250018"/>
              <a:ext cx="698688" cy="3473489"/>
            </a:xfrm>
            <a:prstGeom prst="homePlate">
              <a:avLst>
                <a:gd name="adj" fmla="val 43203"/>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a:t>Continuous Learning</a:t>
              </a:r>
              <a:endParaRPr kumimoji="0" lang="en-US" sz="1400" b="1" i="0" u="none" strike="noStrike" kern="0" cap="none" spc="0" normalizeH="0" baseline="0" noProof="0">
                <a:ln>
                  <a:noFill/>
                </a:ln>
                <a:effectLst/>
                <a:uLnTx/>
                <a:uFillTx/>
              </a:endParaRPr>
            </a:p>
          </p:txBody>
        </p:sp>
      </p:grpSp>
      <p:sp>
        <p:nvSpPr>
          <p:cNvPr id="24" name="Rectangle 1">
            <a:extLst>
              <a:ext uri="{FF2B5EF4-FFF2-40B4-BE49-F238E27FC236}">
                <a16:creationId xmlns:a16="http://schemas.microsoft.com/office/drawing/2014/main" id="{3A78106B-259A-9877-4A8E-E404152C791A}"/>
              </a:ext>
            </a:extLst>
          </p:cNvPr>
          <p:cNvSpPr>
            <a:spLocks noChangeArrowheads="1"/>
          </p:cNvSpPr>
          <p:nvPr/>
        </p:nvSpPr>
        <p:spPr bwMode="auto">
          <a:xfrm>
            <a:off x="416244" y="3281724"/>
            <a:ext cx="4027509" cy="2046714"/>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R="0" fontAlgn="base">
              <a:spcBef>
                <a:spcPts val="600"/>
              </a:spcBef>
              <a:spcAft>
                <a:spcPts val="1200"/>
              </a:spcAft>
              <a:buClrTx/>
              <a:buSzTx/>
              <a:tabLst/>
              <a:defRPr/>
            </a:pPr>
            <a:r>
              <a:rPr lang="en-US" altLang="en-US" sz="1400" b="1" i="1">
                <a:solidFill>
                  <a:schemeClr val="tx1">
                    <a:lumMod val="75000"/>
                    <a:lumOff val="25000"/>
                  </a:schemeClr>
                </a:solidFill>
              </a:rPr>
              <a:t>Sustainable change requires continuous learning and interactive team collaboration.</a:t>
            </a:r>
          </a:p>
          <a:p>
            <a:pPr marR="0" fontAlgn="base">
              <a:spcBef>
                <a:spcPts val="600"/>
              </a:spcBef>
              <a:spcAft>
                <a:spcPts val="1200"/>
              </a:spcAft>
              <a:buClrTx/>
              <a:buSzTx/>
              <a:tabLst/>
              <a:defRPr/>
            </a:pPr>
            <a:r>
              <a:rPr lang="en-US" altLang="en-US" sz="1400" i="1">
                <a:solidFill>
                  <a:schemeClr val="tx1">
                    <a:lumMod val="75000"/>
                    <a:lumOff val="25000"/>
                  </a:schemeClr>
                </a:solidFill>
              </a:rPr>
              <a:t>Without continuous learning systems and collaborative support network, disconnected individuals and teams diverge from best practices, standardized methods, and shared knowledge, hindering overall performance and consistent adoption of evolving practices.</a:t>
            </a:r>
          </a:p>
        </p:txBody>
      </p:sp>
    </p:spTree>
    <p:extLst>
      <p:ext uri="{BB962C8B-B14F-4D97-AF65-F5344CB8AC3E}">
        <p14:creationId xmlns:p14="http://schemas.microsoft.com/office/powerpoint/2010/main" val="614079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68E85-5258-973B-F6CE-A9A14E8B7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2005AE-10F3-BC0E-85C9-D06A61E03C48}"/>
              </a:ext>
            </a:extLst>
          </p:cNvPr>
          <p:cNvSpPr>
            <a:spLocks noGrp="1"/>
          </p:cNvSpPr>
          <p:nvPr>
            <p:ph type="title"/>
          </p:nvPr>
        </p:nvSpPr>
        <p:spPr/>
        <p:txBody>
          <a:bodyPr/>
          <a:lstStyle/>
          <a:p>
            <a:r>
              <a:rPr lang="en-US"/>
              <a:t>Sustainment | Feedback</a:t>
            </a:r>
          </a:p>
        </p:txBody>
      </p:sp>
      <p:sp>
        <p:nvSpPr>
          <p:cNvPr id="9" name="Text Placeholder 8">
            <a:extLst>
              <a:ext uri="{FF2B5EF4-FFF2-40B4-BE49-F238E27FC236}">
                <a16:creationId xmlns:a16="http://schemas.microsoft.com/office/drawing/2014/main" id="{DB12BA83-2257-5F09-DE1D-FFCA02002EC8}"/>
              </a:ext>
            </a:extLst>
          </p:cNvPr>
          <p:cNvSpPr>
            <a:spLocks noGrp="1"/>
          </p:cNvSpPr>
          <p:nvPr>
            <p:ph type="body" sz="quarter" idx="10"/>
          </p:nvPr>
        </p:nvSpPr>
        <p:spPr/>
        <p:txBody>
          <a:bodyPr anchor="t"/>
          <a:lstStyle/>
          <a:p>
            <a:r>
              <a:rPr lang="en-US"/>
              <a:t>Sustainment requires clear goals and continuous performance feedback. This ensures teams stay aligned and can adapt their efforts based on measurable progress.</a:t>
            </a:r>
          </a:p>
        </p:txBody>
      </p:sp>
      <p:sp>
        <p:nvSpPr>
          <p:cNvPr id="3" name="Footer Placeholder 2">
            <a:extLst>
              <a:ext uri="{FF2B5EF4-FFF2-40B4-BE49-F238E27FC236}">
                <a16:creationId xmlns:a16="http://schemas.microsoft.com/office/drawing/2014/main" id="{112749BC-E32D-144D-73FF-52ACA35A5AE9}"/>
              </a:ext>
            </a:extLst>
          </p:cNvPr>
          <p:cNvSpPr>
            <a:spLocks noGrp="1"/>
          </p:cNvSpPr>
          <p:nvPr>
            <p:ph type="ftr" sz="quarter" idx="11"/>
          </p:nvPr>
        </p:nvSpPr>
        <p:spPr/>
        <p:txBody>
          <a:bodyPr/>
          <a:lstStyle/>
          <a:p>
            <a:r>
              <a:rPr lang="en-US"/>
              <a:t>Confidential &amp; Proprietary</a:t>
            </a:r>
          </a:p>
        </p:txBody>
      </p:sp>
      <p:sp>
        <p:nvSpPr>
          <p:cNvPr id="4" name="Rectangle 3">
            <a:extLst>
              <a:ext uri="{FF2B5EF4-FFF2-40B4-BE49-F238E27FC236}">
                <a16:creationId xmlns:a16="http://schemas.microsoft.com/office/drawing/2014/main" id="{237B1707-F87C-9445-CD91-787A262908D8}"/>
              </a:ext>
            </a:extLst>
          </p:cNvPr>
          <p:cNvSpPr/>
          <p:nvPr/>
        </p:nvSpPr>
        <p:spPr>
          <a:xfrm>
            <a:off x="10001083" y="0"/>
            <a:ext cx="219456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Performance Mgmt. &amp; Sustainment</a:t>
            </a:r>
          </a:p>
        </p:txBody>
      </p:sp>
      <p:sp>
        <p:nvSpPr>
          <p:cNvPr id="5" name="Rectangle 4">
            <a:extLst>
              <a:ext uri="{FF2B5EF4-FFF2-40B4-BE49-F238E27FC236}">
                <a16:creationId xmlns:a16="http://schemas.microsoft.com/office/drawing/2014/main" id="{DE8B56EF-A32B-40AF-B163-13C22EABAE87}"/>
              </a:ext>
            </a:extLst>
          </p:cNvPr>
          <p:cNvSpPr/>
          <p:nvPr/>
        </p:nvSpPr>
        <p:spPr>
          <a:xfrm>
            <a:off x="8746961"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grpSp>
        <p:nvGrpSpPr>
          <p:cNvPr id="29" name="Group 28">
            <a:extLst>
              <a:ext uri="{FF2B5EF4-FFF2-40B4-BE49-F238E27FC236}">
                <a16:creationId xmlns:a16="http://schemas.microsoft.com/office/drawing/2014/main" id="{AD283742-8303-3709-421A-C6832B5FD303}"/>
              </a:ext>
            </a:extLst>
          </p:cNvPr>
          <p:cNvGrpSpPr/>
          <p:nvPr/>
        </p:nvGrpSpPr>
        <p:grpSpPr>
          <a:xfrm>
            <a:off x="513915" y="1637419"/>
            <a:ext cx="4049388" cy="1509823"/>
            <a:chOff x="513915" y="1637419"/>
            <a:chExt cx="4049388" cy="1509823"/>
          </a:xfrm>
        </p:grpSpPr>
        <p:sp>
          <p:nvSpPr>
            <p:cNvPr id="6" name="Rectangle: Rounded Corners 5">
              <a:extLst>
                <a:ext uri="{FF2B5EF4-FFF2-40B4-BE49-F238E27FC236}">
                  <a16:creationId xmlns:a16="http://schemas.microsoft.com/office/drawing/2014/main" id="{A8518D71-5FC4-FDB9-D3B7-E5C19D8D0B1E}"/>
                </a:ext>
              </a:extLst>
            </p:cNvPr>
            <p:cNvSpPr/>
            <p:nvPr/>
          </p:nvSpPr>
          <p:spPr>
            <a:xfrm>
              <a:off x="513915" y="1637419"/>
              <a:ext cx="3951759" cy="1509823"/>
            </a:xfrm>
            <a:prstGeom prst="roundRect">
              <a:avLst>
                <a:gd name="adj" fmla="val 8216"/>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nvGrpSpPr>
            <p:cNvPr id="16" name="Group 109">
              <a:extLst>
                <a:ext uri="{FF2B5EF4-FFF2-40B4-BE49-F238E27FC236}">
                  <a16:creationId xmlns:a16="http://schemas.microsoft.com/office/drawing/2014/main" id="{184CBB09-E1B8-634D-09F9-B05385D2BB17}"/>
                </a:ext>
              </a:extLst>
            </p:cNvPr>
            <p:cNvGrpSpPr/>
            <p:nvPr/>
          </p:nvGrpSpPr>
          <p:grpSpPr>
            <a:xfrm>
              <a:off x="593869" y="1837464"/>
              <a:ext cx="1233226" cy="1109732"/>
              <a:chOff x="3578064" y="1199654"/>
              <a:chExt cx="5025363" cy="4522132"/>
            </a:xfrm>
          </p:grpSpPr>
          <p:sp>
            <p:nvSpPr>
              <p:cNvPr id="17" name="Freeform: Shape 85">
                <a:extLst>
                  <a:ext uri="{FF2B5EF4-FFF2-40B4-BE49-F238E27FC236}">
                    <a16:creationId xmlns:a16="http://schemas.microsoft.com/office/drawing/2014/main" id="{92C54AF9-0E5D-05BE-4D9F-84B9E2AA580C}"/>
                  </a:ext>
                </a:extLst>
              </p:cNvPr>
              <p:cNvSpPr/>
              <p:nvPr/>
            </p:nvSpPr>
            <p:spPr>
              <a:xfrm>
                <a:off x="3578064" y="1199654"/>
                <a:ext cx="4801503" cy="4421876"/>
              </a:xfrm>
              <a:custGeom>
                <a:avLst/>
                <a:gdLst>
                  <a:gd name="connsiteX0" fmla="*/ 2575370 w 4801503"/>
                  <a:gd name="connsiteY0" fmla="*/ 4209403 h 4421876"/>
                  <a:gd name="connsiteX1" fmla="*/ 2571194 w 4801503"/>
                  <a:gd name="connsiteY1" fmla="*/ 4209522 h 4421876"/>
                  <a:gd name="connsiteX2" fmla="*/ 2574853 w 4801503"/>
                  <a:gd name="connsiteY2" fmla="*/ 4209736 h 4421876"/>
                  <a:gd name="connsiteX3" fmla="*/ 1846673 w 4801503"/>
                  <a:gd name="connsiteY3" fmla="*/ 3771200 h 4421876"/>
                  <a:gd name="connsiteX4" fmla="*/ 1844306 w 4801503"/>
                  <a:gd name="connsiteY4" fmla="*/ 3773543 h 4421876"/>
                  <a:gd name="connsiteX5" fmla="*/ 1845552 w 4801503"/>
                  <a:gd name="connsiteY5" fmla="*/ 3771296 h 4421876"/>
                  <a:gd name="connsiteX6" fmla="*/ 4785281 w 4801503"/>
                  <a:gd name="connsiteY6" fmla="*/ 3717141 h 4421876"/>
                  <a:gd name="connsiteX7" fmla="*/ 4781119 w 4801503"/>
                  <a:gd name="connsiteY7" fmla="*/ 3728655 h 4421876"/>
                  <a:gd name="connsiteX8" fmla="*/ 4780741 w 4801503"/>
                  <a:gd name="connsiteY8" fmla="*/ 3727560 h 4421876"/>
                  <a:gd name="connsiteX9" fmla="*/ 4783602 w 4801503"/>
                  <a:gd name="connsiteY9" fmla="*/ 3720277 h 4421876"/>
                  <a:gd name="connsiteX10" fmla="*/ 4785281 w 4801503"/>
                  <a:gd name="connsiteY10" fmla="*/ 3717141 h 4421876"/>
                  <a:gd name="connsiteX11" fmla="*/ 272982 w 4801503"/>
                  <a:gd name="connsiteY11" fmla="*/ 3663559 h 4421876"/>
                  <a:gd name="connsiteX12" fmla="*/ 273767 w 4801503"/>
                  <a:gd name="connsiteY12" fmla="*/ 3664343 h 4421876"/>
                  <a:gd name="connsiteX13" fmla="*/ 273276 w 4801503"/>
                  <a:gd name="connsiteY13" fmla="*/ 3664346 h 4421876"/>
                  <a:gd name="connsiteX14" fmla="*/ 2892426 w 4801503"/>
                  <a:gd name="connsiteY14" fmla="*/ 450 h 4421876"/>
                  <a:gd name="connsiteX15" fmla="*/ 3104590 w 4801503"/>
                  <a:gd name="connsiteY15" fmla="*/ 48651 h 4421876"/>
                  <a:gd name="connsiteX16" fmla="*/ 3478331 w 4801503"/>
                  <a:gd name="connsiteY16" fmla="*/ 332956 h 4421876"/>
                  <a:gd name="connsiteX17" fmla="*/ 3793980 w 4801503"/>
                  <a:gd name="connsiteY17" fmla="*/ 893155 h 4421876"/>
                  <a:gd name="connsiteX18" fmla="*/ 3909462 w 4801503"/>
                  <a:gd name="connsiteY18" fmla="*/ 1300266 h 4421876"/>
                  <a:gd name="connsiteX19" fmla="*/ 3943942 w 4801503"/>
                  <a:gd name="connsiteY19" fmla="*/ 1485619 h 4421876"/>
                  <a:gd name="connsiteX20" fmla="*/ 3944345 w 4801503"/>
                  <a:gd name="connsiteY20" fmla="*/ 1535301 h 4421876"/>
                  <a:gd name="connsiteX21" fmla="*/ 3955188 w 4801503"/>
                  <a:gd name="connsiteY21" fmla="*/ 2335498 h 4421876"/>
                  <a:gd name="connsiteX22" fmla="*/ 3908995 w 4801503"/>
                  <a:gd name="connsiteY22" fmla="*/ 2669430 h 4421876"/>
                  <a:gd name="connsiteX23" fmla="*/ 3792814 w 4801503"/>
                  <a:gd name="connsiteY23" fmla="*/ 3076542 h 4421876"/>
                  <a:gd name="connsiteX24" fmla="*/ 3503993 w 4801503"/>
                  <a:gd name="connsiteY24" fmla="*/ 3607090 h 4421876"/>
                  <a:gd name="connsiteX25" fmla="*/ 3412541 w 4801503"/>
                  <a:gd name="connsiteY25" fmla="*/ 3714546 h 4421876"/>
                  <a:gd name="connsiteX26" fmla="*/ 3439837 w 4801503"/>
                  <a:gd name="connsiteY26" fmla="*/ 3724219 h 4421876"/>
                  <a:gd name="connsiteX27" fmla="*/ 3660302 w 4801503"/>
                  <a:gd name="connsiteY27" fmla="*/ 3745247 h 4421876"/>
                  <a:gd name="connsiteX28" fmla="*/ 3932092 w 4801503"/>
                  <a:gd name="connsiteY28" fmla="*/ 3750925 h 4421876"/>
                  <a:gd name="connsiteX29" fmla="*/ 4257540 w 4801503"/>
                  <a:gd name="connsiteY29" fmla="*/ 3716438 h 4421876"/>
                  <a:gd name="connsiteX30" fmla="*/ 4746762 w 4801503"/>
                  <a:gd name="connsiteY30" fmla="*/ 3501107 h 4421876"/>
                  <a:gd name="connsiteX31" fmla="*/ 4793654 w 4801503"/>
                  <a:gd name="connsiteY31" fmla="*/ 3474821 h 4421876"/>
                  <a:gd name="connsiteX32" fmla="*/ 4800285 w 4801503"/>
                  <a:gd name="connsiteY32" fmla="*/ 3522537 h 4421876"/>
                  <a:gd name="connsiteX33" fmla="*/ 4780764 w 4801503"/>
                  <a:gd name="connsiteY33" fmla="*/ 3717361 h 4421876"/>
                  <a:gd name="connsiteX34" fmla="*/ 4780307 w 4801503"/>
                  <a:gd name="connsiteY34" fmla="*/ 3726303 h 4421876"/>
                  <a:gd name="connsiteX35" fmla="*/ 4780741 w 4801503"/>
                  <a:gd name="connsiteY35" fmla="*/ 3727560 h 4421876"/>
                  <a:gd name="connsiteX36" fmla="*/ 4779657 w 4801503"/>
                  <a:gd name="connsiteY36" fmla="*/ 3730317 h 4421876"/>
                  <a:gd name="connsiteX37" fmla="*/ 4696370 w 4801503"/>
                  <a:gd name="connsiteY37" fmla="*/ 3945228 h 4421876"/>
                  <a:gd name="connsiteX38" fmla="*/ 4273871 w 4801503"/>
                  <a:gd name="connsiteY38" fmla="*/ 4293250 h 4421876"/>
                  <a:gd name="connsiteX39" fmla="*/ 3845772 w 4801503"/>
                  <a:gd name="connsiteY39" fmla="*/ 4406173 h 4421876"/>
                  <a:gd name="connsiteX40" fmla="*/ 3436571 w 4801503"/>
                  <a:gd name="connsiteY40" fmla="*/ 4416477 h 4421876"/>
                  <a:gd name="connsiteX41" fmla="*/ 2611635 w 4801503"/>
                  <a:gd name="connsiteY41" fmla="*/ 4235211 h 4421876"/>
                  <a:gd name="connsiteX42" fmla="*/ 2407099 w 4801503"/>
                  <a:gd name="connsiteY42" fmla="*/ 4166673 h 4421876"/>
                  <a:gd name="connsiteX43" fmla="*/ 1875616 w 4801503"/>
                  <a:gd name="connsiteY43" fmla="*/ 3768727 h 4421876"/>
                  <a:gd name="connsiteX44" fmla="*/ 1846673 w 4801503"/>
                  <a:gd name="connsiteY44" fmla="*/ 3771200 h 4421876"/>
                  <a:gd name="connsiteX45" fmla="*/ 1847824 w 4801503"/>
                  <a:gd name="connsiteY45" fmla="*/ 3770061 h 4421876"/>
                  <a:gd name="connsiteX46" fmla="*/ 1655588 w 4801503"/>
                  <a:gd name="connsiteY46" fmla="*/ 3559776 h 4421876"/>
                  <a:gd name="connsiteX47" fmla="*/ 1403161 w 4801503"/>
                  <a:gd name="connsiteY47" fmla="*/ 3219956 h 4421876"/>
                  <a:gd name="connsiteX48" fmla="*/ 1279514 w 4801503"/>
                  <a:gd name="connsiteY48" fmla="*/ 3000419 h 4421876"/>
                  <a:gd name="connsiteX49" fmla="*/ 1289499 w 4801503"/>
                  <a:gd name="connsiteY49" fmla="*/ 2808928 h 4421876"/>
                  <a:gd name="connsiteX50" fmla="*/ 1806735 w 4801503"/>
                  <a:gd name="connsiteY50" fmla="*/ 2568782 h 4421876"/>
                  <a:gd name="connsiteX51" fmla="*/ 1862245 w 4801503"/>
                  <a:gd name="connsiteY51" fmla="*/ 2748122 h 4421876"/>
                  <a:gd name="connsiteX52" fmla="*/ 1864747 w 4801503"/>
                  <a:gd name="connsiteY52" fmla="*/ 2745513 h 4421876"/>
                  <a:gd name="connsiteX53" fmla="*/ 1873246 w 4801503"/>
                  <a:gd name="connsiteY53" fmla="*/ 2748455 h 4421876"/>
                  <a:gd name="connsiteX54" fmla="*/ 1891683 w 4801503"/>
                  <a:gd name="connsiteY54" fmla="*/ 2783615 h 4421876"/>
                  <a:gd name="connsiteX55" fmla="*/ 2074121 w 4801503"/>
                  <a:gd name="connsiteY55" fmla="*/ 3079065 h 4421876"/>
                  <a:gd name="connsiteX56" fmla="*/ 2515984 w 4801503"/>
                  <a:gd name="connsiteY56" fmla="*/ 3463676 h 4421876"/>
                  <a:gd name="connsiteX57" fmla="*/ 2569876 w 4801503"/>
                  <a:gd name="connsiteY57" fmla="*/ 3432896 h 4421876"/>
                  <a:gd name="connsiteX58" fmla="*/ 2513773 w 4801503"/>
                  <a:gd name="connsiteY58" fmla="*/ 3465471 h 4421876"/>
                  <a:gd name="connsiteX59" fmla="*/ 2748844 w 4801503"/>
                  <a:gd name="connsiteY59" fmla="*/ 3630964 h 4421876"/>
                  <a:gd name="connsiteX60" fmla="*/ 2788259 w 4801503"/>
                  <a:gd name="connsiteY60" fmla="*/ 3680060 h 4421876"/>
                  <a:gd name="connsiteX61" fmla="*/ 3062880 w 4801503"/>
                  <a:gd name="connsiteY61" fmla="*/ 3307691 h 4421876"/>
                  <a:gd name="connsiteX62" fmla="*/ 3119696 w 4801503"/>
                  <a:gd name="connsiteY62" fmla="*/ 3157069 h 4421876"/>
                  <a:gd name="connsiteX63" fmla="*/ 3122087 w 4801503"/>
                  <a:gd name="connsiteY63" fmla="*/ 3155188 h 4421876"/>
                  <a:gd name="connsiteX64" fmla="*/ 3130253 w 4801503"/>
                  <a:gd name="connsiteY64" fmla="*/ 3116075 h 4421876"/>
                  <a:gd name="connsiteX65" fmla="*/ 3251100 w 4801503"/>
                  <a:gd name="connsiteY65" fmla="*/ 2721371 h 4421876"/>
                  <a:gd name="connsiteX66" fmla="*/ 3327155 w 4801503"/>
                  <a:gd name="connsiteY66" fmla="*/ 2092199 h 4421876"/>
                  <a:gd name="connsiteX67" fmla="*/ 3338586 w 4801503"/>
                  <a:gd name="connsiteY67" fmla="*/ 2022384 h 4421876"/>
                  <a:gd name="connsiteX68" fmla="*/ 3335850 w 4801503"/>
                  <a:gd name="connsiteY68" fmla="*/ 2020938 h 4421876"/>
                  <a:gd name="connsiteX69" fmla="*/ 3344248 w 4801503"/>
                  <a:gd name="connsiteY69" fmla="*/ 2011840 h 4421876"/>
                  <a:gd name="connsiteX70" fmla="*/ 3338190 w 4801503"/>
                  <a:gd name="connsiteY70" fmla="*/ 1959840 h 4421876"/>
                  <a:gd name="connsiteX71" fmla="*/ 2784636 w 4801503"/>
                  <a:gd name="connsiteY71" fmla="*/ 1795959 h 4421876"/>
                  <a:gd name="connsiteX72" fmla="*/ 2561840 w 4801503"/>
                  <a:gd name="connsiteY72" fmla="*/ 1789594 h 4421876"/>
                  <a:gd name="connsiteX73" fmla="*/ 2570725 w 4801503"/>
                  <a:gd name="connsiteY73" fmla="*/ 1798578 h 4421876"/>
                  <a:gd name="connsiteX74" fmla="*/ 2579721 w 4801503"/>
                  <a:gd name="connsiteY74" fmla="*/ 1805112 h 4421876"/>
                  <a:gd name="connsiteX75" fmla="*/ 2574593 w 4801503"/>
                  <a:gd name="connsiteY75" fmla="*/ 1814087 h 4421876"/>
                  <a:gd name="connsiteX76" fmla="*/ 2568942 w 4801503"/>
                  <a:gd name="connsiteY76" fmla="*/ 1809996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2671241 w 4801503"/>
                  <a:gd name="connsiteY111" fmla="*/ 1211292 h 4421876"/>
                  <a:gd name="connsiteX112" fmla="*/ 2659993 w 4801503"/>
                  <a:gd name="connsiteY112" fmla="*/ 1223241 h 4421876"/>
                  <a:gd name="connsiteX113" fmla="*/ 2633943 w 4801503"/>
                  <a:gd name="connsiteY113" fmla="*/ 1237369 h 4421876"/>
                  <a:gd name="connsiteX114" fmla="*/ 2632920 w 4801503"/>
                  <a:gd name="connsiteY114" fmla="*/ 1237993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2633943 w 4801503"/>
                  <a:gd name="connsiteY116" fmla="*/ 1237369 h 4421876"/>
                  <a:gd name="connsiteX117" fmla="*/ 3265636 w 4801503"/>
                  <a:gd name="connsiteY117" fmla="*/ 1337093 h 4421876"/>
                  <a:gd name="connsiteX118" fmla="*/ 3257847 w 4801503"/>
                  <a:gd name="connsiteY118" fmla="*/ 1270240 h 4421876"/>
                  <a:gd name="connsiteX119" fmla="*/ 3254577 w 4801503"/>
                  <a:gd name="connsiteY119" fmla="*/ 1269577 h 4421876"/>
                  <a:gd name="connsiteX120" fmla="*/ 3252034 w 4801503"/>
                  <a:gd name="connsiteY120" fmla="*/ 1240361 h 4421876"/>
                  <a:gd name="connsiteX121" fmla="*/ 3241302 w 4801503"/>
                  <a:gd name="connsiteY121" fmla="*/ 1198909 h 4421876"/>
                  <a:gd name="connsiteX122" fmla="*/ 3022470 w 4801503"/>
                  <a:gd name="connsiteY122" fmla="*/ 614107 h 4421876"/>
                  <a:gd name="connsiteX123" fmla="*/ 2572675 w 4801503"/>
                  <a:gd name="connsiteY123" fmla="*/ 105638 h 4421876"/>
                  <a:gd name="connsiteX124" fmla="*/ 2560894 w 4801503"/>
                  <a:gd name="connsiteY124" fmla="*/ 96386 h 4421876"/>
                  <a:gd name="connsiteX125" fmla="*/ 2556153 w 4801503"/>
                  <a:gd name="connsiteY125" fmla="*/ 82211 h 4421876"/>
                  <a:gd name="connsiteX126" fmla="*/ 2565394 w 4801503"/>
                  <a:gd name="connsiteY126" fmla="*/ 80688 h 4421876"/>
                  <a:gd name="connsiteX127" fmla="*/ 2630671 w 4801503"/>
                  <a:gd name="connsiteY127" fmla="*/ 47778 h 4421876"/>
                  <a:gd name="connsiteX128" fmla="*/ 2728420 w 4801503"/>
                  <a:gd name="connsiteY128" fmla="*/ 19567 h 4421876"/>
                  <a:gd name="connsiteX129" fmla="*/ 2818345 w 4801503"/>
                  <a:gd name="connsiteY129" fmla="*/ 2388 h 4421876"/>
                  <a:gd name="connsiteX130" fmla="*/ 2818802 w 4801503"/>
                  <a:gd name="connsiteY130" fmla="*/ 2388 h 4421876"/>
                  <a:gd name="connsiteX131" fmla="*/ 2892426 w 4801503"/>
                  <a:gd name="connsiteY131"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2659993 w 4801503"/>
                  <a:gd name="connsiteY115" fmla="*/ 1223241 h 4421876"/>
                  <a:gd name="connsiteX116" fmla="*/ 3265636 w 4801503"/>
                  <a:gd name="connsiteY116" fmla="*/ 1337093 h 4421876"/>
                  <a:gd name="connsiteX117" fmla="*/ 3257847 w 4801503"/>
                  <a:gd name="connsiteY117" fmla="*/ 1270240 h 4421876"/>
                  <a:gd name="connsiteX118" fmla="*/ 3254577 w 4801503"/>
                  <a:gd name="connsiteY118" fmla="*/ 1269577 h 4421876"/>
                  <a:gd name="connsiteX119" fmla="*/ 3252034 w 4801503"/>
                  <a:gd name="connsiteY119" fmla="*/ 1240361 h 4421876"/>
                  <a:gd name="connsiteX120" fmla="*/ 3241302 w 4801503"/>
                  <a:gd name="connsiteY120" fmla="*/ 1198909 h 4421876"/>
                  <a:gd name="connsiteX121" fmla="*/ 3022470 w 4801503"/>
                  <a:gd name="connsiteY121" fmla="*/ 614107 h 4421876"/>
                  <a:gd name="connsiteX122" fmla="*/ 2572675 w 4801503"/>
                  <a:gd name="connsiteY122" fmla="*/ 105638 h 4421876"/>
                  <a:gd name="connsiteX123" fmla="*/ 2560894 w 4801503"/>
                  <a:gd name="connsiteY123" fmla="*/ 96386 h 4421876"/>
                  <a:gd name="connsiteX124" fmla="*/ 2556153 w 4801503"/>
                  <a:gd name="connsiteY124" fmla="*/ 82211 h 4421876"/>
                  <a:gd name="connsiteX125" fmla="*/ 2565394 w 4801503"/>
                  <a:gd name="connsiteY125" fmla="*/ 80688 h 4421876"/>
                  <a:gd name="connsiteX126" fmla="*/ 2630671 w 4801503"/>
                  <a:gd name="connsiteY126" fmla="*/ 47778 h 4421876"/>
                  <a:gd name="connsiteX127" fmla="*/ 2728420 w 4801503"/>
                  <a:gd name="connsiteY127" fmla="*/ 19567 h 4421876"/>
                  <a:gd name="connsiteX128" fmla="*/ 2818345 w 4801503"/>
                  <a:gd name="connsiteY128" fmla="*/ 2388 h 4421876"/>
                  <a:gd name="connsiteX129" fmla="*/ 2818802 w 4801503"/>
                  <a:gd name="connsiteY129" fmla="*/ 2388 h 4421876"/>
                  <a:gd name="connsiteX130" fmla="*/ 2892426 w 4801503"/>
                  <a:gd name="connsiteY130"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65636 w 4801503"/>
                  <a:gd name="connsiteY115" fmla="*/ 1337093 h 4421876"/>
                  <a:gd name="connsiteX116" fmla="*/ 3257847 w 4801503"/>
                  <a:gd name="connsiteY116" fmla="*/ 1270240 h 4421876"/>
                  <a:gd name="connsiteX117" fmla="*/ 3254577 w 4801503"/>
                  <a:gd name="connsiteY117" fmla="*/ 1269577 h 4421876"/>
                  <a:gd name="connsiteX118" fmla="*/ 3252034 w 4801503"/>
                  <a:gd name="connsiteY118" fmla="*/ 1240361 h 4421876"/>
                  <a:gd name="connsiteX119" fmla="*/ 3241302 w 4801503"/>
                  <a:gd name="connsiteY119" fmla="*/ 1198909 h 4421876"/>
                  <a:gd name="connsiteX120" fmla="*/ 3022470 w 4801503"/>
                  <a:gd name="connsiteY120" fmla="*/ 614107 h 4421876"/>
                  <a:gd name="connsiteX121" fmla="*/ 2572675 w 4801503"/>
                  <a:gd name="connsiteY121" fmla="*/ 105638 h 4421876"/>
                  <a:gd name="connsiteX122" fmla="*/ 2560894 w 4801503"/>
                  <a:gd name="connsiteY122" fmla="*/ 96386 h 4421876"/>
                  <a:gd name="connsiteX123" fmla="*/ 2556153 w 4801503"/>
                  <a:gd name="connsiteY123" fmla="*/ 82211 h 4421876"/>
                  <a:gd name="connsiteX124" fmla="*/ 2565394 w 4801503"/>
                  <a:gd name="connsiteY124" fmla="*/ 80688 h 4421876"/>
                  <a:gd name="connsiteX125" fmla="*/ 2630671 w 4801503"/>
                  <a:gd name="connsiteY125" fmla="*/ 47778 h 4421876"/>
                  <a:gd name="connsiteX126" fmla="*/ 2728420 w 4801503"/>
                  <a:gd name="connsiteY126" fmla="*/ 19567 h 4421876"/>
                  <a:gd name="connsiteX127" fmla="*/ 2818345 w 4801503"/>
                  <a:gd name="connsiteY127" fmla="*/ 2388 h 4421876"/>
                  <a:gd name="connsiteX128" fmla="*/ 2818802 w 4801503"/>
                  <a:gd name="connsiteY128" fmla="*/ 2388 h 4421876"/>
                  <a:gd name="connsiteX129" fmla="*/ 2892426 w 4801503"/>
                  <a:gd name="connsiteY129"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2671241 w 4801503"/>
                  <a:gd name="connsiteY114" fmla="*/ 1211292 h 4421876"/>
                  <a:gd name="connsiteX115" fmla="*/ 3257847 w 4801503"/>
                  <a:gd name="connsiteY115" fmla="*/ 1270240 h 4421876"/>
                  <a:gd name="connsiteX116" fmla="*/ 3254577 w 4801503"/>
                  <a:gd name="connsiteY116" fmla="*/ 1269577 h 4421876"/>
                  <a:gd name="connsiteX117" fmla="*/ 3252034 w 4801503"/>
                  <a:gd name="connsiteY117" fmla="*/ 1240361 h 4421876"/>
                  <a:gd name="connsiteX118" fmla="*/ 3241302 w 4801503"/>
                  <a:gd name="connsiteY118" fmla="*/ 1198909 h 4421876"/>
                  <a:gd name="connsiteX119" fmla="*/ 3022470 w 4801503"/>
                  <a:gd name="connsiteY119" fmla="*/ 614107 h 4421876"/>
                  <a:gd name="connsiteX120" fmla="*/ 2572675 w 4801503"/>
                  <a:gd name="connsiteY120" fmla="*/ 105638 h 4421876"/>
                  <a:gd name="connsiteX121" fmla="*/ 2560894 w 4801503"/>
                  <a:gd name="connsiteY121" fmla="*/ 96386 h 4421876"/>
                  <a:gd name="connsiteX122" fmla="*/ 2556153 w 4801503"/>
                  <a:gd name="connsiteY122" fmla="*/ 82211 h 4421876"/>
                  <a:gd name="connsiteX123" fmla="*/ 2565394 w 4801503"/>
                  <a:gd name="connsiteY123" fmla="*/ 80688 h 4421876"/>
                  <a:gd name="connsiteX124" fmla="*/ 2630671 w 4801503"/>
                  <a:gd name="connsiteY124" fmla="*/ 47778 h 4421876"/>
                  <a:gd name="connsiteX125" fmla="*/ 2728420 w 4801503"/>
                  <a:gd name="connsiteY125" fmla="*/ 19567 h 4421876"/>
                  <a:gd name="connsiteX126" fmla="*/ 2818345 w 4801503"/>
                  <a:gd name="connsiteY126" fmla="*/ 2388 h 4421876"/>
                  <a:gd name="connsiteX127" fmla="*/ 2818802 w 4801503"/>
                  <a:gd name="connsiteY127" fmla="*/ 2388 h 4421876"/>
                  <a:gd name="connsiteX128" fmla="*/ 2892426 w 4801503"/>
                  <a:gd name="connsiteY128"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61840 w 4801503"/>
                  <a:gd name="connsiteY75" fmla="*/ 1789594 h 4421876"/>
                  <a:gd name="connsiteX76" fmla="*/ 2570725 w 4801503"/>
                  <a:gd name="connsiteY76" fmla="*/ 1798578 h 4421876"/>
                  <a:gd name="connsiteX77" fmla="*/ 2579721 w 4801503"/>
                  <a:gd name="connsiteY77" fmla="*/ 1805112 h 4421876"/>
                  <a:gd name="connsiteX78" fmla="*/ 2574593 w 4801503"/>
                  <a:gd name="connsiteY78" fmla="*/ 1814087 h 4421876"/>
                  <a:gd name="connsiteX79" fmla="*/ 2568942 w 4801503"/>
                  <a:gd name="connsiteY79" fmla="*/ 1809996 h 4421876"/>
                  <a:gd name="connsiteX80" fmla="*/ 2320715 w 4801503"/>
                  <a:gd name="connsiteY80" fmla="*/ 1850792 h 4421876"/>
                  <a:gd name="connsiteX81" fmla="*/ 1804664 w 4801503"/>
                  <a:gd name="connsiteY81" fmla="*/ 2005351 h 4421876"/>
                  <a:gd name="connsiteX82" fmla="*/ 1751879 w 4801503"/>
                  <a:gd name="connsiteY82" fmla="*/ 2024275 h 4421876"/>
                  <a:gd name="connsiteX83" fmla="*/ 1748380 w 4801503"/>
                  <a:gd name="connsiteY83" fmla="*/ 2007687 h 4421876"/>
                  <a:gd name="connsiteX84" fmla="*/ 1063482 w 4801503"/>
                  <a:gd name="connsiteY84" fmla="*/ 2429495 h 4421876"/>
                  <a:gd name="connsiteX85" fmla="*/ 971360 w 4801503"/>
                  <a:gd name="connsiteY85" fmla="*/ 2504015 h 4421876"/>
                  <a:gd name="connsiteX86" fmla="*/ 887302 w 4801503"/>
                  <a:gd name="connsiteY86" fmla="*/ 2576536 h 4421876"/>
                  <a:gd name="connsiteX87" fmla="*/ 883098 w 4801503"/>
                  <a:gd name="connsiteY87" fmla="*/ 2578019 h 4421876"/>
                  <a:gd name="connsiteX88" fmla="*/ 882694 w 4801503"/>
                  <a:gd name="connsiteY88" fmla="*/ 2580511 h 4421876"/>
                  <a:gd name="connsiteX89" fmla="*/ 881511 w 4801503"/>
                  <a:gd name="connsiteY89" fmla="*/ 2581531 h 4421876"/>
                  <a:gd name="connsiteX90" fmla="*/ 466244 w 4801503"/>
                  <a:gd name="connsiteY90" fmla="*/ 3087897 h 4421876"/>
                  <a:gd name="connsiteX91" fmla="*/ 285439 w 4801503"/>
                  <a:gd name="connsiteY91" fmla="*/ 3628119 h 4421876"/>
                  <a:gd name="connsiteX92" fmla="*/ 270508 w 4801503"/>
                  <a:gd name="connsiteY92" fmla="*/ 3656928 h 4421876"/>
                  <a:gd name="connsiteX93" fmla="*/ 272982 w 4801503"/>
                  <a:gd name="connsiteY93" fmla="*/ 3663559 h 4421876"/>
                  <a:gd name="connsiteX94" fmla="*/ 268142 w 4801503"/>
                  <a:gd name="connsiteY94" fmla="*/ 3658722 h 4421876"/>
                  <a:gd name="connsiteX95" fmla="*/ 190003 w 4801503"/>
                  <a:gd name="connsiteY95" fmla="*/ 3583200 h 4421876"/>
                  <a:gd name="connsiteX96" fmla="*/ 126041 w 4801503"/>
                  <a:gd name="connsiteY96" fmla="*/ 3521254 h 4421876"/>
                  <a:gd name="connsiteX97" fmla="*/ 125398 w 4801503"/>
                  <a:gd name="connsiteY97" fmla="*/ 3518140 h 4421876"/>
                  <a:gd name="connsiteX98" fmla="*/ 103468 w 4801503"/>
                  <a:gd name="connsiteY98" fmla="*/ 3491854 h 4421876"/>
                  <a:gd name="connsiteX99" fmla="*/ 5251 w 4801503"/>
                  <a:gd name="connsiteY99" fmla="*/ 3179792 h 4421876"/>
                  <a:gd name="connsiteX100" fmla="*/ 5251 w 4801503"/>
                  <a:gd name="connsiteY100" fmla="*/ 2992848 h 4421876"/>
                  <a:gd name="connsiteX101" fmla="*/ 148028 w 4801503"/>
                  <a:gd name="connsiteY101" fmla="*/ 2548096 h 4421876"/>
                  <a:gd name="connsiteX102" fmla="*/ 364993 w 4801503"/>
                  <a:gd name="connsiteY102" fmla="*/ 2225940 h 4421876"/>
                  <a:gd name="connsiteX103" fmla="*/ 555596 w 4801503"/>
                  <a:gd name="connsiteY103" fmla="*/ 2016706 h 4421876"/>
                  <a:gd name="connsiteX104" fmla="*/ 1043419 w 4801503"/>
                  <a:gd name="connsiteY104" fmla="*/ 1641558 h 4421876"/>
                  <a:gd name="connsiteX105" fmla="*/ 1106642 w 4801503"/>
                  <a:gd name="connsiteY105" fmla="*/ 1599291 h 4421876"/>
                  <a:gd name="connsiteX106" fmla="*/ 1116015 w 4801503"/>
                  <a:gd name="connsiteY106" fmla="*/ 1597557 h 4421876"/>
                  <a:gd name="connsiteX107" fmla="*/ 1820664 w 4801503"/>
                  <a:gd name="connsiteY107" fmla="*/ 1294274 h 4421876"/>
                  <a:gd name="connsiteX108" fmla="*/ 1820684 w 4801503"/>
                  <a:gd name="connsiteY108" fmla="*/ 1294190 h 4421876"/>
                  <a:gd name="connsiteX109" fmla="*/ 1988939 w 4801503"/>
                  <a:gd name="connsiteY109" fmla="*/ 1250902 h 4421876"/>
                  <a:gd name="connsiteX110" fmla="*/ 2169539 w 4801503"/>
                  <a:gd name="connsiteY110" fmla="*/ 1217414 h 4421876"/>
                  <a:gd name="connsiteX111" fmla="*/ 2385426 w 4801503"/>
                  <a:gd name="connsiteY111" fmla="*/ 1195728 h 4421876"/>
                  <a:gd name="connsiteX112" fmla="*/ 2602537 w 4801503"/>
                  <a:gd name="connsiteY112" fmla="*/ 1195965 h 4421876"/>
                  <a:gd name="connsiteX113" fmla="*/ 2641876 w 4801503"/>
                  <a:gd name="connsiteY113" fmla="*/ 1198594 h 4421876"/>
                  <a:gd name="connsiteX114" fmla="*/ 3257847 w 4801503"/>
                  <a:gd name="connsiteY114" fmla="*/ 1270240 h 4421876"/>
                  <a:gd name="connsiteX115" fmla="*/ 3254577 w 4801503"/>
                  <a:gd name="connsiteY115" fmla="*/ 1269577 h 4421876"/>
                  <a:gd name="connsiteX116" fmla="*/ 3252034 w 4801503"/>
                  <a:gd name="connsiteY116" fmla="*/ 1240361 h 4421876"/>
                  <a:gd name="connsiteX117" fmla="*/ 3241302 w 4801503"/>
                  <a:gd name="connsiteY117" fmla="*/ 1198909 h 4421876"/>
                  <a:gd name="connsiteX118" fmla="*/ 3022470 w 4801503"/>
                  <a:gd name="connsiteY118" fmla="*/ 614107 h 4421876"/>
                  <a:gd name="connsiteX119" fmla="*/ 2572675 w 4801503"/>
                  <a:gd name="connsiteY119" fmla="*/ 105638 h 4421876"/>
                  <a:gd name="connsiteX120" fmla="*/ 2560894 w 4801503"/>
                  <a:gd name="connsiteY120" fmla="*/ 96386 h 4421876"/>
                  <a:gd name="connsiteX121" fmla="*/ 2556153 w 4801503"/>
                  <a:gd name="connsiteY121" fmla="*/ 82211 h 4421876"/>
                  <a:gd name="connsiteX122" fmla="*/ 2565394 w 4801503"/>
                  <a:gd name="connsiteY122" fmla="*/ 80688 h 4421876"/>
                  <a:gd name="connsiteX123" fmla="*/ 2630671 w 4801503"/>
                  <a:gd name="connsiteY123" fmla="*/ 47778 h 4421876"/>
                  <a:gd name="connsiteX124" fmla="*/ 2728420 w 4801503"/>
                  <a:gd name="connsiteY124" fmla="*/ 19567 h 4421876"/>
                  <a:gd name="connsiteX125" fmla="*/ 2818345 w 4801503"/>
                  <a:gd name="connsiteY125" fmla="*/ 2388 h 4421876"/>
                  <a:gd name="connsiteX126" fmla="*/ 2818802 w 4801503"/>
                  <a:gd name="connsiteY126" fmla="*/ 2388 h 4421876"/>
                  <a:gd name="connsiteX127" fmla="*/ 2892426 w 4801503"/>
                  <a:gd name="connsiteY127"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568942 w 4801503"/>
                  <a:gd name="connsiteY78" fmla="*/ 1809996 h 4421876"/>
                  <a:gd name="connsiteX79" fmla="*/ 2320715 w 4801503"/>
                  <a:gd name="connsiteY79" fmla="*/ 1850792 h 4421876"/>
                  <a:gd name="connsiteX80" fmla="*/ 1804664 w 4801503"/>
                  <a:gd name="connsiteY80" fmla="*/ 2005351 h 4421876"/>
                  <a:gd name="connsiteX81" fmla="*/ 1751879 w 4801503"/>
                  <a:gd name="connsiteY81" fmla="*/ 2024275 h 4421876"/>
                  <a:gd name="connsiteX82" fmla="*/ 1748380 w 4801503"/>
                  <a:gd name="connsiteY82" fmla="*/ 2007687 h 4421876"/>
                  <a:gd name="connsiteX83" fmla="*/ 1063482 w 4801503"/>
                  <a:gd name="connsiteY83" fmla="*/ 2429495 h 4421876"/>
                  <a:gd name="connsiteX84" fmla="*/ 971360 w 4801503"/>
                  <a:gd name="connsiteY84" fmla="*/ 2504015 h 4421876"/>
                  <a:gd name="connsiteX85" fmla="*/ 887302 w 4801503"/>
                  <a:gd name="connsiteY85" fmla="*/ 2576536 h 4421876"/>
                  <a:gd name="connsiteX86" fmla="*/ 883098 w 4801503"/>
                  <a:gd name="connsiteY86" fmla="*/ 2578019 h 4421876"/>
                  <a:gd name="connsiteX87" fmla="*/ 882694 w 4801503"/>
                  <a:gd name="connsiteY87" fmla="*/ 2580511 h 4421876"/>
                  <a:gd name="connsiteX88" fmla="*/ 881511 w 4801503"/>
                  <a:gd name="connsiteY88" fmla="*/ 2581531 h 4421876"/>
                  <a:gd name="connsiteX89" fmla="*/ 466244 w 4801503"/>
                  <a:gd name="connsiteY89" fmla="*/ 3087897 h 4421876"/>
                  <a:gd name="connsiteX90" fmla="*/ 285439 w 4801503"/>
                  <a:gd name="connsiteY90" fmla="*/ 3628119 h 4421876"/>
                  <a:gd name="connsiteX91" fmla="*/ 270508 w 4801503"/>
                  <a:gd name="connsiteY91" fmla="*/ 3656928 h 4421876"/>
                  <a:gd name="connsiteX92" fmla="*/ 272982 w 4801503"/>
                  <a:gd name="connsiteY92" fmla="*/ 3663559 h 4421876"/>
                  <a:gd name="connsiteX93" fmla="*/ 268142 w 4801503"/>
                  <a:gd name="connsiteY93" fmla="*/ 3658722 h 4421876"/>
                  <a:gd name="connsiteX94" fmla="*/ 190003 w 4801503"/>
                  <a:gd name="connsiteY94" fmla="*/ 3583200 h 4421876"/>
                  <a:gd name="connsiteX95" fmla="*/ 126041 w 4801503"/>
                  <a:gd name="connsiteY95" fmla="*/ 3521254 h 4421876"/>
                  <a:gd name="connsiteX96" fmla="*/ 125398 w 4801503"/>
                  <a:gd name="connsiteY96" fmla="*/ 3518140 h 4421876"/>
                  <a:gd name="connsiteX97" fmla="*/ 103468 w 4801503"/>
                  <a:gd name="connsiteY97" fmla="*/ 3491854 h 4421876"/>
                  <a:gd name="connsiteX98" fmla="*/ 5251 w 4801503"/>
                  <a:gd name="connsiteY98" fmla="*/ 3179792 h 4421876"/>
                  <a:gd name="connsiteX99" fmla="*/ 5251 w 4801503"/>
                  <a:gd name="connsiteY99" fmla="*/ 2992848 h 4421876"/>
                  <a:gd name="connsiteX100" fmla="*/ 148028 w 4801503"/>
                  <a:gd name="connsiteY100" fmla="*/ 2548096 h 4421876"/>
                  <a:gd name="connsiteX101" fmla="*/ 364993 w 4801503"/>
                  <a:gd name="connsiteY101" fmla="*/ 2225940 h 4421876"/>
                  <a:gd name="connsiteX102" fmla="*/ 555596 w 4801503"/>
                  <a:gd name="connsiteY102" fmla="*/ 2016706 h 4421876"/>
                  <a:gd name="connsiteX103" fmla="*/ 1043419 w 4801503"/>
                  <a:gd name="connsiteY103" fmla="*/ 1641558 h 4421876"/>
                  <a:gd name="connsiteX104" fmla="*/ 1106642 w 4801503"/>
                  <a:gd name="connsiteY104" fmla="*/ 1599291 h 4421876"/>
                  <a:gd name="connsiteX105" fmla="*/ 1116015 w 4801503"/>
                  <a:gd name="connsiteY105" fmla="*/ 1597557 h 4421876"/>
                  <a:gd name="connsiteX106" fmla="*/ 1820664 w 4801503"/>
                  <a:gd name="connsiteY106" fmla="*/ 1294274 h 4421876"/>
                  <a:gd name="connsiteX107" fmla="*/ 1820684 w 4801503"/>
                  <a:gd name="connsiteY107" fmla="*/ 1294190 h 4421876"/>
                  <a:gd name="connsiteX108" fmla="*/ 1988939 w 4801503"/>
                  <a:gd name="connsiteY108" fmla="*/ 1250902 h 4421876"/>
                  <a:gd name="connsiteX109" fmla="*/ 2169539 w 4801503"/>
                  <a:gd name="connsiteY109" fmla="*/ 1217414 h 4421876"/>
                  <a:gd name="connsiteX110" fmla="*/ 2385426 w 4801503"/>
                  <a:gd name="connsiteY110" fmla="*/ 1195728 h 4421876"/>
                  <a:gd name="connsiteX111" fmla="*/ 2602537 w 4801503"/>
                  <a:gd name="connsiteY111" fmla="*/ 1195965 h 4421876"/>
                  <a:gd name="connsiteX112" fmla="*/ 2641876 w 4801503"/>
                  <a:gd name="connsiteY112" fmla="*/ 1198594 h 4421876"/>
                  <a:gd name="connsiteX113" fmla="*/ 3257847 w 4801503"/>
                  <a:gd name="connsiteY113" fmla="*/ 1270240 h 4421876"/>
                  <a:gd name="connsiteX114" fmla="*/ 3254577 w 4801503"/>
                  <a:gd name="connsiteY114" fmla="*/ 1269577 h 4421876"/>
                  <a:gd name="connsiteX115" fmla="*/ 3252034 w 4801503"/>
                  <a:gd name="connsiteY115" fmla="*/ 1240361 h 4421876"/>
                  <a:gd name="connsiteX116" fmla="*/ 3241302 w 4801503"/>
                  <a:gd name="connsiteY116" fmla="*/ 1198909 h 4421876"/>
                  <a:gd name="connsiteX117" fmla="*/ 3022470 w 4801503"/>
                  <a:gd name="connsiteY117" fmla="*/ 614107 h 4421876"/>
                  <a:gd name="connsiteX118" fmla="*/ 2572675 w 4801503"/>
                  <a:gd name="connsiteY118" fmla="*/ 105638 h 4421876"/>
                  <a:gd name="connsiteX119" fmla="*/ 2560894 w 4801503"/>
                  <a:gd name="connsiteY119" fmla="*/ 96386 h 4421876"/>
                  <a:gd name="connsiteX120" fmla="*/ 2556153 w 4801503"/>
                  <a:gd name="connsiteY120" fmla="*/ 82211 h 4421876"/>
                  <a:gd name="connsiteX121" fmla="*/ 2565394 w 4801503"/>
                  <a:gd name="connsiteY121" fmla="*/ 80688 h 4421876"/>
                  <a:gd name="connsiteX122" fmla="*/ 2630671 w 4801503"/>
                  <a:gd name="connsiteY122" fmla="*/ 47778 h 4421876"/>
                  <a:gd name="connsiteX123" fmla="*/ 2728420 w 4801503"/>
                  <a:gd name="connsiteY123" fmla="*/ 19567 h 4421876"/>
                  <a:gd name="connsiteX124" fmla="*/ 2818345 w 4801503"/>
                  <a:gd name="connsiteY124" fmla="*/ 2388 h 4421876"/>
                  <a:gd name="connsiteX125" fmla="*/ 2818802 w 4801503"/>
                  <a:gd name="connsiteY125" fmla="*/ 2388 h 4421876"/>
                  <a:gd name="connsiteX126" fmla="*/ 2892426 w 4801503"/>
                  <a:gd name="connsiteY126"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574593 w 4801503"/>
                  <a:gd name="connsiteY77" fmla="*/ 1814087 h 4421876"/>
                  <a:gd name="connsiteX78" fmla="*/ 2320715 w 4801503"/>
                  <a:gd name="connsiteY78" fmla="*/ 1850792 h 4421876"/>
                  <a:gd name="connsiteX79" fmla="*/ 1804664 w 4801503"/>
                  <a:gd name="connsiteY79" fmla="*/ 2005351 h 4421876"/>
                  <a:gd name="connsiteX80" fmla="*/ 1751879 w 4801503"/>
                  <a:gd name="connsiteY80" fmla="*/ 2024275 h 4421876"/>
                  <a:gd name="connsiteX81" fmla="*/ 1748380 w 4801503"/>
                  <a:gd name="connsiteY81" fmla="*/ 2007687 h 4421876"/>
                  <a:gd name="connsiteX82" fmla="*/ 1063482 w 4801503"/>
                  <a:gd name="connsiteY82" fmla="*/ 2429495 h 4421876"/>
                  <a:gd name="connsiteX83" fmla="*/ 971360 w 4801503"/>
                  <a:gd name="connsiteY83" fmla="*/ 2504015 h 4421876"/>
                  <a:gd name="connsiteX84" fmla="*/ 887302 w 4801503"/>
                  <a:gd name="connsiteY84" fmla="*/ 2576536 h 4421876"/>
                  <a:gd name="connsiteX85" fmla="*/ 883098 w 4801503"/>
                  <a:gd name="connsiteY85" fmla="*/ 2578019 h 4421876"/>
                  <a:gd name="connsiteX86" fmla="*/ 882694 w 4801503"/>
                  <a:gd name="connsiteY86" fmla="*/ 2580511 h 4421876"/>
                  <a:gd name="connsiteX87" fmla="*/ 881511 w 4801503"/>
                  <a:gd name="connsiteY87" fmla="*/ 2581531 h 4421876"/>
                  <a:gd name="connsiteX88" fmla="*/ 466244 w 4801503"/>
                  <a:gd name="connsiteY88" fmla="*/ 3087897 h 4421876"/>
                  <a:gd name="connsiteX89" fmla="*/ 285439 w 4801503"/>
                  <a:gd name="connsiteY89" fmla="*/ 3628119 h 4421876"/>
                  <a:gd name="connsiteX90" fmla="*/ 270508 w 4801503"/>
                  <a:gd name="connsiteY90" fmla="*/ 3656928 h 4421876"/>
                  <a:gd name="connsiteX91" fmla="*/ 272982 w 4801503"/>
                  <a:gd name="connsiteY91" fmla="*/ 3663559 h 4421876"/>
                  <a:gd name="connsiteX92" fmla="*/ 268142 w 4801503"/>
                  <a:gd name="connsiteY92" fmla="*/ 3658722 h 4421876"/>
                  <a:gd name="connsiteX93" fmla="*/ 190003 w 4801503"/>
                  <a:gd name="connsiteY93" fmla="*/ 3583200 h 4421876"/>
                  <a:gd name="connsiteX94" fmla="*/ 126041 w 4801503"/>
                  <a:gd name="connsiteY94" fmla="*/ 3521254 h 4421876"/>
                  <a:gd name="connsiteX95" fmla="*/ 125398 w 4801503"/>
                  <a:gd name="connsiteY95" fmla="*/ 3518140 h 4421876"/>
                  <a:gd name="connsiteX96" fmla="*/ 103468 w 4801503"/>
                  <a:gd name="connsiteY96" fmla="*/ 3491854 h 4421876"/>
                  <a:gd name="connsiteX97" fmla="*/ 5251 w 4801503"/>
                  <a:gd name="connsiteY97" fmla="*/ 3179792 h 4421876"/>
                  <a:gd name="connsiteX98" fmla="*/ 5251 w 4801503"/>
                  <a:gd name="connsiteY98" fmla="*/ 2992848 h 4421876"/>
                  <a:gd name="connsiteX99" fmla="*/ 148028 w 4801503"/>
                  <a:gd name="connsiteY99" fmla="*/ 2548096 h 4421876"/>
                  <a:gd name="connsiteX100" fmla="*/ 364993 w 4801503"/>
                  <a:gd name="connsiteY100" fmla="*/ 2225940 h 4421876"/>
                  <a:gd name="connsiteX101" fmla="*/ 555596 w 4801503"/>
                  <a:gd name="connsiteY101" fmla="*/ 2016706 h 4421876"/>
                  <a:gd name="connsiteX102" fmla="*/ 1043419 w 4801503"/>
                  <a:gd name="connsiteY102" fmla="*/ 1641558 h 4421876"/>
                  <a:gd name="connsiteX103" fmla="*/ 1106642 w 4801503"/>
                  <a:gd name="connsiteY103" fmla="*/ 1599291 h 4421876"/>
                  <a:gd name="connsiteX104" fmla="*/ 1116015 w 4801503"/>
                  <a:gd name="connsiteY104" fmla="*/ 1597557 h 4421876"/>
                  <a:gd name="connsiteX105" fmla="*/ 1820664 w 4801503"/>
                  <a:gd name="connsiteY105" fmla="*/ 1294274 h 4421876"/>
                  <a:gd name="connsiteX106" fmla="*/ 1820684 w 4801503"/>
                  <a:gd name="connsiteY106" fmla="*/ 1294190 h 4421876"/>
                  <a:gd name="connsiteX107" fmla="*/ 1988939 w 4801503"/>
                  <a:gd name="connsiteY107" fmla="*/ 1250902 h 4421876"/>
                  <a:gd name="connsiteX108" fmla="*/ 2169539 w 4801503"/>
                  <a:gd name="connsiteY108" fmla="*/ 1217414 h 4421876"/>
                  <a:gd name="connsiteX109" fmla="*/ 2385426 w 4801503"/>
                  <a:gd name="connsiteY109" fmla="*/ 1195728 h 4421876"/>
                  <a:gd name="connsiteX110" fmla="*/ 2602537 w 4801503"/>
                  <a:gd name="connsiteY110" fmla="*/ 1195965 h 4421876"/>
                  <a:gd name="connsiteX111" fmla="*/ 2641876 w 4801503"/>
                  <a:gd name="connsiteY111" fmla="*/ 1198594 h 4421876"/>
                  <a:gd name="connsiteX112" fmla="*/ 3257847 w 4801503"/>
                  <a:gd name="connsiteY112" fmla="*/ 1270240 h 4421876"/>
                  <a:gd name="connsiteX113" fmla="*/ 3254577 w 4801503"/>
                  <a:gd name="connsiteY113" fmla="*/ 1269577 h 4421876"/>
                  <a:gd name="connsiteX114" fmla="*/ 3252034 w 4801503"/>
                  <a:gd name="connsiteY114" fmla="*/ 1240361 h 4421876"/>
                  <a:gd name="connsiteX115" fmla="*/ 3241302 w 4801503"/>
                  <a:gd name="connsiteY115" fmla="*/ 1198909 h 4421876"/>
                  <a:gd name="connsiteX116" fmla="*/ 3022470 w 4801503"/>
                  <a:gd name="connsiteY116" fmla="*/ 614107 h 4421876"/>
                  <a:gd name="connsiteX117" fmla="*/ 2572675 w 4801503"/>
                  <a:gd name="connsiteY117" fmla="*/ 105638 h 4421876"/>
                  <a:gd name="connsiteX118" fmla="*/ 2560894 w 4801503"/>
                  <a:gd name="connsiteY118" fmla="*/ 96386 h 4421876"/>
                  <a:gd name="connsiteX119" fmla="*/ 2556153 w 4801503"/>
                  <a:gd name="connsiteY119" fmla="*/ 82211 h 4421876"/>
                  <a:gd name="connsiteX120" fmla="*/ 2565394 w 4801503"/>
                  <a:gd name="connsiteY120" fmla="*/ 80688 h 4421876"/>
                  <a:gd name="connsiteX121" fmla="*/ 2630671 w 4801503"/>
                  <a:gd name="connsiteY121" fmla="*/ 47778 h 4421876"/>
                  <a:gd name="connsiteX122" fmla="*/ 2728420 w 4801503"/>
                  <a:gd name="connsiteY122" fmla="*/ 19567 h 4421876"/>
                  <a:gd name="connsiteX123" fmla="*/ 2818345 w 4801503"/>
                  <a:gd name="connsiteY123" fmla="*/ 2388 h 4421876"/>
                  <a:gd name="connsiteX124" fmla="*/ 2818802 w 4801503"/>
                  <a:gd name="connsiteY124" fmla="*/ 2388 h 4421876"/>
                  <a:gd name="connsiteX125" fmla="*/ 2892426 w 4801503"/>
                  <a:gd name="connsiteY125"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579721 w 4801503"/>
                  <a:gd name="connsiteY76" fmla="*/ 1805112 h 4421876"/>
                  <a:gd name="connsiteX77" fmla="*/ 2320715 w 4801503"/>
                  <a:gd name="connsiteY77" fmla="*/ 1850792 h 4421876"/>
                  <a:gd name="connsiteX78" fmla="*/ 1804664 w 4801503"/>
                  <a:gd name="connsiteY78" fmla="*/ 2005351 h 4421876"/>
                  <a:gd name="connsiteX79" fmla="*/ 1751879 w 4801503"/>
                  <a:gd name="connsiteY79" fmla="*/ 2024275 h 4421876"/>
                  <a:gd name="connsiteX80" fmla="*/ 1748380 w 4801503"/>
                  <a:gd name="connsiteY80" fmla="*/ 2007687 h 4421876"/>
                  <a:gd name="connsiteX81" fmla="*/ 1063482 w 4801503"/>
                  <a:gd name="connsiteY81" fmla="*/ 2429495 h 4421876"/>
                  <a:gd name="connsiteX82" fmla="*/ 971360 w 4801503"/>
                  <a:gd name="connsiteY82" fmla="*/ 2504015 h 4421876"/>
                  <a:gd name="connsiteX83" fmla="*/ 887302 w 4801503"/>
                  <a:gd name="connsiteY83" fmla="*/ 2576536 h 4421876"/>
                  <a:gd name="connsiteX84" fmla="*/ 883098 w 4801503"/>
                  <a:gd name="connsiteY84" fmla="*/ 2578019 h 4421876"/>
                  <a:gd name="connsiteX85" fmla="*/ 882694 w 4801503"/>
                  <a:gd name="connsiteY85" fmla="*/ 2580511 h 4421876"/>
                  <a:gd name="connsiteX86" fmla="*/ 881511 w 4801503"/>
                  <a:gd name="connsiteY86" fmla="*/ 2581531 h 4421876"/>
                  <a:gd name="connsiteX87" fmla="*/ 466244 w 4801503"/>
                  <a:gd name="connsiteY87" fmla="*/ 3087897 h 4421876"/>
                  <a:gd name="connsiteX88" fmla="*/ 285439 w 4801503"/>
                  <a:gd name="connsiteY88" fmla="*/ 3628119 h 4421876"/>
                  <a:gd name="connsiteX89" fmla="*/ 270508 w 4801503"/>
                  <a:gd name="connsiteY89" fmla="*/ 3656928 h 4421876"/>
                  <a:gd name="connsiteX90" fmla="*/ 272982 w 4801503"/>
                  <a:gd name="connsiteY90" fmla="*/ 3663559 h 4421876"/>
                  <a:gd name="connsiteX91" fmla="*/ 268142 w 4801503"/>
                  <a:gd name="connsiteY91" fmla="*/ 3658722 h 4421876"/>
                  <a:gd name="connsiteX92" fmla="*/ 190003 w 4801503"/>
                  <a:gd name="connsiteY92" fmla="*/ 3583200 h 4421876"/>
                  <a:gd name="connsiteX93" fmla="*/ 126041 w 4801503"/>
                  <a:gd name="connsiteY93" fmla="*/ 3521254 h 4421876"/>
                  <a:gd name="connsiteX94" fmla="*/ 125398 w 4801503"/>
                  <a:gd name="connsiteY94" fmla="*/ 3518140 h 4421876"/>
                  <a:gd name="connsiteX95" fmla="*/ 103468 w 4801503"/>
                  <a:gd name="connsiteY95" fmla="*/ 3491854 h 4421876"/>
                  <a:gd name="connsiteX96" fmla="*/ 5251 w 4801503"/>
                  <a:gd name="connsiteY96" fmla="*/ 3179792 h 4421876"/>
                  <a:gd name="connsiteX97" fmla="*/ 5251 w 4801503"/>
                  <a:gd name="connsiteY97" fmla="*/ 2992848 h 4421876"/>
                  <a:gd name="connsiteX98" fmla="*/ 148028 w 4801503"/>
                  <a:gd name="connsiteY98" fmla="*/ 2548096 h 4421876"/>
                  <a:gd name="connsiteX99" fmla="*/ 364993 w 4801503"/>
                  <a:gd name="connsiteY99" fmla="*/ 2225940 h 4421876"/>
                  <a:gd name="connsiteX100" fmla="*/ 555596 w 4801503"/>
                  <a:gd name="connsiteY100" fmla="*/ 2016706 h 4421876"/>
                  <a:gd name="connsiteX101" fmla="*/ 1043419 w 4801503"/>
                  <a:gd name="connsiteY101" fmla="*/ 1641558 h 4421876"/>
                  <a:gd name="connsiteX102" fmla="*/ 1106642 w 4801503"/>
                  <a:gd name="connsiteY102" fmla="*/ 1599291 h 4421876"/>
                  <a:gd name="connsiteX103" fmla="*/ 1116015 w 4801503"/>
                  <a:gd name="connsiteY103" fmla="*/ 1597557 h 4421876"/>
                  <a:gd name="connsiteX104" fmla="*/ 1820664 w 4801503"/>
                  <a:gd name="connsiteY104" fmla="*/ 1294274 h 4421876"/>
                  <a:gd name="connsiteX105" fmla="*/ 1820684 w 4801503"/>
                  <a:gd name="connsiteY105" fmla="*/ 1294190 h 4421876"/>
                  <a:gd name="connsiteX106" fmla="*/ 1988939 w 4801503"/>
                  <a:gd name="connsiteY106" fmla="*/ 1250902 h 4421876"/>
                  <a:gd name="connsiteX107" fmla="*/ 2169539 w 4801503"/>
                  <a:gd name="connsiteY107" fmla="*/ 1217414 h 4421876"/>
                  <a:gd name="connsiteX108" fmla="*/ 2385426 w 4801503"/>
                  <a:gd name="connsiteY108" fmla="*/ 1195728 h 4421876"/>
                  <a:gd name="connsiteX109" fmla="*/ 2602537 w 4801503"/>
                  <a:gd name="connsiteY109" fmla="*/ 1195965 h 4421876"/>
                  <a:gd name="connsiteX110" fmla="*/ 2641876 w 4801503"/>
                  <a:gd name="connsiteY110" fmla="*/ 1198594 h 4421876"/>
                  <a:gd name="connsiteX111" fmla="*/ 3257847 w 4801503"/>
                  <a:gd name="connsiteY111" fmla="*/ 1270240 h 4421876"/>
                  <a:gd name="connsiteX112" fmla="*/ 3254577 w 4801503"/>
                  <a:gd name="connsiteY112" fmla="*/ 1269577 h 4421876"/>
                  <a:gd name="connsiteX113" fmla="*/ 3252034 w 4801503"/>
                  <a:gd name="connsiteY113" fmla="*/ 1240361 h 4421876"/>
                  <a:gd name="connsiteX114" fmla="*/ 3241302 w 4801503"/>
                  <a:gd name="connsiteY114" fmla="*/ 1198909 h 4421876"/>
                  <a:gd name="connsiteX115" fmla="*/ 3022470 w 4801503"/>
                  <a:gd name="connsiteY115" fmla="*/ 614107 h 4421876"/>
                  <a:gd name="connsiteX116" fmla="*/ 2572675 w 4801503"/>
                  <a:gd name="connsiteY116" fmla="*/ 105638 h 4421876"/>
                  <a:gd name="connsiteX117" fmla="*/ 2560894 w 4801503"/>
                  <a:gd name="connsiteY117" fmla="*/ 96386 h 4421876"/>
                  <a:gd name="connsiteX118" fmla="*/ 2556153 w 4801503"/>
                  <a:gd name="connsiteY118" fmla="*/ 82211 h 4421876"/>
                  <a:gd name="connsiteX119" fmla="*/ 2565394 w 4801503"/>
                  <a:gd name="connsiteY119" fmla="*/ 80688 h 4421876"/>
                  <a:gd name="connsiteX120" fmla="*/ 2630671 w 4801503"/>
                  <a:gd name="connsiteY120" fmla="*/ 47778 h 4421876"/>
                  <a:gd name="connsiteX121" fmla="*/ 2728420 w 4801503"/>
                  <a:gd name="connsiteY121" fmla="*/ 19567 h 4421876"/>
                  <a:gd name="connsiteX122" fmla="*/ 2818345 w 4801503"/>
                  <a:gd name="connsiteY122" fmla="*/ 2388 h 4421876"/>
                  <a:gd name="connsiteX123" fmla="*/ 2818802 w 4801503"/>
                  <a:gd name="connsiteY123" fmla="*/ 2388 h 4421876"/>
                  <a:gd name="connsiteX124" fmla="*/ 2892426 w 4801503"/>
                  <a:gd name="connsiteY124" fmla="*/ 450 h 4421876"/>
                  <a:gd name="connsiteX0" fmla="*/ 2575370 w 4801503"/>
                  <a:gd name="connsiteY0" fmla="*/ 4209403 h 4421876"/>
                  <a:gd name="connsiteX1" fmla="*/ 2571194 w 4801503"/>
                  <a:gd name="connsiteY1" fmla="*/ 4209522 h 4421876"/>
                  <a:gd name="connsiteX2" fmla="*/ 2574853 w 4801503"/>
                  <a:gd name="connsiteY2" fmla="*/ 4209736 h 4421876"/>
                  <a:gd name="connsiteX3" fmla="*/ 2575370 w 4801503"/>
                  <a:gd name="connsiteY3" fmla="*/ 4209403 h 4421876"/>
                  <a:gd name="connsiteX4" fmla="*/ 1846673 w 4801503"/>
                  <a:gd name="connsiteY4" fmla="*/ 3771200 h 4421876"/>
                  <a:gd name="connsiteX5" fmla="*/ 1844306 w 4801503"/>
                  <a:gd name="connsiteY5" fmla="*/ 3773543 h 4421876"/>
                  <a:gd name="connsiteX6" fmla="*/ 1845552 w 4801503"/>
                  <a:gd name="connsiteY6" fmla="*/ 3771296 h 4421876"/>
                  <a:gd name="connsiteX7" fmla="*/ 1846673 w 4801503"/>
                  <a:gd name="connsiteY7" fmla="*/ 3771200 h 4421876"/>
                  <a:gd name="connsiteX8" fmla="*/ 4785281 w 4801503"/>
                  <a:gd name="connsiteY8" fmla="*/ 3717141 h 4421876"/>
                  <a:gd name="connsiteX9" fmla="*/ 4781119 w 4801503"/>
                  <a:gd name="connsiteY9" fmla="*/ 3728655 h 4421876"/>
                  <a:gd name="connsiteX10" fmla="*/ 4780741 w 4801503"/>
                  <a:gd name="connsiteY10" fmla="*/ 3727560 h 4421876"/>
                  <a:gd name="connsiteX11" fmla="*/ 4783602 w 4801503"/>
                  <a:gd name="connsiteY11" fmla="*/ 3720277 h 4421876"/>
                  <a:gd name="connsiteX12" fmla="*/ 4785281 w 4801503"/>
                  <a:gd name="connsiteY12" fmla="*/ 3717141 h 4421876"/>
                  <a:gd name="connsiteX13" fmla="*/ 272982 w 4801503"/>
                  <a:gd name="connsiteY13" fmla="*/ 3663559 h 4421876"/>
                  <a:gd name="connsiteX14" fmla="*/ 273767 w 4801503"/>
                  <a:gd name="connsiteY14" fmla="*/ 3664343 h 4421876"/>
                  <a:gd name="connsiteX15" fmla="*/ 273276 w 4801503"/>
                  <a:gd name="connsiteY15" fmla="*/ 3664346 h 4421876"/>
                  <a:gd name="connsiteX16" fmla="*/ 272982 w 4801503"/>
                  <a:gd name="connsiteY16" fmla="*/ 3663559 h 4421876"/>
                  <a:gd name="connsiteX17" fmla="*/ 2892426 w 4801503"/>
                  <a:gd name="connsiteY17" fmla="*/ 450 h 4421876"/>
                  <a:gd name="connsiteX18" fmla="*/ 3104590 w 4801503"/>
                  <a:gd name="connsiteY18" fmla="*/ 48651 h 4421876"/>
                  <a:gd name="connsiteX19" fmla="*/ 3478331 w 4801503"/>
                  <a:gd name="connsiteY19" fmla="*/ 332956 h 4421876"/>
                  <a:gd name="connsiteX20" fmla="*/ 3793980 w 4801503"/>
                  <a:gd name="connsiteY20" fmla="*/ 893155 h 4421876"/>
                  <a:gd name="connsiteX21" fmla="*/ 3909462 w 4801503"/>
                  <a:gd name="connsiteY21" fmla="*/ 1300266 h 4421876"/>
                  <a:gd name="connsiteX22" fmla="*/ 3943942 w 4801503"/>
                  <a:gd name="connsiteY22" fmla="*/ 1485619 h 4421876"/>
                  <a:gd name="connsiteX23" fmla="*/ 3944345 w 4801503"/>
                  <a:gd name="connsiteY23" fmla="*/ 1535301 h 4421876"/>
                  <a:gd name="connsiteX24" fmla="*/ 3955188 w 4801503"/>
                  <a:gd name="connsiteY24" fmla="*/ 2335498 h 4421876"/>
                  <a:gd name="connsiteX25" fmla="*/ 3908995 w 4801503"/>
                  <a:gd name="connsiteY25" fmla="*/ 2669430 h 4421876"/>
                  <a:gd name="connsiteX26" fmla="*/ 3792814 w 4801503"/>
                  <a:gd name="connsiteY26" fmla="*/ 3076542 h 4421876"/>
                  <a:gd name="connsiteX27" fmla="*/ 3503993 w 4801503"/>
                  <a:gd name="connsiteY27" fmla="*/ 3607090 h 4421876"/>
                  <a:gd name="connsiteX28" fmla="*/ 3412541 w 4801503"/>
                  <a:gd name="connsiteY28" fmla="*/ 3714546 h 4421876"/>
                  <a:gd name="connsiteX29" fmla="*/ 3439837 w 4801503"/>
                  <a:gd name="connsiteY29" fmla="*/ 3724219 h 4421876"/>
                  <a:gd name="connsiteX30" fmla="*/ 3660302 w 4801503"/>
                  <a:gd name="connsiteY30" fmla="*/ 3745247 h 4421876"/>
                  <a:gd name="connsiteX31" fmla="*/ 3932092 w 4801503"/>
                  <a:gd name="connsiteY31" fmla="*/ 3750925 h 4421876"/>
                  <a:gd name="connsiteX32" fmla="*/ 4257540 w 4801503"/>
                  <a:gd name="connsiteY32" fmla="*/ 3716438 h 4421876"/>
                  <a:gd name="connsiteX33" fmla="*/ 4746762 w 4801503"/>
                  <a:gd name="connsiteY33" fmla="*/ 3501107 h 4421876"/>
                  <a:gd name="connsiteX34" fmla="*/ 4793654 w 4801503"/>
                  <a:gd name="connsiteY34" fmla="*/ 3474821 h 4421876"/>
                  <a:gd name="connsiteX35" fmla="*/ 4800285 w 4801503"/>
                  <a:gd name="connsiteY35" fmla="*/ 3522537 h 4421876"/>
                  <a:gd name="connsiteX36" fmla="*/ 4780764 w 4801503"/>
                  <a:gd name="connsiteY36" fmla="*/ 3717361 h 4421876"/>
                  <a:gd name="connsiteX37" fmla="*/ 4780307 w 4801503"/>
                  <a:gd name="connsiteY37" fmla="*/ 3726303 h 4421876"/>
                  <a:gd name="connsiteX38" fmla="*/ 4780741 w 4801503"/>
                  <a:gd name="connsiteY38" fmla="*/ 3727560 h 4421876"/>
                  <a:gd name="connsiteX39" fmla="*/ 4779657 w 4801503"/>
                  <a:gd name="connsiteY39" fmla="*/ 3730317 h 4421876"/>
                  <a:gd name="connsiteX40" fmla="*/ 4696370 w 4801503"/>
                  <a:gd name="connsiteY40" fmla="*/ 3945228 h 4421876"/>
                  <a:gd name="connsiteX41" fmla="*/ 4273871 w 4801503"/>
                  <a:gd name="connsiteY41" fmla="*/ 4293250 h 4421876"/>
                  <a:gd name="connsiteX42" fmla="*/ 3845772 w 4801503"/>
                  <a:gd name="connsiteY42" fmla="*/ 4406173 h 4421876"/>
                  <a:gd name="connsiteX43" fmla="*/ 3436571 w 4801503"/>
                  <a:gd name="connsiteY43" fmla="*/ 4416477 h 4421876"/>
                  <a:gd name="connsiteX44" fmla="*/ 2611635 w 4801503"/>
                  <a:gd name="connsiteY44" fmla="*/ 4235211 h 4421876"/>
                  <a:gd name="connsiteX45" fmla="*/ 2407099 w 4801503"/>
                  <a:gd name="connsiteY45" fmla="*/ 4166673 h 4421876"/>
                  <a:gd name="connsiteX46" fmla="*/ 1875616 w 4801503"/>
                  <a:gd name="connsiteY46" fmla="*/ 3768727 h 4421876"/>
                  <a:gd name="connsiteX47" fmla="*/ 1846673 w 4801503"/>
                  <a:gd name="connsiteY47" fmla="*/ 3771200 h 4421876"/>
                  <a:gd name="connsiteX48" fmla="*/ 1847824 w 4801503"/>
                  <a:gd name="connsiteY48" fmla="*/ 3770061 h 4421876"/>
                  <a:gd name="connsiteX49" fmla="*/ 1655588 w 4801503"/>
                  <a:gd name="connsiteY49" fmla="*/ 3559776 h 4421876"/>
                  <a:gd name="connsiteX50" fmla="*/ 1403161 w 4801503"/>
                  <a:gd name="connsiteY50" fmla="*/ 3219956 h 4421876"/>
                  <a:gd name="connsiteX51" fmla="*/ 1279514 w 4801503"/>
                  <a:gd name="connsiteY51" fmla="*/ 3000419 h 4421876"/>
                  <a:gd name="connsiteX52" fmla="*/ 1289499 w 4801503"/>
                  <a:gd name="connsiteY52" fmla="*/ 2808928 h 4421876"/>
                  <a:gd name="connsiteX53" fmla="*/ 1806735 w 4801503"/>
                  <a:gd name="connsiteY53" fmla="*/ 2568782 h 4421876"/>
                  <a:gd name="connsiteX54" fmla="*/ 1862245 w 4801503"/>
                  <a:gd name="connsiteY54" fmla="*/ 2748122 h 4421876"/>
                  <a:gd name="connsiteX55" fmla="*/ 1864747 w 4801503"/>
                  <a:gd name="connsiteY55" fmla="*/ 2745513 h 4421876"/>
                  <a:gd name="connsiteX56" fmla="*/ 1873246 w 4801503"/>
                  <a:gd name="connsiteY56" fmla="*/ 2748455 h 4421876"/>
                  <a:gd name="connsiteX57" fmla="*/ 1891683 w 4801503"/>
                  <a:gd name="connsiteY57" fmla="*/ 2783615 h 4421876"/>
                  <a:gd name="connsiteX58" fmla="*/ 2074121 w 4801503"/>
                  <a:gd name="connsiteY58" fmla="*/ 3079065 h 4421876"/>
                  <a:gd name="connsiteX59" fmla="*/ 2515984 w 4801503"/>
                  <a:gd name="connsiteY59" fmla="*/ 3463676 h 4421876"/>
                  <a:gd name="connsiteX60" fmla="*/ 2569876 w 4801503"/>
                  <a:gd name="connsiteY60" fmla="*/ 3432896 h 4421876"/>
                  <a:gd name="connsiteX61" fmla="*/ 2513773 w 4801503"/>
                  <a:gd name="connsiteY61" fmla="*/ 3465471 h 4421876"/>
                  <a:gd name="connsiteX62" fmla="*/ 2748844 w 4801503"/>
                  <a:gd name="connsiteY62" fmla="*/ 3630964 h 4421876"/>
                  <a:gd name="connsiteX63" fmla="*/ 2788259 w 4801503"/>
                  <a:gd name="connsiteY63" fmla="*/ 3680060 h 4421876"/>
                  <a:gd name="connsiteX64" fmla="*/ 3062880 w 4801503"/>
                  <a:gd name="connsiteY64" fmla="*/ 3307691 h 4421876"/>
                  <a:gd name="connsiteX65" fmla="*/ 3119696 w 4801503"/>
                  <a:gd name="connsiteY65" fmla="*/ 3157069 h 4421876"/>
                  <a:gd name="connsiteX66" fmla="*/ 3122087 w 4801503"/>
                  <a:gd name="connsiteY66" fmla="*/ 3155188 h 4421876"/>
                  <a:gd name="connsiteX67" fmla="*/ 3130253 w 4801503"/>
                  <a:gd name="connsiteY67" fmla="*/ 3116075 h 4421876"/>
                  <a:gd name="connsiteX68" fmla="*/ 3251100 w 4801503"/>
                  <a:gd name="connsiteY68" fmla="*/ 2721371 h 4421876"/>
                  <a:gd name="connsiteX69" fmla="*/ 3327155 w 4801503"/>
                  <a:gd name="connsiteY69" fmla="*/ 2092199 h 4421876"/>
                  <a:gd name="connsiteX70" fmla="*/ 3338586 w 4801503"/>
                  <a:gd name="connsiteY70" fmla="*/ 2022384 h 4421876"/>
                  <a:gd name="connsiteX71" fmla="*/ 3335850 w 4801503"/>
                  <a:gd name="connsiteY71" fmla="*/ 2020938 h 4421876"/>
                  <a:gd name="connsiteX72" fmla="*/ 3344248 w 4801503"/>
                  <a:gd name="connsiteY72" fmla="*/ 2011840 h 4421876"/>
                  <a:gd name="connsiteX73" fmla="*/ 3338190 w 4801503"/>
                  <a:gd name="connsiteY73" fmla="*/ 1959840 h 4421876"/>
                  <a:gd name="connsiteX74" fmla="*/ 2784636 w 4801503"/>
                  <a:gd name="connsiteY74" fmla="*/ 1795959 h 4421876"/>
                  <a:gd name="connsiteX75" fmla="*/ 2570725 w 4801503"/>
                  <a:gd name="connsiteY75" fmla="*/ 1798578 h 4421876"/>
                  <a:gd name="connsiteX76" fmla="*/ 2320715 w 4801503"/>
                  <a:gd name="connsiteY76" fmla="*/ 1850792 h 4421876"/>
                  <a:gd name="connsiteX77" fmla="*/ 1804664 w 4801503"/>
                  <a:gd name="connsiteY77" fmla="*/ 2005351 h 4421876"/>
                  <a:gd name="connsiteX78" fmla="*/ 1751879 w 4801503"/>
                  <a:gd name="connsiteY78" fmla="*/ 2024275 h 4421876"/>
                  <a:gd name="connsiteX79" fmla="*/ 1748380 w 4801503"/>
                  <a:gd name="connsiteY79" fmla="*/ 2007687 h 4421876"/>
                  <a:gd name="connsiteX80" fmla="*/ 1063482 w 4801503"/>
                  <a:gd name="connsiteY80" fmla="*/ 2429495 h 4421876"/>
                  <a:gd name="connsiteX81" fmla="*/ 971360 w 4801503"/>
                  <a:gd name="connsiteY81" fmla="*/ 2504015 h 4421876"/>
                  <a:gd name="connsiteX82" fmla="*/ 887302 w 4801503"/>
                  <a:gd name="connsiteY82" fmla="*/ 2576536 h 4421876"/>
                  <a:gd name="connsiteX83" fmla="*/ 883098 w 4801503"/>
                  <a:gd name="connsiteY83" fmla="*/ 2578019 h 4421876"/>
                  <a:gd name="connsiteX84" fmla="*/ 882694 w 4801503"/>
                  <a:gd name="connsiteY84" fmla="*/ 2580511 h 4421876"/>
                  <a:gd name="connsiteX85" fmla="*/ 881511 w 4801503"/>
                  <a:gd name="connsiteY85" fmla="*/ 2581531 h 4421876"/>
                  <a:gd name="connsiteX86" fmla="*/ 466244 w 4801503"/>
                  <a:gd name="connsiteY86" fmla="*/ 3087897 h 4421876"/>
                  <a:gd name="connsiteX87" fmla="*/ 285439 w 4801503"/>
                  <a:gd name="connsiteY87" fmla="*/ 3628119 h 4421876"/>
                  <a:gd name="connsiteX88" fmla="*/ 270508 w 4801503"/>
                  <a:gd name="connsiteY88" fmla="*/ 3656928 h 4421876"/>
                  <a:gd name="connsiteX89" fmla="*/ 272982 w 4801503"/>
                  <a:gd name="connsiteY89" fmla="*/ 3663559 h 4421876"/>
                  <a:gd name="connsiteX90" fmla="*/ 268142 w 4801503"/>
                  <a:gd name="connsiteY90" fmla="*/ 3658722 h 4421876"/>
                  <a:gd name="connsiteX91" fmla="*/ 190003 w 4801503"/>
                  <a:gd name="connsiteY91" fmla="*/ 3583200 h 4421876"/>
                  <a:gd name="connsiteX92" fmla="*/ 126041 w 4801503"/>
                  <a:gd name="connsiteY92" fmla="*/ 3521254 h 4421876"/>
                  <a:gd name="connsiteX93" fmla="*/ 125398 w 4801503"/>
                  <a:gd name="connsiteY93" fmla="*/ 3518140 h 4421876"/>
                  <a:gd name="connsiteX94" fmla="*/ 103468 w 4801503"/>
                  <a:gd name="connsiteY94" fmla="*/ 3491854 h 4421876"/>
                  <a:gd name="connsiteX95" fmla="*/ 5251 w 4801503"/>
                  <a:gd name="connsiteY95" fmla="*/ 3179792 h 4421876"/>
                  <a:gd name="connsiteX96" fmla="*/ 5251 w 4801503"/>
                  <a:gd name="connsiteY96" fmla="*/ 2992848 h 4421876"/>
                  <a:gd name="connsiteX97" fmla="*/ 148028 w 4801503"/>
                  <a:gd name="connsiteY97" fmla="*/ 2548096 h 4421876"/>
                  <a:gd name="connsiteX98" fmla="*/ 364993 w 4801503"/>
                  <a:gd name="connsiteY98" fmla="*/ 2225940 h 4421876"/>
                  <a:gd name="connsiteX99" fmla="*/ 555596 w 4801503"/>
                  <a:gd name="connsiteY99" fmla="*/ 2016706 h 4421876"/>
                  <a:gd name="connsiteX100" fmla="*/ 1043419 w 4801503"/>
                  <a:gd name="connsiteY100" fmla="*/ 1641558 h 4421876"/>
                  <a:gd name="connsiteX101" fmla="*/ 1106642 w 4801503"/>
                  <a:gd name="connsiteY101" fmla="*/ 1599291 h 4421876"/>
                  <a:gd name="connsiteX102" fmla="*/ 1116015 w 4801503"/>
                  <a:gd name="connsiteY102" fmla="*/ 1597557 h 4421876"/>
                  <a:gd name="connsiteX103" fmla="*/ 1820664 w 4801503"/>
                  <a:gd name="connsiteY103" fmla="*/ 1294274 h 4421876"/>
                  <a:gd name="connsiteX104" fmla="*/ 1820684 w 4801503"/>
                  <a:gd name="connsiteY104" fmla="*/ 1294190 h 4421876"/>
                  <a:gd name="connsiteX105" fmla="*/ 1988939 w 4801503"/>
                  <a:gd name="connsiteY105" fmla="*/ 1250902 h 4421876"/>
                  <a:gd name="connsiteX106" fmla="*/ 2169539 w 4801503"/>
                  <a:gd name="connsiteY106" fmla="*/ 1217414 h 4421876"/>
                  <a:gd name="connsiteX107" fmla="*/ 2385426 w 4801503"/>
                  <a:gd name="connsiteY107" fmla="*/ 1195728 h 4421876"/>
                  <a:gd name="connsiteX108" fmla="*/ 2602537 w 4801503"/>
                  <a:gd name="connsiteY108" fmla="*/ 1195965 h 4421876"/>
                  <a:gd name="connsiteX109" fmla="*/ 2641876 w 4801503"/>
                  <a:gd name="connsiteY109" fmla="*/ 1198594 h 4421876"/>
                  <a:gd name="connsiteX110" fmla="*/ 3257847 w 4801503"/>
                  <a:gd name="connsiteY110" fmla="*/ 1270240 h 4421876"/>
                  <a:gd name="connsiteX111" fmla="*/ 3254577 w 4801503"/>
                  <a:gd name="connsiteY111" fmla="*/ 1269577 h 4421876"/>
                  <a:gd name="connsiteX112" fmla="*/ 3252034 w 4801503"/>
                  <a:gd name="connsiteY112" fmla="*/ 1240361 h 4421876"/>
                  <a:gd name="connsiteX113" fmla="*/ 3241302 w 4801503"/>
                  <a:gd name="connsiteY113" fmla="*/ 1198909 h 4421876"/>
                  <a:gd name="connsiteX114" fmla="*/ 3022470 w 4801503"/>
                  <a:gd name="connsiteY114" fmla="*/ 614107 h 4421876"/>
                  <a:gd name="connsiteX115" fmla="*/ 2572675 w 4801503"/>
                  <a:gd name="connsiteY115" fmla="*/ 105638 h 4421876"/>
                  <a:gd name="connsiteX116" fmla="*/ 2560894 w 4801503"/>
                  <a:gd name="connsiteY116" fmla="*/ 96386 h 4421876"/>
                  <a:gd name="connsiteX117" fmla="*/ 2556153 w 4801503"/>
                  <a:gd name="connsiteY117" fmla="*/ 82211 h 4421876"/>
                  <a:gd name="connsiteX118" fmla="*/ 2565394 w 4801503"/>
                  <a:gd name="connsiteY118" fmla="*/ 80688 h 4421876"/>
                  <a:gd name="connsiteX119" fmla="*/ 2630671 w 4801503"/>
                  <a:gd name="connsiteY119" fmla="*/ 47778 h 4421876"/>
                  <a:gd name="connsiteX120" fmla="*/ 2728420 w 4801503"/>
                  <a:gd name="connsiteY120" fmla="*/ 19567 h 4421876"/>
                  <a:gd name="connsiteX121" fmla="*/ 2818345 w 4801503"/>
                  <a:gd name="connsiteY121" fmla="*/ 2388 h 4421876"/>
                  <a:gd name="connsiteX122" fmla="*/ 2818802 w 4801503"/>
                  <a:gd name="connsiteY122" fmla="*/ 2388 h 4421876"/>
                  <a:gd name="connsiteX123" fmla="*/ 2892426 w 4801503"/>
                  <a:gd name="connsiteY123" fmla="*/ 450 h 442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801503" h="4421876">
                    <a:moveTo>
                      <a:pt x="2575370" y="4209403"/>
                    </a:moveTo>
                    <a:lnTo>
                      <a:pt x="2571194" y="4209522"/>
                    </a:lnTo>
                    <a:cubicBezTo>
                      <a:pt x="2564345" y="4212211"/>
                      <a:pt x="2557933" y="4219901"/>
                      <a:pt x="2574853" y="4209736"/>
                    </a:cubicBezTo>
                    <a:lnTo>
                      <a:pt x="2575370" y="4209403"/>
                    </a:lnTo>
                    <a:close/>
                    <a:moveTo>
                      <a:pt x="1846673" y="3771200"/>
                    </a:moveTo>
                    <a:lnTo>
                      <a:pt x="1844306" y="3773543"/>
                    </a:lnTo>
                    <a:cubicBezTo>
                      <a:pt x="1842184" y="3773380"/>
                      <a:pt x="1840855" y="3772262"/>
                      <a:pt x="1845552" y="3771296"/>
                    </a:cubicBezTo>
                    <a:lnTo>
                      <a:pt x="1846673" y="3771200"/>
                    </a:lnTo>
                    <a:close/>
                    <a:moveTo>
                      <a:pt x="4785281" y="3717141"/>
                    </a:moveTo>
                    <a:cubicBezTo>
                      <a:pt x="4786270" y="3716562"/>
                      <a:pt x="4782787" y="3728396"/>
                      <a:pt x="4781119" y="3728655"/>
                    </a:cubicBezTo>
                    <a:lnTo>
                      <a:pt x="4780741" y="3727560"/>
                    </a:lnTo>
                    <a:lnTo>
                      <a:pt x="4783602" y="3720277"/>
                    </a:lnTo>
                    <a:cubicBezTo>
                      <a:pt x="4784507" y="3718206"/>
                      <a:pt x="4785034" y="3717285"/>
                      <a:pt x="4785281" y="3717141"/>
                    </a:cubicBezTo>
                    <a:close/>
                    <a:moveTo>
                      <a:pt x="272982" y="3663559"/>
                    </a:moveTo>
                    <a:lnTo>
                      <a:pt x="273767" y="3664343"/>
                    </a:lnTo>
                    <a:cubicBezTo>
                      <a:pt x="274393" y="3665149"/>
                      <a:pt x="273999" y="3665019"/>
                      <a:pt x="273276" y="3664346"/>
                    </a:cubicBezTo>
                    <a:lnTo>
                      <a:pt x="272982" y="3663559"/>
                    </a:lnTo>
                    <a:close/>
                    <a:moveTo>
                      <a:pt x="2892426" y="450"/>
                    </a:moveTo>
                    <a:cubicBezTo>
                      <a:pt x="2965312" y="3387"/>
                      <a:pt x="3036001" y="20578"/>
                      <a:pt x="3104590" y="48651"/>
                    </a:cubicBezTo>
                    <a:cubicBezTo>
                      <a:pt x="3254133" y="109844"/>
                      <a:pt x="3374980" y="209098"/>
                      <a:pt x="3478331" y="332956"/>
                    </a:cubicBezTo>
                    <a:cubicBezTo>
                      <a:pt x="3618075" y="500343"/>
                      <a:pt x="3717226" y="689599"/>
                      <a:pt x="3793980" y="893155"/>
                    </a:cubicBezTo>
                    <a:cubicBezTo>
                      <a:pt x="3843672" y="1025844"/>
                      <a:pt x="3880766" y="1161899"/>
                      <a:pt x="3909462" y="1300266"/>
                    </a:cubicBezTo>
                    <a:cubicBezTo>
                      <a:pt x="3922235" y="1361459"/>
                      <a:pt x="3938945" y="1422770"/>
                      <a:pt x="3943942" y="1485619"/>
                    </a:cubicBezTo>
                    <a:cubicBezTo>
                      <a:pt x="3944076" y="1502180"/>
                      <a:pt x="3944211" y="1518740"/>
                      <a:pt x="3944345" y="1535301"/>
                    </a:cubicBezTo>
                    <a:lnTo>
                      <a:pt x="3955188" y="2335498"/>
                    </a:lnTo>
                    <a:cubicBezTo>
                      <a:pt x="3954721" y="2449052"/>
                      <a:pt x="3931625" y="2559451"/>
                      <a:pt x="3908995" y="2669430"/>
                    </a:cubicBezTo>
                    <a:cubicBezTo>
                      <a:pt x="3880766" y="2807798"/>
                      <a:pt x="3842739" y="2944062"/>
                      <a:pt x="3792814" y="3076542"/>
                    </a:cubicBezTo>
                    <a:cubicBezTo>
                      <a:pt x="3721892" y="3267270"/>
                      <a:pt x="3628340" y="3445171"/>
                      <a:pt x="3503993" y="3607090"/>
                    </a:cubicBezTo>
                    <a:cubicBezTo>
                      <a:pt x="3475764" y="3643470"/>
                      <a:pt x="3438670" y="3672909"/>
                      <a:pt x="3412541" y="3714546"/>
                    </a:cubicBezTo>
                    <a:cubicBezTo>
                      <a:pt x="3423739" y="3718541"/>
                      <a:pt x="3431438" y="3723167"/>
                      <a:pt x="3439837" y="3724219"/>
                    </a:cubicBezTo>
                    <a:cubicBezTo>
                      <a:pt x="3513325" y="3732420"/>
                      <a:pt x="3586813" y="3745247"/>
                      <a:pt x="3660302" y="3745247"/>
                    </a:cubicBezTo>
                    <a:cubicBezTo>
                      <a:pt x="3750587" y="3745878"/>
                      <a:pt x="3840639" y="3755972"/>
                      <a:pt x="3932092" y="3750925"/>
                    </a:cubicBezTo>
                    <a:cubicBezTo>
                      <a:pt x="4041507" y="3744827"/>
                      <a:pt x="4149990" y="3737046"/>
                      <a:pt x="4257540" y="3716438"/>
                    </a:cubicBezTo>
                    <a:cubicBezTo>
                      <a:pt x="4436245" y="3682162"/>
                      <a:pt x="4602818" y="3617394"/>
                      <a:pt x="4746762" y="3501107"/>
                    </a:cubicBezTo>
                    <a:cubicBezTo>
                      <a:pt x="4760060" y="3490382"/>
                      <a:pt x="4771958" y="3472929"/>
                      <a:pt x="4793654" y="3474821"/>
                    </a:cubicBezTo>
                    <a:cubicBezTo>
                      <a:pt x="4802575" y="3478393"/>
                      <a:pt x="4802433" y="3482114"/>
                      <a:pt x="4800285" y="3522537"/>
                    </a:cubicBezTo>
                    <a:cubicBezTo>
                      <a:pt x="4793175" y="3587268"/>
                      <a:pt x="4794209" y="3653136"/>
                      <a:pt x="4780764" y="3717361"/>
                    </a:cubicBezTo>
                    <a:cubicBezTo>
                      <a:pt x="4780335" y="3721690"/>
                      <a:pt x="4780215" y="3724546"/>
                      <a:pt x="4780307" y="3726303"/>
                    </a:cubicBezTo>
                    <a:lnTo>
                      <a:pt x="4780741" y="3727560"/>
                    </a:lnTo>
                    <a:lnTo>
                      <a:pt x="4779657" y="3730317"/>
                    </a:lnTo>
                    <a:cubicBezTo>
                      <a:pt x="4773124" y="3810015"/>
                      <a:pt x="4736030" y="3878988"/>
                      <a:pt x="4696370" y="3945228"/>
                    </a:cubicBezTo>
                    <a:cubicBezTo>
                      <a:pt x="4597219" y="4111143"/>
                      <a:pt x="4447210" y="4217127"/>
                      <a:pt x="4273871" y="4293250"/>
                    </a:cubicBezTo>
                    <a:cubicBezTo>
                      <a:pt x="4137625" y="4353391"/>
                      <a:pt x="3993215" y="4387247"/>
                      <a:pt x="3845772" y="4406173"/>
                    </a:cubicBezTo>
                    <a:cubicBezTo>
                      <a:pt x="3709994" y="4424257"/>
                      <a:pt x="3572815" y="4425309"/>
                      <a:pt x="3436571" y="4416477"/>
                    </a:cubicBezTo>
                    <a:cubicBezTo>
                      <a:pt x="3152882" y="4397972"/>
                      <a:pt x="2878526" y="4333204"/>
                      <a:pt x="2611635" y="4235211"/>
                    </a:cubicBezTo>
                    <a:cubicBezTo>
                      <a:pt x="2440056" y="4193577"/>
                      <a:pt x="2529769" y="4244420"/>
                      <a:pt x="2407099" y="4166673"/>
                    </a:cubicBezTo>
                    <a:lnTo>
                      <a:pt x="1875616" y="3768727"/>
                    </a:lnTo>
                    <a:lnTo>
                      <a:pt x="1846673" y="3771200"/>
                    </a:lnTo>
                    <a:lnTo>
                      <a:pt x="1847824" y="3770061"/>
                    </a:lnTo>
                    <a:cubicBezTo>
                      <a:pt x="1815977" y="3734824"/>
                      <a:pt x="1729698" y="3651460"/>
                      <a:pt x="1655588" y="3559776"/>
                    </a:cubicBezTo>
                    <a:cubicBezTo>
                      <a:pt x="1581478" y="3468092"/>
                      <a:pt x="1477816" y="3340239"/>
                      <a:pt x="1403161" y="3219956"/>
                    </a:cubicBezTo>
                    <a:cubicBezTo>
                      <a:pt x="1358602" y="3148459"/>
                      <a:pt x="1315909" y="3076121"/>
                      <a:pt x="1279514" y="3000419"/>
                    </a:cubicBezTo>
                    <a:cubicBezTo>
                      <a:pt x="1260570" y="2931914"/>
                      <a:pt x="1201629" y="2880867"/>
                      <a:pt x="1289499" y="2808928"/>
                    </a:cubicBezTo>
                    <a:lnTo>
                      <a:pt x="1806735" y="2568782"/>
                    </a:lnTo>
                    <a:lnTo>
                      <a:pt x="1862245" y="2748122"/>
                    </a:lnTo>
                    <a:lnTo>
                      <a:pt x="1864747" y="2745513"/>
                    </a:lnTo>
                    <a:lnTo>
                      <a:pt x="1873246" y="2748455"/>
                    </a:lnTo>
                    <a:cubicBezTo>
                      <a:pt x="1884247" y="2756449"/>
                      <a:pt x="1886259" y="2772102"/>
                      <a:pt x="1891683" y="2783615"/>
                    </a:cubicBezTo>
                    <a:cubicBezTo>
                      <a:pt x="1941842" y="2888547"/>
                      <a:pt x="2003199" y="2986540"/>
                      <a:pt x="2074121" y="3079065"/>
                    </a:cubicBezTo>
                    <a:cubicBezTo>
                      <a:pt x="2194735" y="3237410"/>
                      <a:pt x="2343345" y="3364422"/>
                      <a:pt x="2515984" y="3463676"/>
                    </a:cubicBezTo>
                    <a:cubicBezTo>
                      <a:pt x="2534065" y="3453583"/>
                      <a:pt x="2552203" y="3443804"/>
                      <a:pt x="2569876" y="3432896"/>
                    </a:cubicBezTo>
                    <a:lnTo>
                      <a:pt x="2513773" y="3465471"/>
                    </a:lnTo>
                    <a:lnTo>
                      <a:pt x="2748844" y="3630964"/>
                    </a:lnTo>
                    <a:lnTo>
                      <a:pt x="2788259" y="3680060"/>
                    </a:lnTo>
                    <a:lnTo>
                      <a:pt x="3062880" y="3307691"/>
                    </a:lnTo>
                    <a:lnTo>
                      <a:pt x="3119696" y="3157069"/>
                    </a:lnTo>
                    <a:lnTo>
                      <a:pt x="3122087" y="3155188"/>
                    </a:lnTo>
                    <a:cubicBezTo>
                      <a:pt x="3121621" y="3141309"/>
                      <a:pt x="3125120" y="3129113"/>
                      <a:pt x="3130253" y="3116075"/>
                    </a:cubicBezTo>
                    <a:cubicBezTo>
                      <a:pt x="3180178" y="2987591"/>
                      <a:pt x="3221705" y="2856584"/>
                      <a:pt x="3251100" y="2721371"/>
                    </a:cubicBezTo>
                    <a:cubicBezTo>
                      <a:pt x="3296360" y="2514240"/>
                      <a:pt x="3326221" y="2305007"/>
                      <a:pt x="3327155" y="2092199"/>
                    </a:cubicBezTo>
                    <a:cubicBezTo>
                      <a:pt x="3327621" y="2068226"/>
                      <a:pt x="3330187" y="2045095"/>
                      <a:pt x="3338586" y="2022384"/>
                    </a:cubicBezTo>
                    <a:lnTo>
                      <a:pt x="3335850" y="2020938"/>
                    </a:lnTo>
                    <a:lnTo>
                      <a:pt x="3344248" y="2011840"/>
                    </a:lnTo>
                    <a:lnTo>
                      <a:pt x="3338190" y="1959840"/>
                    </a:lnTo>
                    <a:lnTo>
                      <a:pt x="2784636" y="1795959"/>
                    </a:lnTo>
                    <a:lnTo>
                      <a:pt x="2570725" y="1798578"/>
                    </a:lnTo>
                    <a:lnTo>
                      <a:pt x="2320715" y="1850792"/>
                    </a:lnTo>
                    <a:cubicBezTo>
                      <a:pt x="2143410" y="1885068"/>
                      <a:pt x="1972171" y="1939111"/>
                      <a:pt x="1804664" y="2005351"/>
                    </a:cubicBezTo>
                    <a:lnTo>
                      <a:pt x="1751879" y="2024275"/>
                    </a:lnTo>
                    <a:lnTo>
                      <a:pt x="1748380" y="2007687"/>
                    </a:lnTo>
                    <a:lnTo>
                      <a:pt x="1063482" y="2429495"/>
                    </a:lnTo>
                    <a:lnTo>
                      <a:pt x="971360" y="2504015"/>
                    </a:lnTo>
                    <a:lnTo>
                      <a:pt x="887302" y="2576536"/>
                    </a:lnTo>
                    <a:lnTo>
                      <a:pt x="883098" y="2578019"/>
                    </a:lnTo>
                    <a:cubicBezTo>
                      <a:pt x="882963" y="2578850"/>
                      <a:pt x="882829" y="2579680"/>
                      <a:pt x="882694" y="2580511"/>
                    </a:cubicBezTo>
                    <a:lnTo>
                      <a:pt x="881511" y="2581531"/>
                    </a:lnTo>
                    <a:cubicBezTo>
                      <a:pt x="720070" y="2731675"/>
                      <a:pt x="576826" y="2896748"/>
                      <a:pt x="466244" y="3087897"/>
                    </a:cubicBezTo>
                    <a:cubicBezTo>
                      <a:pt x="369659" y="3254863"/>
                      <a:pt x="294071" y="3430661"/>
                      <a:pt x="285439" y="3628119"/>
                    </a:cubicBezTo>
                    <a:cubicBezTo>
                      <a:pt x="284739" y="3639895"/>
                      <a:pt x="284739" y="3652301"/>
                      <a:pt x="270508" y="3656928"/>
                    </a:cubicBezTo>
                    <a:lnTo>
                      <a:pt x="272982" y="3663559"/>
                    </a:lnTo>
                    <a:lnTo>
                      <a:pt x="268142" y="3658722"/>
                    </a:lnTo>
                    <a:cubicBezTo>
                      <a:pt x="234632" y="3641260"/>
                      <a:pt x="214069" y="3610458"/>
                      <a:pt x="190003" y="3583200"/>
                    </a:cubicBezTo>
                    <a:lnTo>
                      <a:pt x="126041" y="3521254"/>
                    </a:lnTo>
                    <a:lnTo>
                      <a:pt x="125398" y="3518140"/>
                    </a:lnTo>
                    <a:cubicBezTo>
                      <a:pt x="114200" y="3512883"/>
                      <a:pt x="107901" y="3502579"/>
                      <a:pt x="103468" y="3491854"/>
                    </a:cubicBezTo>
                    <a:cubicBezTo>
                      <a:pt x="60309" y="3391128"/>
                      <a:pt x="17149" y="3289981"/>
                      <a:pt x="5251" y="3179792"/>
                    </a:cubicBezTo>
                    <a:cubicBezTo>
                      <a:pt x="-1515" y="3117758"/>
                      <a:pt x="-1982" y="3054462"/>
                      <a:pt x="5251" y="2992848"/>
                    </a:cubicBezTo>
                    <a:cubicBezTo>
                      <a:pt x="23214" y="2835555"/>
                      <a:pt x="75006" y="2687935"/>
                      <a:pt x="148028" y="2548096"/>
                    </a:cubicBezTo>
                    <a:cubicBezTo>
                      <a:pt x="208218" y="2432439"/>
                      <a:pt x="281707" y="2326246"/>
                      <a:pt x="364993" y="2225940"/>
                    </a:cubicBezTo>
                    <a:cubicBezTo>
                      <a:pt x="425184" y="2152971"/>
                      <a:pt x="486774" y="2081054"/>
                      <a:pt x="555596" y="2016706"/>
                    </a:cubicBezTo>
                    <a:cubicBezTo>
                      <a:pt x="706306" y="1875816"/>
                      <a:pt x="867280" y="1748383"/>
                      <a:pt x="1043419" y="1641558"/>
                    </a:cubicBezTo>
                    <a:cubicBezTo>
                      <a:pt x="1065115" y="1628100"/>
                      <a:pt x="1085645" y="1613170"/>
                      <a:pt x="1106642" y="1599291"/>
                    </a:cubicBezTo>
                    <a:lnTo>
                      <a:pt x="1116015" y="1597557"/>
                    </a:lnTo>
                    <a:lnTo>
                      <a:pt x="1820664" y="1294274"/>
                    </a:lnTo>
                    <a:cubicBezTo>
                      <a:pt x="1820671" y="1294246"/>
                      <a:pt x="1820677" y="1294218"/>
                      <a:pt x="1820684" y="1294190"/>
                    </a:cubicBezTo>
                    <a:lnTo>
                      <a:pt x="1988939" y="1250902"/>
                    </a:lnTo>
                    <a:cubicBezTo>
                      <a:pt x="2048750" y="1237917"/>
                      <a:pt x="2108999" y="1226982"/>
                      <a:pt x="2169539" y="1217414"/>
                    </a:cubicBezTo>
                    <a:cubicBezTo>
                      <a:pt x="2241278" y="1206164"/>
                      <a:pt x="2313250" y="1199119"/>
                      <a:pt x="2385426" y="1195728"/>
                    </a:cubicBezTo>
                    <a:cubicBezTo>
                      <a:pt x="2457602" y="1192338"/>
                      <a:pt x="2529982" y="1192601"/>
                      <a:pt x="2602537" y="1195965"/>
                    </a:cubicBezTo>
                    <a:cubicBezTo>
                      <a:pt x="2615368" y="1196386"/>
                      <a:pt x="2628841" y="1196386"/>
                      <a:pt x="2641876" y="1198594"/>
                    </a:cubicBezTo>
                    <a:lnTo>
                      <a:pt x="3257847" y="1270240"/>
                    </a:lnTo>
                    <a:lnTo>
                      <a:pt x="3254577" y="1269577"/>
                    </a:lnTo>
                    <a:lnTo>
                      <a:pt x="3252034" y="1240361"/>
                    </a:lnTo>
                    <a:cubicBezTo>
                      <a:pt x="3249059" y="1226351"/>
                      <a:pt x="3244918" y="1212578"/>
                      <a:pt x="3241302" y="1198909"/>
                    </a:cubicBezTo>
                    <a:cubicBezTo>
                      <a:pt x="3188343" y="996405"/>
                      <a:pt x="3123021" y="798526"/>
                      <a:pt x="3022470" y="614107"/>
                    </a:cubicBezTo>
                    <a:cubicBezTo>
                      <a:pt x="2911421" y="410551"/>
                      <a:pt x="2773543" y="229496"/>
                      <a:pt x="2572675" y="105638"/>
                    </a:cubicBezTo>
                    <a:cubicBezTo>
                      <a:pt x="2568009" y="103115"/>
                      <a:pt x="2563868" y="100171"/>
                      <a:pt x="2560894" y="96386"/>
                    </a:cubicBezTo>
                    <a:lnTo>
                      <a:pt x="2556153" y="82211"/>
                    </a:lnTo>
                    <a:lnTo>
                      <a:pt x="2565394" y="80688"/>
                    </a:lnTo>
                    <a:cubicBezTo>
                      <a:pt x="2582396" y="60157"/>
                      <a:pt x="2607591" y="56081"/>
                      <a:pt x="2630671" y="47778"/>
                    </a:cubicBezTo>
                    <a:cubicBezTo>
                      <a:pt x="2662825" y="36532"/>
                      <a:pt x="2695463" y="27285"/>
                      <a:pt x="2728420" y="19567"/>
                    </a:cubicBezTo>
                    <a:lnTo>
                      <a:pt x="2818345" y="2388"/>
                    </a:lnTo>
                    <a:lnTo>
                      <a:pt x="2818802" y="2388"/>
                    </a:lnTo>
                    <a:cubicBezTo>
                      <a:pt x="2843590" y="75"/>
                      <a:pt x="2868130" y="-530"/>
                      <a:pt x="2892426" y="450"/>
                    </a:cubicBezTo>
                    <a:close/>
                  </a:path>
                </a:pathLst>
              </a:custGeom>
              <a:solidFill>
                <a:srgbClr val="BFBFBF"/>
              </a:solidFill>
              <a:ln w="12700">
                <a:miter lim="400000"/>
              </a:ln>
            </p:spPr>
            <p:txBody>
              <a:bodyPr wrap="square" lIns="38100" tIns="38100" rIns="38100" bIns="38100" anchor="ctr">
                <a:noAutofit/>
              </a:bodyPr>
              <a:lstStyle/>
              <a:p>
                <a:pPr>
                  <a:defRPr sz="3000">
                    <a:solidFill>
                      <a:srgbClr val="FFFFFF"/>
                    </a:solidFill>
                  </a:defRPr>
                </a:pPr>
                <a:endParaRPr lang="en-US"/>
              </a:p>
            </p:txBody>
          </p:sp>
          <p:sp>
            <p:nvSpPr>
              <p:cNvPr id="18" name="Shape">
                <a:extLst>
                  <a:ext uri="{FF2B5EF4-FFF2-40B4-BE49-F238E27FC236}">
                    <a16:creationId xmlns:a16="http://schemas.microsoft.com/office/drawing/2014/main" id="{676E37CE-50BF-588D-1422-5FAB2FB767AD}"/>
                  </a:ext>
                </a:extLst>
              </p:cNvPr>
              <p:cNvSpPr/>
              <p:nvPr/>
            </p:nvSpPr>
            <p:spPr>
              <a:xfrm>
                <a:off x="4503361" y="1199728"/>
                <a:ext cx="1902790" cy="3259729"/>
              </a:xfrm>
              <a:custGeom>
                <a:avLst/>
                <a:gdLst/>
                <a:ahLst/>
                <a:cxnLst>
                  <a:cxn ang="0">
                    <a:pos x="wd2" y="hd2"/>
                  </a:cxn>
                  <a:cxn ang="5400000">
                    <a:pos x="wd2" y="hd2"/>
                  </a:cxn>
                  <a:cxn ang="10800000">
                    <a:pos x="wd2" y="hd2"/>
                  </a:cxn>
                  <a:cxn ang="16200000">
                    <a:pos x="wd2" y="hd2"/>
                  </a:cxn>
                </a:cxnLst>
                <a:rect l="0" t="0" r="r" b="b"/>
                <a:pathLst>
                  <a:path w="21600" h="21593" extrusionOk="0">
                    <a:moveTo>
                      <a:pt x="2165" y="10582"/>
                    </a:moveTo>
                    <a:cubicBezTo>
                      <a:pt x="2404" y="9608"/>
                      <a:pt x="2661" y="8638"/>
                      <a:pt x="3092" y="7684"/>
                    </a:cubicBezTo>
                    <a:cubicBezTo>
                      <a:pt x="3828" y="6064"/>
                      <a:pt x="4860" y="4521"/>
                      <a:pt x="6459" y="3119"/>
                    </a:cubicBezTo>
                    <a:cubicBezTo>
                      <a:pt x="7311" y="2370"/>
                      <a:pt x="8303" y="1695"/>
                      <a:pt x="9522" y="1134"/>
                    </a:cubicBezTo>
                    <a:cubicBezTo>
                      <a:pt x="11144" y="388"/>
                      <a:pt x="12971" y="-7"/>
                      <a:pt x="15048" y="0"/>
                    </a:cubicBezTo>
                    <a:cubicBezTo>
                      <a:pt x="17230" y="7"/>
                      <a:pt x="19418" y="3"/>
                      <a:pt x="21600" y="3"/>
                    </a:cubicBezTo>
                    <a:cubicBezTo>
                      <a:pt x="20841" y="71"/>
                      <a:pt x="20089" y="167"/>
                      <a:pt x="19359" y="316"/>
                    </a:cubicBezTo>
                    <a:cubicBezTo>
                      <a:pt x="19097" y="371"/>
                      <a:pt x="18811" y="398"/>
                      <a:pt x="18618" y="534"/>
                    </a:cubicBezTo>
                    <a:cubicBezTo>
                      <a:pt x="18017" y="538"/>
                      <a:pt x="17562" y="766"/>
                      <a:pt x="17160" y="953"/>
                    </a:cubicBezTo>
                    <a:cubicBezTo>
                      <a:pt x="16075" y="1457"/>
                      <a:pt x="15094" y="2039"/>
                      <a:pt x="14283" y="2710"/>
                    </a:cubicBezTo>
                    <a:cubicBezTo>
                      <a:pt x="12142" y="4481"/>
                      <a:pt x="10882" y="6462"/>
                      <a:pt x="10164" y="8573"/>
                    </a:cubicBezTo>
                    <a:cubicBezTo>
                      <a:pt x="9557" y="10126"/>
                      <a:pt x="9371" y="11705"/>
                      <a:pt x="9341" y="13292"/>
                    </a:cubicBezTo>
                    <a:cubicBezTo>
                      <a:pt x="9341" y="13336"/>
                      <a:pt x="9371" y="13377"/>
                      <a:pt x="9388" y="13422"/>
                    </a:cubicBezTo>
                    <a:cubicBezTo>
                      <a:pt x="9324" y="13956"/>
                      <a:pt x="9411" y="14487"/>
                      <a:pt x="9487" y="15022"/>
                    </a:cubicBezTo>
                    <a:cubicBezTo>
                      <a:pt x="9528" y="15328"/>
                      <a:pt x="9511" y="15641"/>
                      <a:pt x="9709" y="15944"/>
                    </a:cubicBezTo>
                    <a:cubicBezTo>
                      <a:pt x="10567" y="15822"/>
                      <a:pt x="11407" y="15699"/>
                      <a:pt x="12288" y="15570"/>
                    </a:cubicBezTo>
                    <a:cubicBezTo>
                      <a:pt x="12323" y="15737"/>
                      <a:pt x="12200" y="15842"/>
                      <a:pt x="12124" y="15948"/>
                    </a:cubicBezTo>
                    <a:cubicBezTo>
                      <a:pt x="11716" y="16561"/>
                      <a:pt x="11302" y="17170"/>
                      <a:pt x="10882" y="17780"/>
                    </a:cubicBezTo>
                    <a:cubicBezTo>
                      <a:pt x="10794" y="17906"/>
                      <a:pt x="10707" y="18025"/>
                      <a:pt x="10701" y="18164"/>
                    </a:cubicBezTo>
                    <a:cubicBezTo>
                      <a:pt x="10537" y="18205"/>
                      <a:pt x="10526" y="18304"/>
                      <a:pt x="10467" y="18382"/>
                    </a:cubicBezTo>
                    <a:cubicBezTo>
                      <a:pt x="9808" y="19349"/>
                      <a:pt x="9155" y="20316"/>
                      <a:pt x="8495" y="21280"/>
                    </a:cubicBezTo>
                    <a:cubicBezTo>
                      <a:pt x="8419" y="21389"/>
                      <a:pt x="8390" y="21518"/>
                      <a:pt x="8204" y="21593"/>
                    </a:cubicBezTo>
                    <a:cubicBezTo>
                      <a:pt x="8069" y="21590"/>
                      <a:pt x="7994" y="21535"/>
                      <a:pt x="7906" y="21491"/>
                    </a:cubicBezTo>
                    <a:cubicBezTo>
                      <a:pt x="7037" y="21052"/>
                      <a:pt x="6173" y="20606"/>
                      <a:pt x="5292" y="20177"/>
                    </a:cubicBezTo>
                    <a:cubicBezTo>
                      <a:pt x="4866" y="19969"/>
                      <a:pt x="4504" y="19720"/>
                      <a:pt x="4003" y="19571"/>
                    </a:cubicBezTo>
                    <a:cubicBezTo>
                      <a:pt x="3828" y="19438"/>
                      <a:pt x="3612" y="19329"/>
                      <a:pt x="3396" y="19216"/>
                    </a:cubicBezTo>
                    <a:cubicBezTo>
                      <a:pt x="2351" y="18692"/>
                      <a:pt x="1307" y="18168"/>
                      <a:pt x="268" y="17640"/>
                    </a:cubicBezTo>
                    <a:cubicBezTo>
                      <a:pt x="158" y="17586"/>
                      <a:pt x="0" y="17548"/>
                      <a:pt x="0" y="17422"/>
                    </a:cubicBezTo>
                    <a:cubicBezTo>
                      <a:pt x="642" y="17323"/>
                      <a:pt x="1284" y="17225"/>
                      <a:pt x="1931" y="17122"/>
                    </a:cubicBezTo>
                    <a:cubicBezTo>
                      <a:pt x="2526" y="17031"/>
                      <a:pt x="2526" y="17031"/>
                      <a:pt x="2427" y="16683"/>
                    </a:cubicBezTo>
                    <a:cubicBezTo>
                      <a:pt x="2357" y="16442"/>
                      <a:pt x="2305" y="16196"/>
                      <a:pt x="2240" y="15955"/>
                    </a:cubicBezTo>
                    <a:cubicBezTo>
                      <a:pt x="2065" y="15240"/>
                      <a:pt x="1984" y="14521"/>
                      <a:pt x="1943" y="13799"/>
                    </a:cubicBezTo>
                    <a:cubicBezTo>
                      <a:pt x="1890" y="12734"/>
                      <a:pt x="1990" y="11658"/>
                      <a:pt x="2165" y="10582"/>
                    </a:cubicBezTo>
                    <a:close/>
                  </a:path>
                </a:pathLst>
              </a:custGeom>
              <a:solidFill>
                <a:srgbClr val="D1DAE0"/>
              </a:solidFill>
              <a:ln w="12700">
                <a:miter lim="400000"/>
              </a:ln>
            </p:spPr>
            <p:txBody>
              <a:bodyPr lIns="38100" tIns="38100" rIns="38100" bIns="38100" anchor="ctr"/>
              <a:lstStyle/>
              <a:p>
                <a:pPr>
                  <a:defRPr sz="3000">
                    <a:solidFill>
                      <a:srgbClr val="FFFFFF"/>
                    </a:solidFill>
                  </a:defRPr>
                </a:pPr>
                <a:endParaRPr lang="en-US"/>
              </a:p>
            </p:txBody>
          </p:sp>
          <p:sp>
            <p:nvSpPr>
              <p:cNvPr id="19" name="Shape">
                <a:extLst>
                  <a:ext uri="{FF2B5EF4-FFF2-40B4-BE49-F238E27FC236}">
                    <a16:creationId xmlns:a16="http://schemas.microsoft.com/office/drawing/2014/main" id="{AF45332C-862C-D9B2-E0B0-D01FCBCE02DB}"/>
                  </a:ext>
                </a:extLst>
              </p:cNvPr>
              <p:cNvSpPr/>
              <p:nvPr/>
            </p:nvSpPr>
            <p:spPr>
              <a:xfrm>
                <a:off x="3701201" y="4345445"/>
                <a:ext cx="3285052" cy="1376341"/>
              </a:xfrm>
              <a:custGeom>
                <a:avLst/>
                <a:gdLst/>
                <a:ahLst/>
                <a:cxnLst>
                  <a:cxn ang="0">
                    <a:pos x="wd2" y="hd2"/>
                  </a:cxn>
                  <a:cxn ang="5400000">
                    <a:pos x="wd2" y="hd2"/>
                  </a:cxn>
                  <a:cxn ang="10800000">
                    <a:pos x="wd2" y="hd2"/>
                  </a:cxn>
                  <a:cxn ang="16200000">
                    <a:pos x="wd2" y="hd2"/>
                  </a:cxn>
                </a:cxnLst>
                <a:rect l="0" t="0" r="r" b="b"/>
                <a:pathLst>
                  <a:path w="21567" h="21359" extrusionOk="0">
                    <a:moveTo>
                      <a:pt x="16096" y="16511"/>
                    </a:moveTo>
                    <a:cubicBezTo>
                      <a:pt x="15907" y="16591"/>
                      <a:pt x="15749" y="16838"/>
                      <a:pt x="15577" y="17029"/>
                    </a:cubicBezTo>
                    <a:cubicBezTo>
                      <a:pt x="13886" y="18928"/>
                      <a:pt x="12128" y="20300"/>
                      <a:pt x="10275" y="20954"/>
                    </a:cubicBezTo>
                    <a:cubicBezTo>
                      <a:pt x="8595" y="21544"/>
                      <a:pt x="6921" y="21568"/>
                      <a:pt x="5268" y="20491"/>
                    </a:cubicBezTo>
                    <a:cubicBezTo>
                      <a:pt x="4184" y="19781"/>
                      <a:pt x="3202" y="18625"/>
                      <a:pt x="2403" y="16710"/>
                    </a:cubicBezTo>
                    <a:cubicBezTo>
                      <a:pt x="1903" y="15514"/>
                      <a:pt x="1572" y="14070"/>
                      <a:pt x="1286" y="12563"/>
                    </a:cubicBezTo>
                    <a:cubicBezTo>
                      <a:pt x="941" y="10752"/>
                      <a:pt x="594" y="8933"/>
                      <a:pt x="256" y="7115"/>
                    </a:cubicBezTo>
                    <a:cubicBezTo>
                      <a:pt x="172" y="6668"/>
                      <a:pt x="7" y="6309"/>
                      <a:pt x="0" y="5783"/>
                    </a:cubicBezTo>
                    <a:cubicBezTo>
                      <a:pt x="162" y="6078"/>
                      <a:pt x="304" y="6421"/>
                      <a:pt x="439" y="6788"/>
                    </a:cubicBezTo>
                    <a:cubicBezTo>
                      <a:pt x="597" y="7211"/>
                      <a:pt x="732" y="7689"/>
                      <a:pt x="952" y="7960"/>
                    </a:cubicBezTo>
                    <a:cubicBezTo>
                      <a:pt x="982" y="8176"/>
                      <a:pt x="1053" y="8303"/>
                      <a:pt x="1124" y="8423"/>
                    </a:cubicBezTo>
                    <a:cubicBezTo>
                      <a:pt x="1481" y="9029"/>
                      <a:pt x="1849" y="9579"/>
                      <a:pt x="2251" y="10018"/>
                    </a:cubicBezTo>
                    <a:cubicBezTo>
                      <a:pt x="3462" y="11334"/>
                      <a:pt x="4745" y="11797"/>
                      <a:pt x="6057" y="11853"/>
                    </a:cubicBezTo>
                    <a:cubicBezTo>
                      <a:pt x="7046" y="11901"/>
                      <a:pt x="8025" y="11661"/>
                      <a:pt x="8993" y="11215"/>
                    </a:cubicBezTo>
                    <a:cubicBezTo>
                      <a:pt x="9779" y="10848"/>
                      <a:pt x="10569" y="10489"/>
                      <a:pt x="11308" y="9707"/>
                    </a:cubicBezTo>
                    <a:cubicBezTo>
                      <a:pt x="11446" y="9763"/>
                      <a:pt x="11568" y="9611"/>
                      <a:pt x="11693" y="9508"/>
                    </a:cubicBezTo>
                    <a:cubicBezTo>
                      <a:pt x="12394" y="8933"/>
                      <a:pt x="13083" y="8279"/>
                      <a:pt x="13751" y="7506"/>
                    </a:cubicBezTo>
                    <a:cubicBezTo>
                      <a:pt x="14419" y="6740"/>
                      <a:pt x="15081" y="5958"/>
                      <a:pt x="15695" y="4961"/>
                    </a:cubicBezTo>
                    <a:cubicBezTo>
                      <a:pt x="15931" y="4650"/>
                      <a:pt x="16174" y="4363"/>
                      <a:pt x="16383" y="3900"/>
                    </a:cubicBezTo>
                    <a:cubicBezTo>
                      <a:pt x="16049" y="2879"/>
                      <a:pt x="15728" y="1898"/>
                      <a:pt x="15371" y="805"/>
                    </a:cubicBezTo>
                    <a:cubicBezTo>
                      <a:pt x="15516" y="774"/>
                      <a:pt x="15590" y="750"/>
                      <a:pt x="15664" y="742"/>
                    </a:cubicBezTo>
                    <a:cubicBezTo>
                      <a:pt x="16680" y="614"/>
                      <a:pt x="17699" y="502"/>
                      <a:pt x="18715" y="367"/>
                    </a:cubicBezTo>
                    <a:cubicBezTo>
                      <a:pt x="19035" y="327"/>
                      <a:pt x="19353" y="239"/>
                      <a:pt x="19673" y="175"/>
                    </a:cubicBezTo>
                    <a:cubicBezTo>
                      <a:pt x="19717" y="191"/>
                      <a:pt x="19761" y="223"/>
                      <a:pt x="19805" y="223"/>
                    </a:cubicBezTo>
                    <a:cubicBezTo>
                      <a:pt x="20301" y="160"/>
                      <a:pt x="20800" y="96"/>
                      <a:pt x="21296" y="16"/>
                    </a:cubicBezTo>
                    <a:cubicBezTo>
                      <a:pt x="21586" y="-32"/>
                      <a:pt x="21600" y="-16"/>
                      <a:pt x="21536" y="678"/>
                    </a:cubicBezTo>
                    <a:cubicBezTo>
                      <a:pt x="21533" y="702"/>
                      <a:pt x="21533" y="726"/>
                      <a:pt x="21529" y="758"/>
                    </a:cubicBezTo>
                    <a:cubicBezTo>
                      <a:pt x="21131" y="4674"/>
                      <a:pt x="20736" y="8598"/>
                      <a:pt x="20331" y="12507"/>
                    </a:cubicBezTo>
                    <a:cubicBezTo>
                      <a:pt x="20250" y="13281"/>
                      <a:pt x="20206" y="14086"/>
                      <a:pt x="20075" y="14828"/>
                    </a:cubicBezTo>
                    <a:cubicBezTo>
                      <a:pt x="19997" y="14804"/>
                      <a:pt x="19963" y="14692"/>
                      <a:pt x="19930" y="14589"/>
                    </a:cubicBezTo>
                    <a:cubicBezTo>
                      <a:pt x="19714" y="13927"/>
                      <a:pt x="19498" y="13257"/>
                      <a:pt x="19278" y="12595"/>
                    </a:cubicBezTo>
                    <a:cubicBezTo>
                      <a:pt x="19089" y="12020"/>
                      <a:pt x="19083" y="12020"/>
                      <a:pt x="18843" y="12435"/>
                    </a:cubicBezTo>
                    <a:cubicBezTo>
                      <a:pt x="18249" y="13448"/>
                      <a:pt x="17632" y="14365"/>
                      <a:pt x="17001" y="15243"/>
                    </a:cubicBezTo>
                    <a:cubicBezTo>
                      <a:pt x="16704" y="15665"/>
                      <a:pt x="16373" y="15969"/>
                      <a:pt x="16096" y="16511"/>
                    </a:cubicBezTo>
                    <a:close/>
                  </a:path>
                </a:pathLst>
              </a:custGeom>
              <a:solidFill>
                <a:srgbClr val="0088A1"/>
              </a:solidFill>
              <a:ln w="12700">
                <a:miter lim="400000"/>
              </a:ln>
            </p:spPr>
            <p:txBody>
              <a:bodyPr lIns="38100" tIns="38100" rIns="38100" bIns="38100" anchor="ctr"/>
              <a:lstStyle/>
              <a:p>
                <a:pPr>
                  <a:defRPr sz="3000">
                    <a:solidFill>
                      <a:srgbClr val="FFFFFF"/>
                    </a:solidFill>
                  </a:defRPr>
                </a:pPr>
                <a:endParaRPr lang="en-US"/>
              </a:p>
            </p:txBody>
          </p:sp>
          <p:sp>
            <p:nvSpPr>
              <p:cNvPr id="20" name="Shape">
                <a:extLst>
                  <a:ext uri="{FF2B5EF4-FFF2-40B4-BE49-F238E27FC236}">
                    <a16:creationId xmlns:a16="http://schemas.microsoft.com/office/drawing/2014/main" id="{BEE04E61-1930-C36C-C67E-A2DAC5DF33C8}"/>
                  </a:ext>
                </a:extLst>
              </p:cNvPr>
              <p:cNvSpPr/>
              <p:nvPr/>
            </p:nvSpPr>
            <p:spPr>
              <a:xfrm>
                <a:off x="5829340" y="2186697"/>
                <a:ext cx="2774087" cy="2730318"/>
              </a:xfrm>
              <a:custGeom>
                <a:avLst/>
                <a:gdLst/>
                <a:ahLst/>
                <a:cxnLst>
                  <a:cxn ang="0">
                    <a:pos x="wd2" y="hd2"/>
                  </a:cxn>
                  <a:cxn ang="5400000">
                    <a:pos x="wd2" y="hd2"/>
                  </a:cxn>
                  <a:cxn ang="10800000">
                    <a:pos x="wd2" y="hd2"/>
                  </a:cxn>
                  <a:cxn ang="16200000">
                    <a:pos x="wd2" y="hd2"/>
                  </a:cxn>
                </a:cxnLst>
                <a:rect l="0" t="0" r="r" b="b"/>
                <a:pathLst>
                  <a:path w="21458" h="21596" extrusionOk="0">
                    <a:moveTo>
                      <a:pt x="19566" y="21596"/>
                    </a:moveTo>
                    <a:cubicBezTo>
                      <a:pt x="19670" y="21088"/>
                      <a:pt x="19662" y="20567"/>
                      <a:pt x="19717" y="20055"/>
                    </a:cubicBezTo>
                    <a:cubicBezTo>
                      <a:pt x="19733" y="19901"/>
                      <a:pt x="19757" y="19738"/>
                      <a:pt x="19682" y="19584"/>
                    </a:cubicBezTo>
                    <a:cubicBezTo>
                      <a:pt x="19729" y="19466"/>
                      <a:pt x="19705" y="19348"/>
                      <a:pt x="19689" y="19230"/>
                    </a:cubicBezTo>
                    <a:cubicBezTo>
                      <a:pt x="19586" y="18527"/>
                      <a:pt x="19391" y="17856"/>
                      <a:pt x="19117" y="17201"/>
                    </a:cubicBezTo>
                    <a:cubicBezTo>
                      <a:pt x="18485" y="15685"/>
                      <a:pt x="17543" y="14380"/>
                      <a:pt x="16414" y="13217"/>
                    </a:cubicBezTo>
                    <a:cubicBezTo>
                      <a:pt x="15443" y="12213"/>
                      <a:pt x="14406" y="11290"/>
                      <a:pt x="13197" y="10578"/>
                    </a:cubicBezTo>
                    <a:cubicBezTo>
                      <a:pt x="13102" y="10424"/>
                      <a:pt x="12939" y="10359"/>
                      <a:pt x="12800" y="10269"/>
                    </a:cubicBezTo>
                    <a:cubicBezTo>
                      <a:pt x="11480" y="9432"/>
                      <a:pt x="10096" y="8720"/>
                      <a:pt x="8649" y="8147"/>
                    </a:cubicBezTo>
                    <a:cubicBezTo>
                      <a:pt x="8577" y="8119"/>
                      <a:pt x="8498" y="8115"/>
                      <a:pt x="8422" y="8099"/>
                    </a:cubicBezTo>
                    <a:cubicBezTo>
                      <a:pt x="8343" y="8054"/>
                      <a:pt x="8267" y="8001"/>
                      <a:pt x="8184" y="7968"/>
                    </a:cubicBezTo>
                    <a:cubicBezTo>
                      <a:pt x="7504" y="7704"/>
                      <a:pt x="6808" y="7485"/>
                      <a:pt x="6097" y="7314"/>
                    </a:cubicBezTo>
                    <a:cubicBezTo>
                      <a:pt x="5544" y="7184"/>
                      <a:pt x="5572" y="7098"/>
                      <a:pt x="5508" y="7749"/>
                    </a:cubicBezTo>
                    <a:cubicBezTo>
                      <a:pt x="5464" y="8208"/>
                      <a:pt x="5452" y="8672"/>
                      <a:pt x="5353" y="9127"/>
                    </a:cubicBezTo>
                    <a:cubicBezTo>
                      <a:pt x="5202" y="9091"/>
                      <a:pt x="5138" y="8981"/>
                      <a:pt x="5059" y="8903"/>
                    </a:cubicBezTo>
                    <a:cubicBezTo>
                      <a:pt x="4331" y="8196"/>
                      <a:pt x="3612" y="7489"/>
                      <a:pt x="2884" y="6781"/>
                    </a:cubicBezTo>
                    <a:cubicBezTo>
                      <a:pt x="2753" y="6655"/>
                      <a:pt x="2642" y="6501"/>
                      <a:pt x="2471" y="6419"/>
                    </a:cubicBezTo>
                    <a:cubicBezTo>
                      <a:pt x="1942" y="5830"/>
                      <a:pt x="1362" y="5297"/>
                      <a:pt x="801" y="4744"/>
                    </a:cubicBezTo>
                    <a:cubicBezTo>
                      <a:pt x="558" y="4505"/>
                      <a:pt x="312" y="4265"/>
                      <a:pt x="69" y="4025"/>
                    </a:cubicBezTo>
                    <a:cubicBezTo>
                      <a:pt x="-30" y="3927"/>
                      <a:pt x="-22" y="3846"/>
                      <a:pt x="93" y="3769"/>
                    </a:cubicBezTo>
                    <a:cubicBezTo>
                      <a:pt x="149" y="3732"/>
                      <a:pt x="205" y="3700"/>
                      <a:pt x="260" y="3663"/>
                    </a:cubicBezTo>
                    <a:cubicBezTo>
                      <a:pt x="1159" y="3102"/>
                      <a:pt x="2061" y="2545"/>
                      <a:pt x="2960" y="1980"/>
                    </a:cubicBezTo>
                    <a:cubicBezTo>
                      <a:pt x="3087" y="1899"/>
                      <a:pt x="3250" y="1858"/>
                      <a:pt x="3321" y="1695"/>
                    </a:cubicBezTo>
                    <a:cubicBezTo>
                      <a:pt x="3477" y="1663"/>
                      <a:pt x="3608" y="1577"/>
                      <a:pt x="3743" y="1492"/>
                    </a:cubicBezTo>
                    <a:cubicBezTo>
                      <a:pt x="4439" y="1057"/>
                      <a:pt x="5138" y="618"/>
                      <a:pt x="5838" y="187"/>
                    </a:cubicBezTo>
                    <a:cubicBezTo>
                      <a:pt x="5957" y="114"/>
                      <a:pt x="6057" y="-4"/>
                      <a:pt x="6216" y="0"/>
                    </a:cubicBezTo>
                    <a:cubicBezTo>
                      <a:pt x="6228" y="12"/>
                      <a:pt x="6236" y="24"/>
                      <a:pt x="6248" y="33"/>
                    </a:cubicBezTo>
                    <a:cubicBezTo>
                      <a:pt x="6256" y="581"/>
                      <a:pt x="6156" y="1118"/>
                      <a:pt x="6108" y="1659"/>
                    </a:cubicBezTo>
                    <a:cubicBezTo>
                      <a:pt x="6093" y="1830"/>
                      <a:pt x="6132" y="1899"/>
                      <a:pt x="6295" y="1931"/>
                    </a:cubicBezTo>
                    <a:cubicBezTo>
                      <a:pt x="6792" y="2025"/>
                      <a:pt x="7289" y="2134"/>
                      <a:pt x="7786" y="2240"/>
                    </a:cubicBezTo>
                    <a:cubicBezTo>
                      <a:pt x="7834" y="2256"/>
                      <a:pt x="7882" y="2281"/>
                      <a:pt x="7933" y="2293"/>
                    </a:cubicBezTo>
                    <a:cubicBezTo>
                      <a:pt x="9539" y="2708"/>
                      <a:pt x="11074" y="3330"/>
                      <a:pt x="12557" y="4086"/>
                    </a:cubicBezTo>
                    <a:cubicBezTo>
                      <a:pt x="12740" y="4179"/>
                      <a:pt x="12911" y="4314"/>
                      <a:pt x="13122" y="4346"/>
                    </a:cubicBezTo>
                    <a:cubicBezTo>
                      <a:pt x="13185" y="4436"/>
                      <a:pt x="13285" y="4480"/>
                      <a:pt x="13376" y="4529"/>
                    </a:cubicBezTo>
                    <a:cubicBezTo>
                      <a:pt x="14672" y="5261"/>
                      <a:pt x="15885" y="6111"/>
                      <a:pt x="17002" y="7107"/>
                    </a:cubicBezTo>
                    <a:cubicBezTo>
                      <a:pt x="18449" y="8395"/>
                      <a:pt x="19705" y="9843"/>
                      <a:pt x="20564" y="11615"/>
                    </a:cubicBezTo>
                    <a:cubicBezTo>
                      <a:pt x="21208" y="12941"/>
                      <a:pt x="21570" y="14331"/>
                      <a:pt x="21427" y="15827"/>
                    </a:cubicBezTo>
                    <a:cubicBezTo>
                      <a:pt x="21383" y="16266"/>
                      <a:pt x="21296" y="16697"/>
                      <a:pt x="21149" y="17112"/>
                    </a:cubicBezTo>
                    <a:cubicBezTo>
                      <a:pt x="20691" y="18421"/>
                      <a:pt x="20234" y="19726"/>
                      <a:pt x="19777" y="21031"/>
                    </a:cubicBezTo>
                    <a:cubicBezTo>
                      <a:pt x="19701" y="21226"/>
                      <a:pt x="19590" y="21397"/>
                      <a:pt x="19566" y="21596"/>
                    </a:cubicBezTo>
                    <a:close/>
                  </a:path>
                </a:pathLst>
              </a:custGeom>
              <a:solidFill>
                <a:schemeClr val="bg2">
                  <a:lumMod val="40000"/>
                  <a:lumOff val="60000"/>
                </a:schemeClr>
              </a:solidFill>
              <a:ln w="12700">
                <a:miter lim="400000"/>
              </a:ln>
            </p:spPr>
            <p:txBody>
              <a:bodyPr lIns="38100" tIns="38100" rIns="38100" bIns="38100" anchor="ctr"/>
              <a:lstStyle/>
              <a:p>
                <a:pPr>
                  <a:defRPr sz="3000">
                    <a:solidFill>
                      <a:srgbClr val="FFFFFF"/>
                    </a:solidFill>
                  </a:defRPr>
                </a:pPr>
                <a:endParaRPr lang="en-US"/>
              </a:p>
            </p:txBody>
          </p:sp>
        </p:grpSp>
        <p:sp>
          <p:nvSpPr>
            <p:cNvPr id="21" name="TextBox 82">
              <a:extLst>
                <a:ext uri="{FF2B5EF4-FFF2-40B4-BE49-F238E27FC236}">
                  <a16:creationId xmlns:a16="http://schemas.microsoft.com/office/drawing/2014/main" id="{7AD99DD2-7D32-B3D0-0E97-F1FE4651A8A2}"/>
                </a:ext>
              </a:extLst>
            </p:cNvPr>
            <p:cNvSpPr txBox="1"/>
            <p:nvPr/>
          </p:nvSpPr>
          <p:spPr>
            <a:xfrm>
              <a:off x="1982371" y="1992221"/>
              <a:ext cx="2580932" cy="800219"/>
            </a:xfrm>
            <a:prstGeom prst="rect">
              <a:avLst/>
            </a:prstGeom>
            <a:noFill/>
          </p:spPr>
          <p:txBody>
            <a:bodyPr wrap="square" lIns="0" r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b="1">
                  <a:solidFill>
                    <a:srgbClr val="0088A1"/>
                  </a:solidFill>
                </a:rPr>
                <a:t>FEEDBACK</a:t>
              </a:r>
              <a:endParaRPr kumimoji="0" lang="en-US" b="1" i="0" u="none" strike="noStrike" kern="1200" cap="none" spc="0" normalizeH="0" baseline="0" noProof="0">
                <a:ln>
                  <a:noFill/>
                </a:ln>
                <a:solidFill>
                  <a:srgbClr val="0088A1"/>
                </a:solidFill>
                <a:effectLst/>
                <a:uLnTx/>
                <a:uFillTx/>
                <a:ea typeface="+mn-ea"/>
                <a:cs typeface="+mn-cs"/>
              </a:endParaRPr>
            </a:p>
            <a:p>
              <a:pPr marL="285750" lvl="0" indent="-285750">
                <a:buFont typeface="Arial" panose="020B0604020202020204" pitchFamily="34" charset="0"/>
                <a:buChar char="•"/>
                <a:defRPr/>
              </a:pPr>
              <a:r>
                <a:rPr lang="en-US" sz="1400">
                  <a:solidFill>
                    <a:schemeClr val="accent2"/>
                  </a:solidFill>
                </a:rPr>
                <a:t>Goal Setting</a:t>
              </a:r>
            </a:p>
            <a:p>
              <a:pPr marL="285750" indent="-285750">
                <a:buFont typeface="Arial" panose="020B0604020202020204" pitchFamily="34" charset="0"/>
                <a:buChar char="•"/>
                <a:defRPr/>
              </a:pPr>
              <a:r>
                <a:rPr lang="en-US" sz="1400">
                  <a:solidFill>
                    <a:schemeClr val="accent2"/>
                  </a:solidFill>
                </a:rPr>
                <a:t>Performance Scorecard</a:t>
              </a:r>
            </a:p>
          </p:txBody>
        </p:sp>
      </p:grpSp>
      <p:grpSp>
        <p:nvGrpSpPr>
          <p:cNvPr id="27" name="Group 26">
            <a:extLst>
              <a:ext uri="{FF2B5EF4-FFF2-40B4-BE49-F238E27FC236}">
                <a16:creationId xmlns:a16="http://schemas.microsoft.com/office/drawing/2014/main" id="{C0CDDD25-0E97-3F84-9098-5D5C57850417}"/>
              </a:ext>
            </a:extLst>
          </p:cNvPr>
          <p:cNvGrpSpPr/>
          <p:nvPr/>
        </p:nvGrpSpPr>
        <p:grpSpPr>
          <a:xfrm>
            <a:off x="8198165" y="1637419"/>
            <a:ext cx="3479920" cy="4306188"/>
            <a:chOff x="8198165" y="1637419"/>
            <a:chExt cx="3479920" cy="4306188"/>
          </a:xfrm>
        </p:grpSpPr>
        <p:sp>
          <p:nvSpPr>
            <p:cNvPr id="8" name="Freeform: Shape 7">
              <a:extLst>
                <a:ext uri="{FF2B5EF4-FFF2-40B4-BE49-F238E27FC236}">
                  <a16:creationId xmlns:a16="http://schemas.microsoft.com/office/drawing/2014/main" id="{BE3DA1D7-0956-7147-B634-14B70AEB2223}"/>
                </a:ext>
              </a:extLst>
            </p:cNvPr>
            <p:cNvSpPr/>
            <p:nvPr/>
          </p:nvSpPr>
          <p:spPr>
            <a:xfrm>
              <a:off x="8198166" y="1986765"/>
              <a:ext cx="3473488" cy="3956837"/>
            </a:xfrm>
            <a:custGeom>
              <a:avLst/>
              <a:gdLst>
                <a:gd name="connsiteX0" fmla="*/ 0 w 3599998"/>
                <a:gd name="connsiteY0" fmla="*/ 0 h 3012602"/>
                <a:gd name="connsiteX1" fmla="*/ 1800000 w 3599998"/>
                <a:gd name="connsiteY1" fmla="*/ 265125 h 3012602"/>
                <a:gd name="connsiteX2" fmla="*/ 3599998 w 3599998"/>
                <a:gd name="connsiteY2" fmla="*/ 0 h 3012602"/>
                <a:gd name="connsiteX3" fmla="*/ 3599998 w 3599998"/>
                <a:gd name="connsiteY3" fmla="*/ 3012602 h 3012602"/>
                <a:gd name="connsiteX4" fmla="*/ 0 w 3599998"/>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8" h="3012602">
                  <a:moveTo>
                    <a:pt x="0" y="0"/>
                  </a:moveTo>
                  <a:lnTo>
                    <a:pt x="1800000" y="265125"/>
                  </a:lnTo>
                  <a:lnTo>
                    <a:pt x="3599998" y="0"/>
                  </a:lnTo>
                  <a:lnTo>
                    <a:pt x="3599998" y="3012602"/>
                  </a:lnTo>
                  <a:lnTo>
                    <a:pt x="0" y="3012602"/>
                  </a:lnTo>
                  <a:close/>
                </a:path>
              </a:pathLst>
            </a:custGeom>
            <a:noFill/>
            <a:ln w="3175">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8900" tIns="360000" rIns="88900" bIns="38100" rtlCol="0" anchor="t">
              <a:noAutofit/>
            </a:bodyPr>
            <a:lstStyle/>
            <a:p>
              <a:pPr marR="0" fontAlgn="base">
                <a:spcBef>
                  <a:spcPts val="300"/>
                </a:spcBef>
                <a:spcAft>
                  <a:spcPts val="200"/>
                </a:spcAft>
                <a:buClrTx/>
                <a:buSzTx/>
                <a:tabLst/>
                <a:defRPr/>
              </a:pPr>
              <a:r>
                <a:rPr lang="en-US" altLang="en-US" sz="1400" b="1">
                  <a:solidFill>
                    <a:srgbClr val="0088A1"/>
                  </a:solidFill>
                </a:rPr>
                <a:t>Lack of real–time visual displays of performance impairs sustainment. </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rgbClr val="0088A1"/>
                  </a:solidFill>
                </a:rPr>
                <a:t>Performance scorecards should be readily available to staff members who have been asked to change</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rgbClr val="0088A1"/>
                  </a:solidFill>
                </a:rPr>
                <a:t>They should reflect both individual and team performance in near–real–time or real–time</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i="1" u="sng">
                  <a:solidFill>
                    <a:srgbClr val="0088A1"/>
                  </a:solidFill>
                </a:rPr>
                <a:t>Example</a:t>
              </a:r>
              <a:r>
                <a:rPr lang="en-US" altLang="en-US" sz="1400" i="1">
                  <a:solidFill>
                    <a:srgbClr val="0088A1"/>
                  </a:solidFill>
                </a:rPr>
                <a:t>: </a:t>
              </a:r>
              <a:r>
                <a:rPr lang="en-US" altLang="en-US" sz="1400">
                  <a:solidFill>
                    <a:srgbClr val="0088A1"/>
                  </a:solidFill>
                </a:rPr>
                <a:t>Customer service centers typically display queuing statistics, call abandonment rates, caller wait times, and call handling time on digital display boards visible from all parts of the workspace</a:t>
              </a:r>
            </a:p>
          </p:txBody>
        </p:sp>
        <p:sp>
          <p:nvSpPr>
            <p:cNvPr id="10" name="Rectangle 9">
              <a:extLst>
                <a:ext uri="{FF2B5EF4-FFF2-40B4-BE49-F238E27FC236}">
                  <a16:creationId xmlns:a16="http://schemas.microsoft.com/office/drawing/2014/main" id="{06431F0F-9274-CDD6-7E03-F86E9F97963B}"/>
                </a:ext>
              </a:extLst>
            </p:cNvPr>
            <p:cNvSpPr>
              <a:spLocks/>
            </p:cNvSpPr>
            <p:nvPr/>
          </p:nvSpPr>
          <p:spPr>
            <a:xfrm>
              <a:off x="8204597" y="5848964"/>
              <a:ext cx="3473488" cy="94643"/>
            </a:xfrm>
            <a:prstGeom prst="rect">
              <a:avLst/>
            </a:prstGeom>
            <a:solidFill>
              <a:srgbClr val="00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pPr>
              <a:endParaRPr lang="en-US" sz="1600"/>
            </a:p>
          </p:txBody>
        </p:sp>
        <p:sp>
          <p:nvSpPr>
            <p:cNvPr id="13" name="Nom3">
              <a:extLst>
                <a:ext uri="{FF2B5EF4-FFF2-40B4-BE49-F238E27FC236}">
                  <a16:creationId xmlns:a16="http://schemas.microsoft.com/office/drawing/2014/main" id="{D8884032-BAF8-3F85-139F-2D55888262D2}"/>
                </a:ext>
              </a:extLst>
            </p:cNvPr>
            <p:cNvSpPr/>
            <p:nvPr/>
          </p:nvSpPr>
          <p:spPr>
            <a:xfrm rot="5400000">
              <a:off x="9585564" y="250020"/>
              <a:ext cx="698689" cy="3473488"/>
            </a:xfrm>
            <a:prstGeom prst="homePlate">
              <a:avLst>
                <a:gd name="adj" fmla="val 43203"/>
              </a:avLst>
            </a:prstGeom>
            <a:solidFill>
              <a:srgbClr val="0088A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spcBef>
                  <a:spcPts val="300"/>
                </a:spcBef>
                <a:defRPr/>
              </a:pPr>
              <a:r>
                <a:rPr lang="en-US" sz="1400" b="1" kern="0"/>
                <a:t>Real–time Performance Scorecards</a:t>
              </a:r>
            </a:p>
          </p:txBody>
        </p:sp>
      </p:grpSp>
      <p:grpSp>
        <p:nvGrpSpPr>
          <p:cNvPr id="28" name="Group 27">
            <a:extLst>
              <a:ext uri="{FF2B5EF4-FFF2-40B4-BE49-F238E27FC236}">
                <a16:creationId xmlns:a16="http://schemas.microsoft.com/office/drawing/2014/main" id="{D968C883-8F4D-9CBB-AB8C-7A492ACDFCDB}"/>
              </a:ext>
            </a:extLst>
          </p:cNvPr>
          <p:cNvGrpSpPr/>
          <p:nvPr/>
        </p:nvGrpSpPr>
        <p:grpSpPr>
          <a:xfrm>
            <a:off x="4641891" y="1637419"/>
            <a:ext cx="3477686" cy="4306188"/>
            <a:chOff x="4584215" y="1637419"/>
            <a:chExt cx="3477686" cy="4306188"/>
          </a:xfrm>
        </p:grpSpPr>
        <p:sp>
          <p:nvSpPr>
            <p:cNvPr id="11" name="Rectangle : coins arrondis 12">
              <a:extLst>
                <a:ext uri="{FF2B5EF4-FFF2-40B4-BE49-F238E27FC236}">
                  <a16:creationId xmlns:a16="http://schemas.microsoft.com/office/drawing/2014/main" id="{C54E0883-0A15-2D37-A771-075DE1C54324}"/>
                </a:ext>
              </a:extLst>
            </p:cNvPr>
            <p:cNvSpPr/>
            <p:nvPr/>
          </p:nvSpPr>
          <p:spPr>
            <a:xfrm>
              <a:off x="4588413" y="5848964"/>
              <a:ext cx="3473488" cy="94643"/>
            </a:xfrm>
            <a:prstGeom prst="roundRect">
              <a:avLst>
                <a:gd name="adj" fmla="val 0"/>
              </a:avLst>
            </a:prstGeom>
            <a:solidFill>
              <a:srgbClr val="00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Freeform: Shape 18">
              <a:extLst>
                <a:ext uri="{FF2B5EF4-FFF2-40B4-BE49-F238E27FC236}">
                  <a16:creationId xmlns:a16="http://schemas.microsoft.com/office/drawing/2014/main" id="{1D8BD6E1-9F3B-0AC2-8906-48FB4110149F}"/>
                </a:ext>
              </a:extLst>
            </p:cNvPr>
            <p:cNvSpPr/>
            <p:nvPr/>
          </p:nvSpPr>
          <p:spPr>
            <a:xfrm>
              <a:off x="4584215" y="1986763"/>
              <a:ext cx="3473489" cy="3956839"/>
            </a:xfrm>
            <a:custGeom>
              <a:avLst/>
              <a:gdLst>
                <a:gd name="connsiteX0" fmla="*/ 0 w 3599998"/>
                <a:gd name="connsiteY0" fmla="*/ 0 h 3012602"/>
                <a:gd name="connsiteX1" fmla="*/ 1800000 w 3599998"/>
                <a:gd name="connsiteY1" fmla="*/ 265125 h 3012602"/>
                <a:gd name="connsiteX2" fmla="*/ 3599998 w 3599998"/>
                <a:gd name="connsiteY2" fmla="*/ 0 h 3012602"/>
                <a:gd name="connsiteX3" fmla="*/ 3599998 w 3599998"/>
                <a:gd name="connsiteY3" fmla="*/ 3012602 h 3012602"/>
                <a:gd name="connsiteX4" fmla="*/ 0 w 3599998"/>
                <a:gd name="connsiteY4" fmla="*/ 3012602 h 3012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9998" h="3012602">
                  <a:moveTo>
                    <a:pt x="0" y="0"/>
                  </a:moveTo>
                  <a:lnTo>
                    <a:pt x="1800000" y="265125"/>
                  </a:lnTo>
                  <a:lnTo>
                    <a:pt x="3599998" y="0"/>
                  </a:lnTo>
                  <a:lnTo>
                    <a:pt x="3599998" y="3012602"/>
                  </a:lnTo>
                  <a:lnTo>
                    <a:pt x="0" y="3012602"/>
                  </a:lnTo>
                  <a:close/>
                </a:path>
              </a:pathLst>
            </a:custGeom>
            <a:noFill/>
            <a:ln w="3175">
              <a:solidFill>
                <a:srgbClr val="D0CECE"/>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88900" tIns="360000" rIns="88900" bIns="38100" rtlCol="0" anchor="t">
              <a:noAutofit/>
            </a:bodyPr>
            <a:lstStyle/>
            <a:p>
              <a:pPr marR="0" fontAlgn="base">
                <a:spcBef>
                  <a:spcPts val="300"/>
                </a:spcBef>
                <a:spcAft>
                  <a:spcPts val="200"/>
                </a:spcAft>
                <a:buClrTx/>
                <a:buSzTx/>
                <a:tabLst/>
                <a:defRPr/>
              </a:pPr>
              <a:r>
                <a:rPr lang="en-US" altLang="en-US" sz="1400" b="1">
                  <a:solidFill>
                    <a:srgbClr val="0088A1"/>
                  </a:solidFill>
                </a:rPr>
                <a:t>Misaligned goals prevent staff performance to reach new business objectives. </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rgbClr val="0088A1"/>
                  </a:solidFill>
                </a:rPr>
                <a:t>Goals established for team performance should follow the SMART criteria (Specific, Measurable, Achievable, Relevant, Time–bound)</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a:solidFill>
                    <a:srgbClr val="0088A1"/>
                  </a:solidFill>
                </a:rPr>
                <a:t>Goals should be translatable to individual daily performance to the impact of changes in their work</a:t>
              </a:r>
            </a:p>
            <a:p>
              <a:pPr marL="285750" marR="0" indent="-285750" fontAlgn="base">
                <a:spcBef>
                  <a:spcPts val="300"/>
                </a:spcBef>
                <a:spcAft>
                  <a:spcPts val="200"/>
                </a:spcAft>
                <a:buClrTx/>
                <a:buSzTx/>
                <a:buFont typeface="Arial" panose="020B0604020202020204" pitchFamily="34" charset="0"/>
                <a:buChar char="•"/>
                <a:tabLst/>
                <a:defRPr/>
              </a:pPr>
              <a:r>
                <a:rPr lang="en-US" altLang="en-US" sz="1400" i="1" u="sng">
                  <a:solidFill>
                    <a:srgbClr val="0088A1"/>
                  </a:solidFill>
                </a:rPr>
                <a:t>Example</a:t>
              </a:r>
              <a:r>
                <a:rPr lang="en-US" altLang="en-US" sz="1400" i="1">
                  <a:solidFill>
                    <a:srgbClr val="0088A1"/>
                  </a:solidFill>
                </a:rPr>
                <a:t>: </a:t>
              </a:r>
              <a:r>
                <a:rPr lang="en-US" altLang="en-US" sz="1400">
                  <a:solidFill>
                    <a:srgbClr val="0088A1"/>
                  </a:solidFill>
                </a:rPr>
                <a:t>Daily, weekly, monthly goals help ensure teams are making productive use of efficiency gains realized from process improvements</a:t>
              </a:r>
              <a:endParaRPr lang="en-US" altLang="en-US" sz="1200">
                <a:solidFill>
                  <a:srgbClr val="0088A1"/>
                </a:solidFill>
              </a:endParaRPr>
            </a:p>
          </p:txBody>
        </p:sp>
        <p:sp>
          <p:nvSpPr>
            <p:cNvPr id="14" name="Nom4">
              <a:extLst>
                <a:ext uri="{FF2B5EF4-FFF2-40B4-BE49-F238E27FC236}">
                  <a16:creationId xmlns:a16="http://schemas.microsoft.com/office/drawing/2014/main" id="{69661E6E-9DE9-46CE-067F-537B0933C7D6}"/>
                </a:ext>
              </a:extLst>
            </p:cNvPr>
            <p:cNvSpPr/>
            <p:nvPr/>
          </p:nvSpPr>
          <p:spPr>
            <a:xfrm rot="5400000">
              <a:off x="5971616" y="250018"/>
              <a:ext cx="698688" cy="3473489"/>
            </a:xfrm>
            <a:prstGeom prst="homePlate">
              <a:avLst>
                <a:gd name="adj" fmla="val 43203"/>
              </a:avLst>
            </a:prstGeom>
            <a:solidFill>
              <a:srgbClr val="0088A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rPr>
                <a:t>Goal Setting</a:t>
              </a:r>
            </a:p>
          </p:txBody>
        </p:sp>
      </p:grpSp>
      <p:sp>
        <p:nvSpPr>
          <p:cNvPr id="24" name="Rectangle 1">
            <a:extLst>
              <a:ext uri="{FF2B5EF4-FFF2-40B4-BE49-F238E27FC236}">
                <a16:creationId xmlns:a16="http://schemas.microsoft.com/office/drawing/2014/main" id="{AA806449-C24D-907A-E877-F1CAC91C5D20}"/>
              </a:ext>
            </a:extLst>
          </p:cNvPr>
          <p:cNvSpPr>
            <a:spLocks noChangeArrowheads="1"/>
          </p:cNvSpPr>
          <p:nvPr/>
        </p:nvSpPr>
        <p:spPr bwMode="auto">
          <a:xfrm>
            <a:off x="416244" y="3389446"/>
            <a:ext cx="4027509" cy="1831271"/>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R="0" fontAlgn="base">
              <a:spcBef>
                <a:spcPts val="600"/>
              </a:spcBef>
              <a:spcAft>
                <a:spcPts val="1200"/>
              </a:spcAft>
              <a:buClrTx/>
              <a:buSzTx/>
              <a:tabLst/>
              <a:defRPr/>
            </a:pPr>
            <a:r>
              <a:rPr lang="en-US" altLang="en-US" sz="1400" b="1" i="1">
                <a:solidFill>
                  <a:schemeClr val="tx1">
                    <a:lumMod val="75000"/>
                    <a:lumOff val="25000"/>
                  </a:schemeClr>
                </a:solidFill>
              </a:rPr>
              <a:t>Sustainable change requires aligned goals and real–time performance scorecards.</a:t>
            </a:r>
          </a:p>
          <a:p>
            <a:pPr marR="0" fontAlgn="base">
              <a:spcBef>
                <a:spcPts val="600"/>
              </a:spcBef>
              <a:spcAft>
                <a:spcPts val="1200"/>
              </a:spcAft>
              <a:buClrTx/>
              <a:buSzTx/>
              <a:tabLst/>
              <a:defRPr/>
            </a:pPr>
            <a:r>
              <a:rPr lang="en-US" altLang="en-US" sz="1400" i="1">
                <a:solidFill>
                  <a:schemeClr val="tx1">
                    <a:lumMod val="75000"/>
                    <a:lumOff val="25000"/>
                  </a:schemeClr>
                </a:solidFill>
              </a:rPr>
              <a:t>Without clear goal–setting and effective feedback mechanisms, teams lack direction on desired behaviors and ways of working and visibility into the KPIs needed to track progress toward intended business outcomes.</a:t>
            </a:r>
          </a:p>
        </p:txBody>
      </p:sp>
    </p:spTree>
    <p:extLst>
      <p:ext uri="{BB962C8B-B14F-4D97-AF65-F5344CB8AC3E}">
        <p14:creationId xmlns:p14="http://schemas.microsoft.com/office/powerpoint/2010/main" val="3232497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92306-9321-143B-49EA-D0558EF13679}"/>
            </a:ext>
          </a:extLst>
        </p:cNvPr>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255F2D55-A20A-2A34-14EE-4D906FBC7CB3}"/>
              </a:ext>
            </a:extLst>
          </p:cNvPr>
          <p:cNvSpPr/>
          <p:nvPr/>
        </p:nvSpPr>
        <p:spPr>
          <a:xfrm>
            <a:off x="342900" y="1524000"/>
            <a:ext cx="11645900" cy="3782607"/>
          </a:xfrm>
          <a:prstGeom prst="roundRect">
            <a:avLst>
              <a:gd name="adj" fmla="val 6834"/>
            </a:avLst>
          </a:prstGeom>
          <a:solidFill>
            <a:schemeClr val="bg1">
              <a:lumMod val="95000"/>
              <a:alpha val="5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8" name="Rectangle 17">
            <a:extLst>
              <a:ext uri="{FF2B5EF4-FFF2-40B4-BE49-F238E27FC236}">
                <a16:creationId xmlns:a16="http://schemas.microsoft.com/office/drawing/2014/main" id="{989E22BD-7AAD-8646-6C68-3BAFB0E671A8}"/>
              </a:ext>
            </a:extLst>
          </p:cNvPr>
          <p:cNvSpPr/>
          <p:nvPr/>
        </p:nvSpPr>
        <p:spPr>
          <a:xfrm flipH="1">
            <a:off x="9085960" y="1779993"/>
            <a:ext cx="2740078" cy="323974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700" b="1">
              <a:solidFill>
                <a:schemeClr val="bg1"/>
              </a:solidFill>
              <a:latin typeface="Avenir Next" panose="020B0503020202020204" pitchFamily="34" charset="0"/>
            </a:endParaRPr>
          </a:p>
          <a:p>
            <a:pPr algn="ctr"/>
            <a:r>
              <a:rPr lang="en-US" sz="1600" b="1">
                <a:solidFill>
                  <a:schemeClr val="bg1"/>
                </a:solidFill>
                <a:latin typeface="Avenir Next" panose="020B0503020202020204" pitchFamily="34" charset="0"/>
              </a:rPr>
              <a:t>SECTION III: READINESS</a:t>
            </a:r>
          </a:p>
        </p:txBody>
      </p:sp>
      <p:sp>
        <p:nvSpPr>
          <p:cNvPr id="17" name="Rectangle 16">
            <a:extLst>
              <a:ext uri="{FF2B5EF4-FFF2-40B4-BE49-F238E27FC236}">
                <a16:creationId xmlns:a16="http://schemas.microsoft.com/office/drawing/2014/main" id="{BD4019A9-F7FB-3D94-65BF-FD8596CBFE1B}"/>
              </a:ext>
            </a:extLst>
          </p:cNvPr>
          <p:cNvSpPr/>
          <p:nvPr/>
        </p:nvSpPr>
        <p:spPr>
          <a:xfrm flipH="1">
            <a:off x="6246197" y="1779993"/>
            <a:ext cx="2740078" cy="323974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700" b="1">
              <a:solidFill>
                <a:schemeClr val="bg1"/>
              </a:solidFill>
              <a:latin typeface="Avenir Next" panose="020B0503020202020204" pitchFamily="34" charset="0"/>
            </a:endParaRPr>
          </a:p>
          <a:p>
            <a:pPr algn="ctr"/>
            <a:r>
              <a:rPr lang="en-US" sz="1600" b="1">
                <a:solidFill>
                  <a:schemeClr val="bg1"/>
                </a:solidFill>
                <a:latin typeface="Avenir Next" panose="020B0503020202020204" pitchFamily="34" charset="0"/>
              </a:rPr>
              <a:t>SECTION II: SUSTAINMENT</a:t>
            </a:r>
          </a:p>
        </p:txBody>
      </p:sp>
      <p:sp>
        <p:nvSpPr>
          <p:cNvPr id="16" name="Rectangle 15">
            <a:extLst>
              <a:ext uri="{FF2B5EF4-FFF2-40B4-BE49-F238E27FC236}">
                <a16:creationId xmlns:a16="http://schemas.microsoft.com/office/drawing/2014/main" id="{DBBAFFB1-CB43-0F19-3DE8-A8DFA425598A}"/>
              </a:ext>
            </a:extLst>
          </p:cNvPr>
          <p:cNvSpPr/>
          <p:nvPr/>
        </p:nvSpPr>
        <p:spPr>
          <a:xfrm flipH="1">
            <a:off x="527934" y="1779993"/>
            <a:ext cx="5629369" cy="323974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700" b="1" dirty="0">
              <a:solidFill>
                <a:schemeClr val="bg1"/>
              </a:solidFill>
              <a:latin typeface="Avenir Next" panose="020B0503020202020204" pitchFamily="34" charset="0"/>
            </a:endParaRPr>
          </a:p>
          <a:p>
            <a:pPr algn="ctr"/>
            <a:r>
              <a:rPr lang="en-US" sz="1600" b="1" dirty="0">
                <a:solidFill>
                  <a:schemeClr val="bg1"/>
                </a:solidFill>
                <a:latin typeface="Avenir Next" panose="020B0503020202020204" pitchFamily="34" charset="0"/>
              </a:rPr>
              <a:t>SECTION I: PRACTITIONERS PLAYBOOK</a:t>
            </a:r>
          </a:p>
        </p:txBody>
      </p:sp>
      <p:sp>
        <p:nvSpPr>
          <p:cNvPr id="2" name="Content Placeholder 1">
            <a:extLst>
              <a:ext uri="{FF2B5EF4-FFF2-40B4-BE49-F238E27FC236}">
                <a16:creationId xmlns:a16="http://schemas.microsoft.com/office/drawing/2014/main" id="{D613C07A-61FA-6926-45B2-5DAADD574E82}"/>
              </a:ext>
            </a:extLst>
          </p:cNvPr>
          <p:cNvSpPr>
            <a:spLocks noGrp="1"/>
          </p:cNvSpPr>
          <p:nvPr>
            <p:ph sz="quarter" idx="13"/>
          </p:nvPr>
        </p:nvSpPr>
        <p:spPr>
          <a:xfrm>
            <a:off x="588378" y="2387476"/>
            <a:ext cx="2596272" cy="2349400"/>
          </a:xfrm>
          <a:solidFill>
            <a:schemeClr val="bg1"/>
          </a:solidFill>
          <a:ln>
            <a:solidFill>
              <a:schemeClr val="bg1">
                <a:lumMod val="65000"/>
              </a:schemeClr>
            </a:solidFill>
          </a:ln>
        </p:spPr>
        <p:txBody>
          <a:bodyPr/>
          <a:lstStyle/>
          <a:p>
            <a:pPr marL="0" marR="0" lvl="0" indent="0" algn="l" defTabSz="914400" rtl="0" eaLnBrk="1" fontAlgn="auto" latinLnBrk="0" hangingPunct="1">
              <a:lnSpc>
                <a:spcPct val="100000"/>
              </a:lnSpc>
              <a:spcBef>
                <a:spcPts val="1000"/>
              </a:spcBef>
              <a:spcAft>
                <a:spcPts val="0"/>
              </a:spcAft>
              <a:buClr>
                <a:srgbClr val="000000"/>
              </a:buClr>
              <a:buSzTx/>
              <a:buFont typeface="Arial" panose="020B0604020202020204" pitchFamily="34" charset="0"/>
              <a:buNone/>
              <a:tabLst/>
              <a:defRPr/>
            </a:pPr>
            <a:endParaRPr kumimoji="0" lang="en-US" sz="300" b="1" i="0"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a:p>
            <a:pPr marL="0" marR="0" lvl="0" indent="0" algn="l" defTabSz="914400" rtl="0" eaLnBrk="1" fontAlgn="auto" latinLnBrk="0" hangingPunct="1">
              <a:lnSpc>
                <a:spcPct val="100000"/>
              </a:lnSpc>
              <a:spcBef>
                <a:spcPts val="1000"/>
              </a:spcBef>
              <a:spcAft>
                <a:spcPts val="0"/>
              </a:spcAft>
              <a:buClr>
                <a:srgbClr val="000000"/>
              </a:buClr>
              <a:buSzTx/>
              <a:buFont typeface="Arial" panose="020B0604020202020204" pitchFamily="34" charset="0"/>
              <a:buNone/>
              <a:tabLst/>
              <a:defRPr/>
            </a:pPr>
            <a:endParaRPr kumimoji="0" lang="en-US" sz="1200" b="0" i="1"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a:p>
            <a:pPr marL="0" marR="0" lvl="0" indent="0" algn="l" defTabSz="914400" rtl="0" eaLnBrk="1" fontAlgn="auto" latinLnBrk="0" hangingPunct="1">
              <a:lnSpc>
                <a:spcPct val="100000"/>
              </a:lnSpc>
              <a:spcBef>
                <a:spcPts val="1000"/>
              </a:spcBef>
              <a:spcAft>
                <a:spcPts val="0"/>
              </a:spcAft>
              <a:buClr>
                <a:srgbClr val="000000"/>
              </a:buClr>
              <a:buSzTx/>
              <a:buFont typeface="Arial" panose="020B0604020202020204" pitchFamily="34" charset="0"/>
              <a:buNone/>
              <a:tabLst/>
              <a:defRPr/>
            </a:pPr>
            <a:endParaRPr kumimoji="0" lang="en-US" sz="1200" b="0" i="1" u="none" strike="noStrike" kern="1200" cap="none" spc="0" normalizeH="0" baseline="0" noProof="0">
              <a:ln>
                <a:noFill/>
              </a:ln>
              <a:solidFill>
                <a:srgbClr val="000000"/>
              </a:solidFill>
              <a:effectLst/>
              <a:uLnTx/>
              <a:uFillTx/>
              <a:latin typeface="Avenir Next LT Pro" panose="020B0504020202020204" pitchFamily="34" charset="77"/>
              <a:ea typeface="+mn-ea"/>
              <a:cs typeface="+mn-cs"/>
            </a:endParaRPr>
          </a:p>
          <a:p>
            <a:pPr marL="0" marR="0" lvl="0" indent="0" algn="l" defTabSz="914400" rtl="0" eaLnBrk="1" fontAlgn="auto" latinLnBrk="0" hangingPunct="1">
              <a:lnSpc>
                <a:spcPct val="100000"/>
              </a:lnSpc>
              <a:spcBef>
                <a:spcPts val="1000"/>
              </a:spcBef>
              <a:spcAft>
                <a:spcPts val="0"/>
              </a:spcAft>
              <a:buClr>
                <a:srgbClr val="000000"/>
              </a:buClr>
              <a:buSzTx/>
              <a:buFont typeface="Arial" panose="020B0604020202020204" pitchFamily="34" charset="0"/>
              <a:buNone/>
              <a:tabLst/>
              <a:defRPr/>
            </a:pPr>
            <a:endParaRPr lang="en-US" sz="1200" i="1">
              <a:solidFill>
                <a:srgbClr val="000000"/>
              </a:solidFill>
            </a:endParaRPr>
          </a:p>
          <a:p>
            <a:pPr marL="0" marR="0" lvl="0" indent="0" algn="l" defTabSz="914400" rtl="0" eaLnBrk="1" fontAlgn="auto" latinLnBrk="0" hangingPunct="1">
              <a:lnSpc>
                <a:spcPct val="100000"/>
              </a:lnSpc>
              <a:spcBef>
                <a:spcPts val="1000"/>
              </a:spcBef>
              <a:spcAft>
                <a:spcPts val="0"/>
              </a:spcAft>
              <a:buClr>
                <a:srgbClr val="000000"/>
              </a:buClr>
              <a:buSzTx/>
              <a:buFont typeface="Arial" panose="020B0604020202020204" pitchFamily="34" charset="0"/>
              <a:buNone/>
              <a:tabLst/>
              <a:defRPr/>
            </a:pPr>
            <a:r>
              <a:rPr kumimoji="0" lang="en-US" sz="1200" b="0" i="1"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Key topics:</a:t>
            </a:r>
          </a:p>
          <a:p>
            <a:pPr marL="285750" marR="0" lvl="0" indent="-168275" algn="l" defTabSz="914400" rtl="0" eaLnBrk="1" fontAlgn="auto" latinLnBrk="0" hangingPunct="1">
              <a:lnSpc>
                <a:spcPct val="100000"/>
              </a:lnSpc>
              <a:spcBef>
                <a:spcPts val="1000"/>
              </a:spcBef>
              <a:spcAft>
                <a:spcPts val="0"/>
              </a:spcAft>
              <a:buClr>
                <a:srgbClr val="000000"/>
              </a:buClr>
              <a:buSzTx/>
              <a:buFont typeface="Arial" panose="020B0604020202020204" pitchFamily="34" charset="0"/>
              <a:buChar char="•"/>
              <a:tabLst/>
              <a:defRPr/>
            </a:pPr>
            <a:r>
              <a:rPr kumimoji="0" lang="en-US" sz="1200" b="0" i="1"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D</a:t>
            </a:r>
            <a:r>
              <a:rPr lang="en-US" sz="1200" i="1" err="1">
                <a:solidFill>
                  <a:srgbClr val="000000"/>
                </a:solidFill>
              </a:rPr>
              <a:t>iagnose</a:t>
            </a:r>
            <a:r>
              <a:rPr lang="en-US" sz="1200" i="1">
                <a:solidFill>
                  <a:srgbClr val="000000"/>
                </a:solidFill>
              </a:rPr>
              <a:t> Data with AI</a:t>
            </a:r>
          </a:p>
          <a:p>
            <a:pPr marL="285750" marR="0" lvl="0" indent="-168275" algn="l" defTabSz="914400" rtl="0" eaLnBrk="1" fontAlgn="auto" latinLnBrk="0" hangingPunct="1">
              <a:lnSpc>
                <a:spcPct val="100000"/>
              </a:lnSpc>
              <a:spcBef>
                <a:spcPts val="1000"/>
              </a:spcBef>
              <a:spcAft>
                <a:spcPts val="0"/>
              </a:spcAft>
              <a:buClr>
                <a:srgbClr val="000000"/>
              </a:buClr>
              <a:buSzTx/>
              <a:buFont typeface="Arial" panose="020B0604020202020204" pitchFamily="34" charset="0"/>
              <a:buChar char="•"/>
              <a:tabLst/>
              <a:defRPr/>
            </a:pPr>
            <a:r>
              <a:rPr kumimoji="0" lang="en-US" sz="1200" b="0" i="1" u="none" strike="noStrike" kern="1200" cap="none" spc="0" normalizeH="0" baseline="0" noProof="0">
                <a:ln>
                  <a:noFill/>
                </a:ln>
                <a:solidFill>
                  <a:srgbClr val="000000"/>
                </a:solidFill>
                <a:effectLst/>
                <a:uLnTx/>
                <a:uFillTx/>
                <a:latin typeface="Avenir Next LT Pro" panose="020B0504020202020204" pitchFamily="34" charset="77"/>
                <a:ea typeface="+mn-ea"/>
                <a:cs typeface="+mn-cs"/>
              </a:rPr>
              <a:t>Prioritize Opportunities</a:t>
            </a:r>
          </a:p>
        </p:txBody>
      </p:sp>
      <p:sp>
        <p:nvSpPr>
          <p:cNvPr id="3" name="Content Placeholder 2">
            <a:extLst>
              <a:ext uri="{FF2B5EF4-FFF2-40B4-BE49-F238E27FC236}">
                <a16:creationId xmlns:a16="http://schemas.microsoft.com/office/drawing/2014/main" id="{CE572020-1F28-05EB-D19A-CCFD8D97223F}"/>
              </a:ext>
            </a:extLst>
          </p:cNvPr>
          <p:cNvSpPr>
            <a:spLocks noGrp="1"/>
          </p:cNvSpPr>
          <p:nvPr>
            <p:ph sz="quarter" idx="16"/>
          </p:nvPr>
        </p:nvSpPr>
        <p:spPr>
          <a:xfrm>
            <a:off x="3248144" y="2387476"/>
            <a:ext cx="2845665" cy="2349400"/>
          </a:xfrm>
          <a:solidFill>
            <a:schemeClr val="bg1"/>
          </a:solidFill>
          <a:ln>
            <a:solidFill>
              <a:schemeClr val="bg1">
                <a:lumMod val="65000"/>
              </a:schemeClr>
            </a:solidFill>
          </a:ln>
        </p:spPr>
        <p:txBody>
          <a:bodyPr/>
          <a:lstStyle/>
          <a:p>
            <a:endParaRPr lang="en-US" sz="300" b="1"/>
          </a:p>
          <a:p>
            <a:endParaRPr lang="en-US" sz="1200" i="1"/>
          </a:p>
          <a:p>
            <a:endParaRPr lang="en-US" sz="1200" i="1"/>
          </a:p>
          <a:p>
            <a:endParaRPr lang="en-US" sz="1200" i="1"/>
          </a:p>
          <a:p>
            <a:r>
              <a:rPr lang="en-US" sz="1200" i="1"/>
              <a:t>Key topics:</a:t>
            </a:r>
          </a:p>
          <a:p>
            <a:pPr marL="285750" indent="-168275">
              <a:buFont typeface="Arial" panose="020B0604020202020204" pitchFamily="34" charset="0"/>
              <a:buChar char="•"/>
            </a:pPr>
            <a:r>
              <a:rPr lang="en-US" sz="1200" i="1"/>
              <a:t>Design / Prototype AI Tools</a:t>
            </a:r>
          </a:p>
          <a:p>
            <a:pPr marL="285750" indent="-168275">
              <a:buFont typeface="Arial" panose="020B0604020202020204" pitchFamily="34" charset="0"/>
              <a:buChar char="•"/>
            </a:pPr>
            <a:r>
              <a:rPr lang="en-US" sz="1200" i="1"/>
              <a:t>Agile Delivery Approach</a:t>
            </a:r>
          </a:p>
          <a:p>
            <a:endParaRPr lang="en-US" sz="1400"/>
          </a:p>
        </p:txBody>
      </p:sp>
      <p:sp>
        <p:nvSpPr>
          <p:cNvPr id="4" name="Content Placeholder 3">
            <a:extLst>
              <a:ext uri="{FF2B5EF4-FFF2-40B4-BE49-F238E27FC236}">
                <a16:creationId xmlns:a16="http://schemas.microsoft.com/office/drawing/2014/main" id="{470A3D66-7EC0-9395-CE76-E86B85E823CB}"/>
              </a:ext>
            </a:extLst>
          </p:cNvPr>
          <p:cNvSpPr>
            <a:spLocks noGrp="1"/>
          </p:cNvSpPr>
          <p:nvPr>
            <p:ph sz="quarter" idx="17"/>
          </p:nvPr>
        </p:nvSpPr>
        <p:spPr>
          <a:xfrm>
            <a:off x="6295082" y="2387476"/>
            <a:ext cx="2614993" cy="2349400"/>
          </a:xfrm>
          <a:solidFill>
            <a:schemeClr val="bg1"/>
          </a:solidFill>
          <a:ln>
            <a:solidFill>
              <a:schemeClr val="bg1">
                <a:lumMod val="65000"/>
              </a:schemeClr>
            </a:solidFill>
          </a:ln>
        </p:spPr>
        <p:txBody>
          <a:bodyPr/>
          <a:lstStyle/>
          <a:p>
            <a:endParaRPr lang="en-US" sz="300" b="1"/>
          </a:p>
          <a:p>
            <a:endParaRPr lang="en-US" sz="1200" i="1"/>
          </a:p>
          <a:p>
            <a:endParaRPr lang="en-US" sz="1200" i="1"/>
          </a:p>
          <a:p>
            <a:endParaRPr lang="en-US" sz="1200" i="1"/>
          </a:p>
          <a:p>
            <a:r>
              <a:rPr lang="en-US" sz="1200" i="1"/>
              <a:t>Key topics:</a:t>
            </a:r>
          </a:p>
          <a:p>
            <a:pPr marL="285750" indent="-168275">
              <a:buFont typeface="Arial" panose="020B0604020202020204" pitchFamily="34" charset="0"/>
              <a:buChar char="•"/>
            </a:pPr>
            <a:r>
              <a:rPr lang="en-US" sz="1200" i="1"/>
              <a:t>Sustain Improvements</a:t>
            </a:r>
          </a:p>
          <a:p>
            <a:pPr marL="285750" indent="-168275">
              <a:buFont typeface="Arial" panose="020B0604020202020204" pitchFamily="34" charset="0"/>
              <a:buChar char="•"/>
            </a:pPr>
            <a:r>
              <a:rPr lang="en-US" sz="1200" i="1"/>
              <a:t>Manage Performance</a:t>
            </a:r>
          </a:p>
          <a:p>
            <a:pPr marL="285750" indent="-285750">
              <a:buFont typeface="Arial" panose="020B0604020202020204" pitchFamily="34" charset="0"/>
              <a:buChar char="•"/>
            </a:pPr>
            <a:endParaRPr lang="en-US" sz="1200" i="1"/>
          </a:p>
          <a:p>
            <a:endParaRPr lang="en-US" sz="1400"/>
          </a:p>
        </p:txBody>
      </p:sp>
      <p:sp>
        <p:nvSpPr>
          <p:cNvPr id="5" name="Title 4">
            <a:extLst>
              <a:ext uri="{FF2B5EF4-FFF2-40B4-BE49-F238E27FC236}">
                <a16:creationId xmlns:a16="http://schemas.microsoft.com/office/drawing/2014/main" id="{046C14E0-9452-B7A3-4158-656B5D2B44A6}"/>
              </a:ext>
            </a:extLst>
          </p:cNvPr>
          <p:cNvSpPr>
            <a:spLocks noGrp="1"/>
          </p:cNvSpPr>
          <p:nvPr>
            <p:ph type="title"/>
          </p:nvPr>
        </p:nvSpPr>
        <p:spPr/>
        <p:txBody>
          <a:bodyPr/>
          <a:lstStyle/>
          <a:p>
            <a:r>
              <a:rPr lang="en-US"/>
              <a:t>Playbook Structure: Three Sections</a:t>
            </a:r>
          </a:p>
        </p:txBody>
      </p:sp>
      <p:sp>
        <p:nvSpPr>
          <p:cNvPr id="6" name="Text Placeholder 5">
            <a:extLst>
              <a:ext uri="{FF2B5EF4-FFF2-40B4-BE49-F238E27FC236}">
                <a16:creationId xmlns:a16="http://schemas.microsoft.com/office/drawing/2014/main" id="{93222AB3-2A98-90D0-9B24-C790A55993C2}"/>
              </a:ext>
            </a:extLst>
          </p:cNvPr>
          <p:cNvSpPr>
            <a:spLocks noGrp="1"/>
          </p:cNvSpPr>
          <p:nvPr>
            <p:ph type="body" sz="quarter" idx="10"/>
          </p:nvPr>
        </p:nvSpPr>
        <p:spPr/>
        <p:txBody>
          <a:bodyPr anchor="t"/>
          <a:lstStyle/>
          <a:p>
            <a:r>
              <a:rPr lang="en-US"/>
              <a:t>Each section showcases exemplary methodologies, approaches, and techniques tied to the following key topics. </a:t>
            </a:r>
          </a:p>
        </p:txBody>
      </p:sp>
      <p:sp>
        <p:nvSpPr>
          <p:cNvPr id="7" name="Footer Placeholder 6">
            <a:extLst>
              <a:ext uri="{FF2B5EF4-FFF2-40B4-BE49-F238E27FC236}">
                <a16:creationId xmlns:a16="http://schemas.microsoft.com/office/drawing/2014/main" id="{61B09616-1709-6597-29DC-BDB49FB07719}"/>
              </a:ext>
            </a:extLst>
          </p:cNvPr>
          <p:cNvSpPr>
            <a:spLocks noGrp="1"/>
          </p:cNvSpPr>
          <p:nvPr>
            <p:ph type="ftr" sz="quarter" idx="18"/>
          </p:nvPr>
        </p:nvSpPr>
        <p:spPr/>
        <p:txBody>
          <a:bodyPr/>
          <a:lstStyle/>
          <a:p>
            <a:r>
              <a:rPr lang="en-US"/>
              <a:t>Confidential &amp; Proprietary</a:t>
            </a:r>
          </a:p>
        </p:txBody>
      </p:sp>
      <p:sp>
        <p:nvSpPr>
          <p:cNvPr id="14" name="Content Placeholder 3">
            <a:extLst>
              <a:ext uri="{FF2B5EF4-FFF2-40B4-BE49-F238E27FC236}">
                <a16:creationId xmlns:a16="http://schemas.microsoft.com/office/drawing/2014/main" id="{2190AD66-4F16-EFA8-47A1-1A7C7B1B771C}"/>
              </a:ext>
            </a:extLst>
          </p:cNvPr>
          <p:cNvSpPr txBox="1">
            <a:spLocks/>
          </p:cNvSpPr>
          <p:nvPr/>
        </p:nvSpPr>
        <p:spPr>
          <a:xfrm>
            <a:off x="9136749" y="2387476"/>
            <a:ext cx="2614993" cy="2349400"/>
          </a:xfrm>
          <a:prstGeom prst="rect">
            <a:avLst/>
          </a:prstGeom>
          <a:solidFill>
            <a:schemeClr val="bg1"/>
          </a:solidFill>
          <a:ln w="6350">
            <a:solidFill>
              <a:schemeClr val="bg1">
                <a:lumMod val="65000"/>
              </a:schemeClr>
            </a:solidFill>
          </a:ln>
        </p:spPr>
        <p:txBody>
          <a:bodyPr vert="horz" lIns="91440" tIns="45720" rIns="91440" bIns="45720" rtlCol="0">
            <a:noAutofit/>
          </a:bodyPr>
          <a:lstStyle>
            <a:lvl1pPr marL="0" indent="0" algn="l" defTabSz="914400" rtl="0" eaLnBrk="1" latinLnBrk="0" hangingPunct="1">
              <a:lnSpc>
                <a:spcPct val="100000"/>
              </a:lnSpc>
              <a:spcBef>
                <a:spcPts val="1000"/>
              </a:spcBef>
              <a:buClr>
                <a:schemeClr val="tx1"/>
              </a:buClr>
              <a:buFont typeface="Arial" panose="020B0604020202020204" pitchFamily="34" charset="0"/>
              <a:buNone/>
              <a:defRPr sz="1600" b="0" i="0" kern="1200">
                <a:solidFill>
                  <a:schemeClr val="tx1"/>
                </a:solidFill>
                <a:latin typeface="Avenir Next LT Pro" panose="020B0504020202020204" pitchFamily="34" charset="77"/>
                <a:ea typeface="+mn-ea"/>
                <a:cs typeface="+mn-cs"/>
              </a:defRPr>
            </a:lvl1pPr>
            <a:lvl2pPr marL="342900" indent="-228600"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a:solidFill>
                  <a:schemeClr val="tx1"/>
                </a:solidFill>
                <a:latin typeface="Avenir Next LT Pro" panose="020B0504020202020204" pitchFamily="34" charset="77"/>
                <a:ea typeface="+mn-ea"/>
                <a:cs typeface="+mn-cs"/>
              </a:defRPr>
            </a:lvl2pPr>
            <a:lvl3pPr marL="633413" indent="-225425"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a:solidFill>
                  <a:schemeClr val="tx1"/>
                </a:solidFill>
                <a:latin typeface="Avenir Next LT Pro" panose="020B0504020202020204" pitchFamily="34" charset="77"/>
                <a:ea typeface="+mn-ea"/>
                <a:cs typeface="+mn-cs"/>
              </a:defRPr>
            </a:lvl3pPr>
            <a:lvl4pPr marL="917575"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a:solidFill>
                  <a:schemeClr val="tx1"/>
                </a:solidFill>
                <a:latin typeface="Avenir Next LT Pro" panose="020B0504020202020204" pitchFamily="34" charset="77"/>
                <a:ea typeface="+mn-ea"/>
                <a:cs typeface="+mn-cs"/>
              </a:defRPr>
            </a:lvl4pPr>
            <a:lvl5pPr marL="1201738" indent="-227013" algn="l" defTabSz="914400" rtl="0" eaLnBrk="1" latinLnBrk="0" hangingPunct="1">
              <a:lnSpc>
                <a:spcPct val="100000"/>
              </a:lnSpc>
              <a:spcBef>
                <a:spcPts val="500"/>
              </a:spcBef>
              <a:buClr>
                <a:schemeClr val="tx1"/>
              </a:buClr>
              <a:buFont typeface="Arial" panose="020B0604020202020204" pitchFamily="34" charset="0"/>
              <a:buChar char="•"/>
              <a:tabLst/>
              <a:defRPr lang="en-US" sz="1400" b="0" i="0" kern="1200">
                <a:solidFill>
                  <a:schemeClr val="tx1"/>
                </a:solidFill>
                <a:latin typeface="Avenir Next LT Pro" panose="020B0504020202020204" pitchFamily="34" charset="77"/>
                <a:ea typeface="+mn-ea"/>
                <a:cs typeface="+mn-cs"/>
              </a:defRPr>
            </a:lvl5pPr>
            <a:lvl6pPr marL="1481328" indent="-228600" algn="l" defTabSz="914400" rtl="0" eaLnBrk="1" latinLnBrk="0" hangingPunct="1">
              <a:lnSpc>
                <a:spcPct val="90000"/>
              </a:lnSpc>
              <a:spcBef>
                <a:spcPts val="500"/>
              </a:spcBef>
              <a:buClr>
                <a:schemeClr val="tx1"/>
              </a:buClr>
              <a:buFont typeface="Arial" panose="020B0604020202020204" pitchFamily="34" charset="0"/>
              <a:buChar char="•"/>
              <a:tabLst/>
              <a:defRPr lang="en-US" sz="1400" b="0" i="0" kern="1200" dirty="0" smtClean="0">
                <a:solidFill>
                  <a:schemeClr val="tx1"/>
                </a:solidFill>
                <a:latin typeface="Avenir Next LT Pro" panose="020B0504020202020204" pitchFamily="34" charset="77"/>
                <a:ea typeface="+mn-ea"/>
                <a:cs typeface="+mn-cs"/>
              </a:defRPr>
            </a:lvl6pPr>
            <a:lvl7pPr marL="15525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00" b="1"/>
          </a:p>
          <a:p>
            <a:endParaRPr lang="en-US" sz="1200" i="1"/>
          </a:p>
          <a:p>
            <a:endParaRPr lang="en-US" sz="1200" i="1"/>
          </a:p>
          <a:p>
            <a:endParaRPr lang="en-US" sz="1200" i="1"/>
          </a:p>
          <a:p>
            <a:r>
              <a:rPr lang="en-US" sz="1200" i="1"/>
              <a:t>Key topics:</a:t>
            </a:r>
          </a:p>
          <a:p>
            <a:pPr marL="285750" indent="-168275">
              <a:buFont typeface="Arial" panose="020B0604020202020204" pitchFamily="34" charset="0"/>
              <a:buChar char="•"/>
            </a:pPr>
            <a:r>
              <a:rPr lang="en-US" sz="1200" i="1"/>
              <a:t>Enable Org. Readiness</a:t>
            </a:r>
          </a:p>
          <a:p>
            <a:pPr marL="285750" indent="-168275">
              <a:buFont typeface="Arial" panose="020B0604020202020204" pitchFamily="34" charset="0"/>
              <a:buChar char="•"/>
            </a:pPr>
            <a:r>
              <a:rPr lang="en-US" sz="1200" i="1"/>
              <a:t>Plan Communications</a:t>
            </a:r>
          </a:p>
          <a:p>
            <a:endParaRPr lang="en-US" sz="1400"/>
          </a:p>
        </p:txBody>
      </p:sp>
      <p:sp>
        <p:nvSpPr>
          <p:cNvPr id="19" name="Rectangle 18">
            <a:extLst>
              <a:ext uri="{FF2B5EF4-FFF2-40B4-BE49-F238E27FC236}">
                <a16:creationId xmlns:a16="http://schemas.microsoft.com/office/drawing/2014/main" id="{AB4D7AF2-9AA6-ECD6-DC9F-50156466CD9A}"/>
              </a:ext>
            </a:extLst>
          </p:cNvPr>
          <p:cNvSpPr/>
          <p:nvPr/>
        </p:nvSpPr>
        <p:spPr>
          <a:xfrm flipH="1">
            <a:off x="6295082" y="2387476"/>
            <a:ext cx="2614992" cy="91440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a:solidFill>
                  <a:schemeClr val="tx1">
                    <a:lumMod val="95000"/>
                    <a:lumOff val="5000"/>
                  </a:schemeClr>
                </a:solidFill>
              </a:rPr>
              <a:t>Performance Mgmt. &amp; Sustainment</a:t>
            </a:r>
          </a:p>
        </p:txBody>
      </p:sp>
      <p:sp>
        <p:nvSpPr>
          <p:cNvPr id="20" name="Rectangle 19">
            <a:extLst>
              <a:ext uri="{FF2B5EF4-FFF2-40B4-BE49-F238E27FC236}">
                <a16:creationId xmlns:a16="http://schemas.microsoft.com/office/drawing/2014/main" id="{E8056EBF-F0D8-4562-0DDA-FD392D0B0A34}"/>
              </a:ext>
            </a:extLst>
          </p:cNvPr>
          <p:cNvSpPr/>
          <p:nvPr/>
        </p:nvSpPr>
        <p:spPr>
          <a:xfrm flipH="1">
            <a:off x="3248143" y="2387476"/>
            <a:ext cx="2845665" cy="914400"/>
          </a:xfrm>
          <a:prstGeom prst="rect">
            <a:avLst/>
          </a:prstGeom>
          <a:solidFill>
            <a:schemeClr val="accent4">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a:solidFill>
                  <a:schemeClr val="tx1">
                    <a:lumMod val="95000"/>
                    <a:lumOff val="5000"/>
                  </a:schemeClr>
                </a:solidFill>
              </a:rPr>
              <a:t>CHAPTER II: AI Tool / Solution Development &amp; Agile Delivery</a:t>
            </a:r>
            <a:endParaRPr lang="en-US" sz="600" b="1">
              <a:solidFill>
                <a:schemeClr val="tx1">
                  <a:lumMod val="95000"/>
                  <a:lumOff val="5000"/>
                </a:schemeClr>
              </a:solidFill>
            </a:endParaRPr>
          </a:p>
        </p:txBody>
      </p:sp>
      <p:sp>
        <p:nvSpPr>
          <p:cNvPr id="21" name="Rectangle 20">
            <a:extLst>
              <a:ext uri="{FF2B5EF4-FFF2-40B4-BE49-F238E27FC236}">
                <a16:creationId xmlns:a16="http://schemas.microsoft.com/office/drawing/2014/main" id="{DDBE3781-A062-DB48-939C-7E1F5D253283}"/>
              </a:ext>
            </a:extLst>
          </p:cNvPr>
          <p:cNvSpPr/>
          <p:nvPr/>
        </p:nvSpPr>
        <p:spPr>
          <a:xfrm flipH="1">
            <a:off x="598980" y="2387476"/>
            <a:ext cx="2596272" cy="91440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a:solidFill>
                  <a:schemeClr val="tx1">
                    <a:lumMod val="95000"/>
                    <a:lumOff val="5000"/>
                  </a:schemeClr>
                </a:solidFill>
                <a:latin typeface="+mj-lt"/>
              </a:rPr>
              <a:t>CHAPTER I: AI–Empowered Problem Solving</a:t>
            </a:r>
          </a:p>
        </p:txBody>
      </p:sp>
      <p:sp>
        <p:nvSpPr>
          <p:cNvPr id="22" name="Rectangle 21">
            <a:extLst>
              <a:ext uri="{FF2B5EF4-FFF2-40B4-BE49-F238E27FC236}">
                <a16:creationId xmlns:a16="http://schemas.microsoft.com/office/drawing/2014/main" id="{9A00F1A8-B089-03DC-1DC0-0A26187468B4}"/>
              </a:ext>
            </a:extLst>
          </p:cNvPr>
          <p:cNvSpPr/>
          <p:nvPr/>
        </p:nvSpPr>
        <p:spPr>
          <a:xfrm flipH="1">
            <a:off x="9136748" y="2387476"/>
            <a:ext cx="2614993" cy="91440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a:solidFill>
                  <a:schemeClr val="tx1">
                    <a:lumMod val="95000"/>
                    <a:lumOff val="5000"/>
                  </a:schemeClr>
                </a:solidFill>
              </a:rPr>
              <a:t>Organizational Change Management</a:t>
            </a:r>
          </a:p>
        </p:txBody>
      </p:sp>
    </p:spTree>
    <p:extLst>
      <p:ext uri="{BB962C8B-B14F-4D97-AF65-F5344CB8AC3E}">
        <p14:creationId xmlns:p14="http://schemas.microsoft.com/office/powerpoint/2010/main" val="563958135"/>
      </p:ext>
    </p:extLst>
  </p:cSld>
  <p:clrMapOvr>
    <a:masterClrMapping/>
  </p:clrMapOvr>
  <p:extLst>
    <p:ext uri="{6950BFC3-D8DA-4A85-94F7-54DA5524770B}">
      <p188:commentRel xmlns:p188="http://schemas.microsoft.com/office/powerpoint/2018/8/main" r:id="rId2"/>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E07EA-6107-9B30-9376-A7F4A5EB3B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DF479-B98D-E3C2-B756-494E6CE0C443}"/>
              </a:ext>
            </a:extLst>
          </p:cNvPr>
          <p:cNvSpPr>
            <a:spLocks noGrp="1"/>
          </p:cNvSpPr>
          <p:nvPr>
            <p:ph type="title"/>
          </p:nvPr>
        </p:nvSpPr>
        <p:spPr/>
        <p:txBody>
          <a:bodyPr/>
          <a:lstStyle/>
          <a:p>
            <a:r>
              <a:rPr lang="en-US"/>
              <a:t>SECTION 3: ORGANIZATIONAL CHANGE</a:t>
            </a:r>
          </a:p>
        </p:txBody>
      </p:sp>
      <p:sp>
        <p:nvSpPr>
          <p:cNvPr id="3" name="Footer Placeholder 2">
            <a:extLst>
              <a:ext uri="{FF2B5EF4-FFF2-40B4-BE49-F238E27FC236}">
                <a16:creationId xmlns:a16="http://schemas.microsoft.com/office/drawing/2014/main" id="{6B20ACBF-1AD6-8B5C-0A9A-32B19A280B5C}"/>
              </a:ext>
            </a:extLst>
          </p:cNvPr>
          <p:cNvSpPr>
            <a:spLocks noGrp="1"/>
          </p:cNvSpPr>
          <p:nvPr>
            <p:ph type="ftr" sz="quarter" idx="4294967295"/>
          </p:nvPr>
        </p:nvSpPr>
        <p:spPr>
          <a:xfrm>
            <a:off x="0" y="6594475"/>
            <a:ext cx="4114800" cy="230188"/>
          </a:xfrm>
        </p:spPr>
        <p:txBody>
          <a:bodyPr/>
          <a:lstStyle/>
          <a:p>
            <a:r>
              <a:rPr lang="en-US"/>
              <a:t>Confidential &amp; Proprietary</a:t>
            </a:r>
          </a:p>
        </p:txBody>
      </p:sp>
      <p:grpSp>
        <p:nvGrpSpPr>
          <p:cNvPr id="9" name="Group 8">
            <a:extLst>
              <a:ext uri="{FF2B5EF4-FFF2-40B4-BE49-F238E27FC236}">
                <a16:creationId xmlns:a16="http://schemas.microsoft.com/office/drawing/2014/main" id="{3FAAFB2B-409B-C4A8-5E10-100BEEA9EB32}"/>
              </a:ext>
            </a:extLst>
          </p:cNvPr>
          <p:cNvGrpSpPr/>
          <p:nvPr/>
        </p:nvGrpSpPr>
        <p:grpSpPr>
          <a:xfrm>
            <a:off x="9648018" y="279486"/>
            <a:ext cx="2257167" cy="1172797"/>
            <a:chOff x="9648018" y="109157"/>
            <a:chExt cx="2257167" cy="1172797"/>
          </a:xfrm>
        </p:grpSpPr>
        <p:sp>
          <p:nvSpPr>
            <p:cNvPr id="12" name="Rectangle 11">
              <a:extLst>
                <a:ext uri="{FF2B5EF4-FFF2-40B4-BE49-F238E27FC236}">
                  <a16:creationId xmlns:a16="http://schemas.microsoft.com/office/drawing/2014/main" id="{A85FE212-9C71-9123-DCCD-DA9D8B6CEFB7}"/>
                </a:ext>
              </a:extLst>
            </p:cNvPr>
            <p:cNvSpPr/>
            <p:nvPr/>
          </p:nvSpPr>
          <p:spPr>
            <a:xfrm>
              <a:off x="9648018" y="292038"/>
              <a:ext cx="2236299" cy="989916"/>
            </a:xfrm>
            <a:prstGeom prst="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 b="1">
                <a:solidFill>
                  <a:schemeClr val="bg1">
                    <a:lumMod val="65000"/>
                  </a:schemeClr>
                </a:solidFill>
                <a:latin typeface="+mj-lt"/>
              </a:endParaRPr>
            </a:p>
            <a:p>
              <a:pPr algn="ctr"/>
              <a:endParaRPr lang="en-US" sz="200" b="1">
                <a:solidFill>
                  <a:schemeClr val="bg1">
                    <a:lumMod val="65000"/>
                  </a:schemeClr>
                </a:solidFill>
                <a:latin typeface="+mj-lt"/>
              </a:endParaRPr>
            </a:p>
            <a:p>
              <a:pPr algn="ctr"/>
              <a:r>
                <a:rPr lang="en-US" sz="1100" b="1">
                  <a:solidFill>
                    <a:schemeClr val="bg1">
                      <a:lumMod val="65000"/>
                    </a:schemeClr>
                  </a:solidFill>
                </a:rPr>
                <a:t>Section Chapter:</a:t>
              </a:r>
            </a:p>
          </p:txBody>
        </p:sp>
        <p:sp>
          <p:nvSpPr>
            <p:cNvPr id="13" name="Rectangle 12">
              <a:extLst>
                <a:ext uri="{FF2B5EF4-FFF2-40B4-BE49-F238E27FC236}">
                  <a16:creationId xmlns:a16="http://schemas.microsoft.com/office/drawing/2014/main" id="{44A6D515-DF07-2B5E-2AC1-10ABDEC15978}"/>
                </a:ext>
              </a:extLst>
            </p:cNvPr>
            <p:cNvSpPr/>
            <p:nvPr/>
          </p:nvSpPr>
          <p:spPr>
            <a:xfrm>
              <a:off x="9648018" y="109157"/>
              <a:ext cx="2257167"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i="1">
                  <a:solidFill>
                    <a:schemeClr val="bg1"/>
                  </a:solidFill>
                  <a:latin typeface="Avenir Next" panose="020B0503020202020204" pitchFamily="34" charset="0"/>
                </a:rPr>
                <a:t>SECTION 3: ORG. CHANGE</a:t>
              </a:r>
            </a:p>
          </p:txBody>
        </p:sp>
      </p:grpSp>
      <p:sp>
        <p:nvSpPr>
          <p:cNvPr id="5" name="Rectangle 4">
            <a:extLst>
              <a:ext uri="{FF2B5EF4-FFF2-40B4-BE49-F238E27FC236}">
                <a16:creationId xmlns:a16="http://schemas.microsoft.com/office/drawing/2014/main" id="{88559644-1438-897A-55FF-E27A00F60F3B}"/>
              </a:ext>
            </a:extLst>
          </p:cNvPr>
          <p:cNvSpPr/>
          <p:nvPr/>
        </p:nvSpPr>
        <p:spPr>
          <a:xfrm>
            <a:off x="9760327" y="859786"/>
            <a:ext cx="2011680" cy="347472"/>
          </a:xfrm>
          <a:prstGeom prst="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Change Readiness</a:t>
            </a:r>
          </a:p>
        </p:txBody>
      </p:sp>
      <p:sp>
        <p:nvSpPr>
          <p:cNvPr id="6" name="Rectangle 5">
            <a:extLst>
              <a:ext uri="{FF2B5EF4-FFF2-40B4-BE49-F238E27FC236}">
                <a16:creationId xmlns:a16="http://schemas.microsoft.com/office/drawing/2014/main" id="{C5FCBB1B-A28E-38FD-40E5-5E35352CD0C1}"/>
              </a:ext>
            </a:extLst>
          </p:cNvPr>
          <p:cNvSpPr/>
          <p:nvPr/>
        </p:nvSpPr>
        <p:spPr>
          <a:xfrm>
            <a:off x="2284265" y="2900185"/>
            <a:ext cx="2686896" cy="32918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Chapter I: AI Problem Solving</a:t>
            </a:r>
          </a:p>
        </p:txBody>
      </p:sp>
      <p:sp>
        <p:nvSpPr>
          <p:cNvPr id="7" name="Rectangle 6">
            <a:extLst>
              <a:ext uri="{FF2B5EF4-FFF2-40B4-BE49-F238E27FC236}">
                <a16:creationId xmlns:a16="http://schemas.microsoft.com/office/drawing/2014/main" id="{9B2C94B9-FC4B-DB1A-1062-6CA9628F6FF8}"/>
              </a:ext>
            </a:extLst>
          </p:cNvPr>
          <p:cNvSpPr/>
          <p:nvPr/>
        </p:nvSpPr>
        <p:spPr>
          <a:xfrm>
            <a:off x="2284264" y="3258983"/>
            <a:ext cx="2686897" cy="32918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Chapter II: Agentic Tool Dev &amp; Agile Delivery</a:t>
            </a:r>
          </a:p>
        </p:txBody>
      </p:sp>
      <p:sp>
        <p:nvSpPr>
          <p:cNvPr id="8" name="Rectangle 7">
            <a:extLst>
              <a:ext uri="{FF2B5EF4-FFF2-40B4-BE49-F238E27FC236}">
                <a16:creationId xmlns:a16="http://schemas.microsoft.com/office/drawing/2014/main" id="{86E7DA25-43A3-A399-AEBA-C7FDEB002D43}"/>
              </a:ext>
            </a:extLst>
          </p:cNvPr>
          <p:cNvSpPr/>
          <p:nvPr/>
        </p:nvSpPr>
        <p:spPr>
          <a:xfrm>
            <a:off x="1356911" y="4033688"/>
            <a:ext cx="3614250" cy="329187"/>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tx2"/>
                </a:solidFill>
                <a:latin typeface="Avenir Next" panose="020B0503020202020204" pitchFamily="34" charset="0"/>
              </a:rPr>
              <a:t>SECTION III: Change Readiness</a:t>
            </a:r>
          </a:p>
        </p:txBody>
      </p:sp>
      <p:sp>
        <p:nvSpPr>
          <p:cNvPr id="14" name="Rectangle 13">
            <a:extLst>
              <a:ext uri="{FF2B5EF4-FFF2-40B4-BE49-F238E27FC236}">
                <a16:creationId xmlns:a16="http://schemas.microsoft.com/office/drawing/2014/main" id="{FEE39A15-FBCF-D652-922B-A794354B79BF}"/>
              </a:ext>
            </a:extLst>
          </p:cNvPr>
          <p:cNvSpPr/>
          <p:nvPr/>
        </p:nvSpPr>
        <p:spPr>
          <a:xfrm>
            <a:off x="1219200" y="2519631"/>
            <a:ext cx="3892795" cy="1965945"/>
          </a:xfrm>
          <a:prstGeom prst="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 b="1">
              <a:latin typeface="+mj-lt"/>
            </a:endParaRPr>
          </a:p>
          <a:p>
            <a:pPr algn="ctr"/>
            <a:endParaRPr lang="en-US" sz="200" b="1">
              <a:solidFill>
                <a:schemeClr val="tx1"/>
              </a:solidFill>
              <a:latin typeface="+mj-lt"/>
            </a:endParaRPr>
          </a:p>
          <a:p>
            <a:pPr algn="ctr"/>
            <a:r>
              <a:rPr lang="en-US" sz="1100" b="1">
                <a:solidFill>
                  <a:schemeClr val="bg1">
                    <a:lumMod val="65000"/>
                  </a:schemeClr>
                </a:solidFill>
              </a:rPr>
              <a:t>Playbook Deep Dives:</a:t>
            </a:r>
          </a:p>
        </p:txBody>
      </p:sp>
      <p:sp>
        <p:nvSpPr>
          <p:cNvPr id="15" name="Rectangle 14">
            <a:extLst>
              <a:ext uri="{FF2B5EF4-FFF2-40B4-BE49-F238E27FC236}">
                <a16:creationId xmlns:a16="http://schemas.microsoft.com/office/drawing/2014/main" id="{F4CB1AEF-FB3D-AFA7-DC73-26B8DD7694E1}"/>
              </a:ext>
            </a:extLst>
          </p:cNvPr>
          <p:cNvSpPr/>
          <p:nvPr/>
        </p:nvSpPr>
        <p:spPr>
          <a:xfrm>
            <a:off x="1356911" y="3646335"/>
            <a:ext cx="3614250" cy="32918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SECTION II: Perf. Mgmt. &amp; Sustainment</a:t>
            </a:r>
          </a:p>
        </p:txBody>
      </p:sp>
      <p:sp>
        <p:nvSpPr>
          <p:cNvPr id="16" name="Rectangle 15">
            <a:extLst>
              <a:ext uri="{FF2B5EF4-FFF2-40B4-BE49-F238E27FC236}">
                <a16:creationId xmlns:a16="http://schemas.microsoft.com/office/drawing/2014/main" id="{9003BA2A-7AC9-30E9-CBE6-10C2D40CDA78}"/>
              </a:ext>
            </a:extLst>
          </p:cNvPr>
          <p:cNvSpPr/>
          <p:nvPr/>
        </p:nvSpPr>
        <p:spPr>
          <a:xfrm>
            <a:off x="1356911" y="2900185"/>
            <a:ext cx="900293" cy="687982"/>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SECTION I: Practitioners Guide</a:t>
            </a:r>
          </a:p>
        </p:txBody>
      </p:sp>
      <p:sp>
        <p:nvSpPr>
          <p:cNvPr id="17" name="Arrow: Pentagon 16">
            <a:hlinkClick r:id="rId2" action="ppaction://hlinksldjump"/>
            <a:extLst>
              <a:ext uri="{FF2B5EF4-FFF2-40B4-BE49-F238E27FC236}">
                <a16:creationId xmlns:a16="http://schemas.microsoft.com/office/drawing/2014/main" id="{1A6C4C14-0B4B-1572-8F3C-869FC60CFC68}"/>
              </a:ext>
            </a:extLst>
          </p:cNvPr>
          <p:cNvSpPr/>
          <p:nvPr/>
        </p:nvSpPr>
        <p:spPr>
          <a:xfrm rot="10800000">
            <a:off x="88900" y="6627464"/>
            <a:ext cx="182880" cy="201168"/>
          </a:xfrm>
          <a:prstGeom prst="homePlat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Tree>
    <p:extLst>
      <p:ext uri="{BB962C8B-B14F-4D97-AF65-F5344CB8AC3E}">
        <p14:creationId xmlns:p14="http://schemas.microsoft.com/office/powerpoint/2010/main" val="13185036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252DC-8030-4841-F0B3-14FF5BCD0B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839B75-DF49-9ADF-5FA3-25FCB0F9EEBE}"/>
              </a:ext>
            </a:extLst>
          </p:cNvPr>
          <p:cNvSpPr>
            <a:spLocks noGrp="1"/>
          </p:cNvSpPr>
          <p:nvPr>
            <p:ph type="title"/>
          </p:nvPr>
        </p:nvSpPr>
        <p:spPr/>
        <p:txBody>
          <a:bodyPr/>
          <a:lstStyle/>
          <a:p>
            <a:r>
              <a:rPr lang="en-US"/>
              <a:t>Change Management | Readiness Baseline</a:t>
            </a:r>
          </a:p>
        </p:txBody>
      </p:sp>
      <p:sp>
        <p:nvSpPr>
          <p:cNvPr id="3" name="Footer Placeholder 2">
            <a:extLst>
              <a:ext uri="{FF2B5EF4-FFF2-40B4-BE49-F238E27FC236}">
                <a16:creationId xmlns:a16="http://schemas.microsoft.com/office/drawing/2014/main" id="{D1D934F8-CEA0-CD27-2FF0-F8BA23524E64}"/>
              </a:ext>
            </a:extLst>
          </p:cNvPr>
          <p:cNvSpPr>
            <a:spLocks noGrp="1"/>
          </p:cNvSpPr>
          <p:nvPr>
            <p:ph type="ftr" sz="quarter" idx="10"/>
          </p:nvPr>
        </p:nvSpPr>
        <p:spPr/>
        <p:txBody>
          <a:bodyPr/>
          <a:lstStyle/>
          <a:p>
            <a:r>
              <a:rPr lang="en-US"/>
              <a:t>Confidential &amp; Proprietary</a:t>
            </a:r>
          </a:p>
        </p:txBody>
      </p:sp>
      <p:sp>
        <p:nvSpPr>
          <p:cNvPr id="4" name="Rectangle 3">
            <a:extLst>
              <a:ext uri="{FF2B5EF4-FFF2-40B4-BE49-F238E27FC236}">
                <a16:creationId xmlns:a16="http://schemas.microsoft.com/office/drawing/2014/main" id="{3799090E-4C53-D473-6585-71FE74DF4997}"/>
              </a:ext>
            </a:extLst>
          </p:cNvPr>
          <p:cNvSpPr/>
          <p:nvPr/>
        </p:nvSpPr>
        <p:spPr>
          <a:xfrm>
            <a:off x="10180376" y="0"/>
            <a:ext cx="201168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Change Readiness</a:t>
            </a:r>
          </a:p>
        </p:txBody>
      </p:sp>
      <p:sp>
        <p:nvSpPr>
          <p:cNvPr id="8" name="Rectangle: Rounded Corners 7">
            <a:extLst>
              <a:ext uri="{FF2B5EF4-FFF2-40B4-BE49-F238E27FC236}">
                <a16:creationId xmlns:a16="http://schemas.microsoft.com/office/drawing/2014/main" id="{CC0A809C-8A04-F820-7D4D-DF08CAE7F605}"/>
              </a:ext>
            </a:extLst>
          </p:cNvPr>
          <p:cNvSpPr/>
          <p:nvPr/>
        </p:nvSpPr>
        <p:spPr>
          <a:xfrm>
            <a:off x="880276" y="1129897"/>
            <a:ext cx="3183304" cy="4558693"/>
          </a:xfrm>
          <a:prstGeom prst="roundRect">
            <a:avLst>
              <a:gd name="adj" fmla="val 7789"/>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540000" rtlCol="0" anchor="ctr"/>
          <a:lstStyle/>
          <a:p>
            <a:endParaRPr lang="en-US" sz="1400">
              <a:solidFill>
                <a:schemeClr val="tx1"/>
              </a:solidFill>
            </a:endParaRPr>
          </a:p>
          <a:p>
            <a:r>
              <a:rPr lang="en-US" sz="1400">
                <a:solidFill>
                  <a:schemeClr val="tx1"/>
                </a:solidFill>
              </a:rPr>
              <a:t>Confirm the North Star vision.</a:t>
            </a:r>
          </a:p>
          <a:p>
            <a:pPr marL="285750" indent="-285750">
              <a:buFont typeface="Arial" panose="020B0604020202020204" pitchFamily="34" charset="0"/>
              <a:buChar char="•"/>
            </a:pPr>
            <a:endParaRPr lang="en-US" sz="1200" i="1">
              <a:solidFill>
                <a:schemeClr val="tx1"/>
              </a:solidFill>
            </a:endParaRPr>
          </a:p>
          <a:p>
            <a:pPr marL="285750" indent="-285750">
              <a:buFont typeface="Arial" panose="020B0604020202020204" pitchFamily="34" charset="0"/>
              <a:buChar char="•"/>
            </a:pPr>
            <a:endParaRPr lang="en-US" sz="1200" i="1">
              <a:solidFill>
                <a:schemeClr val="tx1"/>
              </a:solidFill>
            </a:endParaRPr>
          </a:p>
          <a:p>
            <a:pPr marL="285750" indent="-285750">
              <a:buFont typeface="Arial" panose="020B0604020202020204" pitchFamily="34" charset="0"/>
              <a:buChar char="•"/>
            </a:pPr>
            <a:r>
              <a:rPr lang="en-US" sz="1200" i="1">
                <a:solidFill>
                  <a:schemeClr val="tx1"/>
                </a:solidFill>
              </a:rPr>
              <a:t>Are all employees aware of the strategic vision for where the organization heading and wants to be in 5 years?</a:t>
            </a:r>
          </a:p>
          <a:p>
            <a:pPr marL="285750" indent="-285750">
              <a:buFont typeface="Arial" panose="020B0604020202020204" pitchFamily="34" charset="0"/>
              <a:buChar char="•"/>
            </a:pPr>
            <a:r>
              <a:rPr lang="en-US" sz="1200" i="1">
                <a:solidFill>
                  <a:schemeClr val="tx1"/>
                </a:solidFill>
              </a:rPr>
              <a:t>Do employees understand how their daily work contributes to achieving the North Star vision?</a:t>
            </a:r>
          </a:p>
          <a:p>
            <a:pPr marL="285750" indent="-285750">
              <a:buFont typeface="Arial" panose="020B0604020202020204" pitchFamily="34" charset="0"/>
              <a:buChar char="•"/>
            </a:pPr>
            <a:r>
              <a:rPr lang="en-US" sz="1200" i="1">
                <a:solidFill>
                  <a:schemeClr val="tx1"/>
                </a:solidFill>
              </a:rPr>
              <a:t>How has the digital improvement work been presented to employees relative to the North Star vision?</a:t>
            </a:r>
          </a:p>
          <a:p>
            <a:pPr marL="285750" indent="-285750">
              <a:buFont typeface="Arial" panose="020B0604020202020204" pitchFamily="34" charset="0"/>
              <a:buChar char="•"/>
            </a:pPr>
            <a:r>
              <a:rPr lang="en-US" sz="1200" i="1">
                <a:solidFill>
                  <a:schemeClr val="tx1"/>
                </a:solidFill>
              </a:rPr>
              <a:t>What measures and methods are used to register progress in the North Star journey and how is progress communicated?</a:t>
            </a:r>
          </a:p>
        </p:txBody>
      </p:sp>
      <p:sp>
        <p:nvSpPr>
          <p:cNvPr id="9" name="Rectangle: Rounded Corners 8">
            <a:extLst>
              <a:ext uri="{FF2B5EF4-FFF2-40B4-BE49-F238E27FC236}">
                <a16:creationId xmlns:a16="http://schemas.microsoft.com/office/drawing/2014/main" id="{0A8AFB78-ECF1-6B02-F31F-688560E2C52B}"/>
              </a:ext>
            </a:extLst>
          </p:cNvPr>
          <p:cNvSpPr/>
          <p:nvPr/>
        </p:nvSpPr>
        <p:spPr>
          <a:xfrm>
            <a:off x="803524" y="1677468"/>
            <a:ext cx="3326649" cy="3149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North Star</a:t>
            </a:r>
          </a:p>
        </p:txBody>
      </p:sp>
      <p:sp>
        <p:nvSpPr>
          <p:cNvPr id="12" name="Rectangle: Rounded Corners 11">
            <a:extLst>
              <a:ext uri="{FF2B5EF4-FFF2-40B4-BE49-F238E27FC236}">
                <a16:creationId xmlns:a16="http://schemas.microsoft.com/office/drawing/2014/main" id="{FE280A76-8B8A-516C-EE4B-E5A470F14391}"/>
              </a:ext>
            </a:extLst>
          </p:cNvPr>
          <p:cNvSpPr/>
          <p:nvPr/>
        </p:nvSpPr>
        <p:spPr>
          <a:xfrm>
            <a:off x="8128420" y="1129898"/>
            <a:ext cx="3183304" cy="4553630"/>
          </a:xfrm>
          <a:prstGeom prst="roundRect">
            <a:avLst>
              <a:gd name="adj" fmla="val 7789"/>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540000" rtlCol="0" anchor="ctr"/>
          <a:lstStyle/>
          <a:p>
            <a:r>
              <a:rPr lang="en-US" sz="1400">
                <a:solidFill>
                  <a:schemeClr val="tx1"/>
                </a:solidFill>
              </a:rPr>
              <a:t>Confirm resource capacity and capabilities.</a:t>
            </a:r>
          </a:p>
          <a:p>
            <a:pPr algn="ctr"/>
            <a:endParaRPr lang="en-US" sz="1400">
              <a:solidFill>
                <a:schemeClr val="tx1"/>
              </a:solidFill>
            </a:endParaRPr>
          </a:p>
          <a:p>
            <a:pPr marL="171450" indent="-171450">
              <a:buFont typeface="Arial" panose="020B0604020202020204" pitchFamily="34" charset="0"/>
              <a:buChar char="•"/>
            </a:pPr>
            <a:r>
              <a:rPr lang="en-US" sz="1200" i="1">
                <a:solidFill>
                  <a:schemeClr val="tx1"/>
                </a:solidFill>
              </a:rPr>
              <a:t>Can necessary resources be dedicated to participate in solution design, build, test, and implementation activities?</a:t>
            </a:r>
          </a:p>
          <a:p>
            <a:pPr marL="171450" indent="-171450">
              <a:buFont typeface="Arial" panose="020B0604020202020204" pitchFamily="34" charset="0"/>
              <a:buChar char="•"/>
            </a:pPr>
            <a:r>
              <a:rPr lang="en-US" sz="1200" i="1">
                <a:solidFill>
                  <a:schemeClr val="tx1"/>
                </a:solidFill>
              </a:rPr>
              <a:t>How will resources be structured into teams, and what strategy is in place to repatriation practitioners after the project is completed</a:t>
            </a:r>
          </a:p>
          <a:p>
            <a:pPr marL="171450" indent="-171450">
              <a:buFont typeface="Arial" panose="020B0604020202020204" pitchFamily="34" charset="0"/>
              <a:buChar char="•"/>
            </a:pPr>
            <a:r>
              <a:rPr lang="en-US" sz="1200" i="1">
                <a:solidFill>
                  <a:schemeClr val="tx1"/>
                </a:solidFill>
              </a:rPr>
              <a:t>What methods are in place to assess existing skills and how will skills acquisition be managed</a:t>
            </a:r>
          </a:p>
          <a:p>
            <a:pPr marL="171450" indent="-171450">
              <a:buFont typeface="Arial" panose="020B0604020202020204" pitchFamily="34" charset="0"/>
              <a:buChar char="•"/>
            </a:pPr>
            <a:r>
              <a:rPr lang="en-US" sz="1200" i="1">
                <a:solidFill>
                  <a:schemeClr val="tx1"/>
                </a:solidFill>
              </a:rPr>
              <a:t>What standardized practices are in place for project management and change management </a:t>
            </a:r>
          </a:p>
        </p:txBody>
      </p:sp>
      <p:sp>
        <p:nvSpPr>
          <p:cNvPr id="13" name="Rectangle: Rounded Corners 12">
            <a:extLst>
              <a:ext uri="{FF2B5EF4-FFF2-40B4-BE49-F238E27FC236}">
                <a16:creationId xmlns:a16="http://schemas.microsoft.com/office/drawing/2014/main" id="{E76FDE9F-7830-2E98-3140-39962B526293}"/>
              </a:ext>
            </a:extLst>
          </p:cNvPr>
          <p:cNvSpPr/>
          <p:nvPr/>
        </p:nvSpPr>
        <p:spPr>
          <a:xfrm>
            <a:off x="8061828" y="1677468"/>
            <a:ext cx="3326649" cy="31496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Resources</a:t>
            </a:r>
          </a:p>
        </p:txBody>
      </p:sp>
      <p:sp>
        <p:nvSpPr>
          <p:cNvPr id="16" name="Rectangle: Rounded Corners 15">
            <a:extLst>
              <a:ext uri="{FF2B5EF4-FFF2-40B4-BE49-F238E27FC236}">
                <a16:creationId xmlns:a16="http://schemas.microsoft.com/office/drawing/2014/main" id="{B8B9A352-866B-9E50-67D9-CE62DC21CD5F}"/>
              </a:ext>
            </a:extLst>
          </p:cNvPr>
          <p:cNvSpPr/>
          <p:nvPr/>
        </p:nvSpPr>
        <p:spPr>
          <a:xfrm>
            <a:off x="4504348" y="1129897"/>
            <a:ext cx="3183304" cy="4553631"/>
          </a:xfrm>
          <a:prstGeom prst="roundRect">
            <a:avLst>
              <a:gd name="adj" fmla="val 7789"/>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540000" rtlCol="0" anchor="ctr"/>
          <a:lstStyle/>
          <a:p>
            <a:endParaRPr lang="en-US" sz="1400">
              <a:solidFill>
                <a:schemeClr val="tx1"/>
              </a:solidFill>
            </a:endParaRPr>
          </a:p>
          <a:p>
            <a:r>
              <a:rPr lang="en-US" sz="1400">
                <a:solidFill>
                  <a:schemeClr val="tx1"/>
                </a:solidFill>
              </a:rPr>
              <a:t>Confirm KPIs and how project–level success measures are aligned.</a:t>
            </a:r>
          </a:p>
          <a:p>
            <a:pPr algn="ctr"/>
            <a:endParaRPr lang="en-US" sz="1400">
              <a:solidFill>
                <a:schemeClr val="tx1"/>
              </a:solidFill>
            </a:endParaRPr>
          </a:p>
          <a:p>
            <a:pPr marL="285750" indent="-285750">
              <a:buFont typeface="Arial" panose="020B0604020202020204" pitchFamily="34" charset="0"/>
              <a:buChar char="•"/>
            </a:pPr>
            <a:r>
              <a:rPr lang="en-US" sz="1200" i="1">
                <a:solidFill>
                  <a:schemeClr val="tx1"/>
                </a:solidFill>
              </a:rPr>
              <a:t>Are performance goals and KPIs explicitly aligned with the behaviors and outcomes required by the change?</a:t>
            </a:r>
          </a:p>
          <a:p>
            <a:pPr marL="285750" indent="-285750">
              <a:buFont typeface="Arial" panose="020B0604020202020204" pitchFamily="34" charset="0"/>
              <a:buChar char="•"/>
            </a:pPr>
            <a:r>
              <a:rPr lang="en-US" sz="1200" i="1">
                <a:solidFill>
                  <a:schemeClr val="tx1"/>
                </a:solidFill>
              </a:rPr>
              <a:t>Do employees clearly understand how their individual performance contributes to the success of the change?</a:t>
            </a:r>
          </a:p>
          <a:p>
            <a:pPr marL="285750" indent="-285750">
              <a:buFont typeface="Arial" panose="020B0604020202020204" pitchFamily="34" charset="0"/>
              <a:buChar char="•"/>
            </a:pPr>
            <a:r>
              <a:rPr lang="en-US" sz="1200" i="1">
                <a:solidFill>
                  <a:schemeClr val="tx1"/>
                </a:solidFill>
              </a:rPr>
              <a:t>Are we measuring and rewarding adoption and behavior change, not just business results?</a:t>
            </a:r>
          </a:p>
          <a:p>
            <a:pPr marL="285750" indent="-285750">
              <a:buFont typeface="Arial" panose="020B0604020202020204" pitchFamily="34" charset="0"/>
              <a:buChar char="•"/>
            </a:pPr>
            <a:r>
              <a:rPr lang="en-US" sz="1200" i="1">
                <a:solidFill>
                  <a:schemeClr val="tx1"/>
                </a:solidFill>
              </a:rPr>
              <a:t>Do managers provide regular feedback and coaching focused on new ways of working?</a:t>
            </a:r>
          </a:p>
        </p:txBody>
      </p:sp>
      <p:sp>
        <p:nvSpPr>
          <p:cNvPr id="19" name="Rectangle: Rounded Corners 18">
            <a:extLst>
              <a:ext uri="{FF2B5EF4-FFF2-40B4-BE49-F238E27FC236}">
                <a16:creationId xmlns:a16="http://schemas.microsoft.com/office/drawing/2014/main" id="{6E60CCDA-D2BA-1EC6-D2A7-725A925235A5}"/>
              </a:ext>
            </a:extLst>
          </p:cNvPr>
          <p:cNvSpPr/>
          <p:nvPr/>
        </p:nvSpPr>
        <p:spPr>
          <a:xfrm>
            <a:off x="4432676" y="1677468"/>
            <a:ext cx="3326649" cy="3149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Performance Management</a:t>
            </a:r>
          </a:p>
        </p:txBody>
      </p:sp>
      <p:grpSp>
        <p:nvGrpSpPr>
          <p:cNvPr id="43" name="Group 42">
            <a:extLst>
              <a:ext uri="{FF2B5EF4-FFF2-40B4-BE49-F238E27FC236}">
                <a16:creationId xmlns:a16="http://schemas.microsoft.com/office/drawing/2014/main" id="{DBD1794B-B9EC-CE28-EC6C-079EBA9FC572}"/>
              </a:ext>
            </a:extLst>
          </p:cNvPr>
          <p:cNvGrpSpPr/>
          <p:nvPr/>
        </p:nvGrpSpPr>
        <p:grpSpPr>
          <a:xfrm>
            <a:off x="2252192" y="1161579"/>
            <a:ext cx="298504" cy="447569"/>
            <a:chOff x="699862" y="1386470"/>
            <a:chExt cx="365760" cy="602057"/>
          </a:xfrm>
        </p:grpSpPr>
        <p:pic>
          <p:nvPicPr>
            <p:cNvPr id="44" name="Picture 43" descr="A blue starburst on a black background&#10;&#10;AI-generated content may be incorrect.">
              <a:extLst>
                <a:ext uri="{FF2B5EF4-FFF2-40B4-BE49-F238E27FC236}">
                  <a16:creationId xmlns:a16="http://schemas.microsoft.com/office/drawing/2014/main" id="{3F74C711-CBC8-BBCC-B873-F39790DEA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909" y="1386470"/>
              <a:ext cx="239450" cy="239450"/>
            </a:xfrm>
            <a:prstGeom prst="rect">
              <a:avLst/>
            </a:prstGeom>
          </p:spPr>
        </p:pic>
        <p:sp>
          <p:nvSpPr>
            <p:cNvPr id="45" name="Oval 44">
              <a:extLst>
                <a:ext uri="{FF2B5EF4-FFF2-40B4-BE49-F238E27FC236}">
                  <a16:creationId xmlns:a16="http://schemas.microsoft.com/office/drawing/2014/main" id="{4F3533E0-A50C-2FFD-FC00-D330426D641D}"/>
                </a:ext>
              </a:extLst>
            </p:cNvPr>
            <p:cNvSpPr/>
            <p:nvPr/>
          </p:nvSpPr>
          <p:spPr>
            <a:xfrm>
              <a:off x="699862" y="1625920"/>
              <a:ext cx="365760" cy="362607"/>
            </a:xfrm>
            <a:prstGeom prst="ellipse">
              <a:avLst/>
            </a:prstGeom>
            <a:solidFill>
              <a:schemeClr val="bg1"/>
            </a:solidFill>
            <a:ln w="28575">
              <a:solidFill>
                <a:srgbClr val="003399"/>
              </a:solidFill>
            </a:ln>
            <a:scene3d>
              <a:camera prst="orthographicFront"/>
              <a:lightRig rig="threePt" dir="t"/>
            </a:scene3d>
            <a:sp3d>
              <a:bevelT prst="slope"/>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46" name="Isosceles Triangle 45">
              <a:extLst>
                <a:ext uri="{FF2B5EF4-FFF2-40B4-BE49-F238E27FC236}">
                  <a16:creationId xmlns:a16="http://schemas.microsoft.com/office/drawing/2014/main" id="{4BC55675-6840-20D6-FC07-E93E0FC5B7F9}"/>
                </a:ext>
              </a:extLst>
            </p:cNvPr>
            <p:cNvSpPr/>
            <p:nvPr/>
          </p:nvSpPr>
          <p:spPr>
            <a:xfrm rot="228992">
              <a:off x="855557" y="1638987"/>
              <a:ext cx="58488" cy="169870"/>
            </a:xfrm>
            <a:prstGeom prst="triangl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grpSp>
      <p:pic>
        <p:nvPicPr>
          <p:cNvPr id="47" name="Picture 46" descr="A blue tape measure on a black background&#10;&#10;AI-generated content may be incorrect.">
            <a:extLst>
              <a:ext uri="{FF2B5EF4-FFF2-40B4-BE49-F238E27FC236}">
                <a16:creationId xmlns:a16="http://schemas.microsoft.com/office/drawing/2014/main" id="{E475C659-0FE0-A150-1586-86D6639E30BA}"/>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03439" y="1174471"/>
            <a:ext cx="421780" cy="421780"/>
          </a:xfrm>
          <a:prstGeom prst="rect">
            <a:avLst/>
          </a:prstGeom>
        </p:spPr>
      </p:pic>
      <p:pic>
        <p:nvPicPr>
          <p:cNvPr id="51" name="Picture 50" descr="Blue line art of a gear and a clock&#10;&#10;AI-generated content may be incorrect.">
            <a:extLst>
              <a:ext uri="{FF2B5EF4-FFF2-40B4-BE49-F238E27FC236}">
                <a16:creationId xmlns:a16="http://schemas.microsoft.com/office/drawing/2014/main" id="{0CE7BBD0-5211-3664-4A8B-6A08419893FE}"/>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68338" y="1156761"/>
            <a:ext cx="457200" cy="457200"/>
          </a:xfrm>
          <a:prstGeom prst="rect">
            <a:avLst/>
          </a:prstGeom>
        </p:spPr>
      </p:pic>
      <p:sp>
        <p:nvSpPr>
          <p:cNvPr id="20" name="Rectangle 19">
            <a:extLst>
              <a:ext uri="{FF2B5EF4-FFF2-40B4-BE49-F238E27FC236}">
                <a16:creationId xmlns:a16="http://schemas.microsoft.com/office/drawing/2014/main" id="{5157E0CE-ED71-7090-7EA0-36722E7F5C4A}"/>
              </a:ext>
            </a:extLst>
          </p:cNvPr>
          <p:cNvSpPr/>
          <p:nvPr/>
        </p:nvSpPr>
        <p:spPr>
          <a:xfrm>
            <a:off x="8828258" y="0"/>
            <a:ext cx="1280160" cy="182880"/>
          </a:xfrm>
          <a:prstGeom prst="rect">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Baseline</a:t>
            </a:r>
          </a:p>
        </p:txBody>
      </p:sp>
      <p:sp>
        <p:nvSpPr>
          <p:cNvPr id="5" name="Rectangle 4">
            <a:extLst>
              <a:ext uri="{FF2B5EF4-FFF2-40B4-BE49-F238E27FC236}">
                <a16:creationId xmlns:a16="http://schemas.microsoft.com/office/drawing/2014/main" id="{4C820213-62F6-2B37-7667-893833B52F98}"/>
              </a:ext>
            </a:extLst>
          </p:cNvPr>
          <p:cNvSpPr/>
          <p:nvPr/>
        </p:nvSpPr>
        <p:spPr>
          <a:xfrm>
            <a:off x="7567580"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Tree>
    <p:extLst>
      <p:ext uri="{BB962C8B-B14F-4D97-AF65-F5344CB8AC3E}">
        <p14:creationId xmlns:p14="http://schemas.microsoft.com/office/powerpoint/2010/main" val="3749214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5F0B2-2CB8-5FD3-67AB-0A32139BDD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565A7-0032-E74C-C613-841EDEA84E15}"/>
              </a:ext>
            </a:extLst>
          </p:cNvPr>
          <p:cNvSpPr>
            <a:spLocks noGrp="1"/>
          </p:cNvSpPr>
          <p:nvPr>
            <p:ph type="title"/>
          </p:nvPr>
        </p:nvSpPr>
        <p:spPr/>
        <p:txBody>
          <a:bodyPr/>
          <a:lstStyle/>
          <a:p>
            <a:r>
              <a:rPr lang="en-US"/>
              <a:t>Change Management | Readiness Assessment</a:t>
            </a:r>
          </a:p>
        </p:txBody>
      </p:sp>
      <p:sp>
        <p:nvSpPr>
          <p:cNvPr id="3" name="Footer Placeholder 2">
            <a:extLst>
              <a:ext uri="{FF2B5EF4-FFF2-40B4-BE49-F238E27FC236}">
                <a16:creationId xmlns:a16="http://schemas.microsoft.com/office/drawing/2014/main" id="{F2F6F7A4-9442-0213-B0EB-CCB86D9F6D23}"/>
              </a:ext>
            </a:extLst>
          </p:cNvPr>
          <p:cNvSpPr>
            <a:spLocks noGrp="1"/>
          </p:cNvSpPr>
          <p:nvPr>
            <p:ph type="ftr" sz="quarter" idx="10"/>
          </p:nvPr>
        </p:nvSpPr>
        <p:spPr/>
        <p:txBody>
          <a:bodyPr/>
          <a:lstStyle/>
          <a:p>
            <a:r>
              <a:rPr lang="en-US"/>
              <a:t>Confidential &amp; Proprietary</a:t>
            </a:r>
          </a:p>
        </p:txBody>
      </p:sp>
      <p:sp>
        <p:nvSpPr>
          <p:cNvPr id="4" name="Rectangle 3">
            <a:extLst>
              <a:ext uri="{FF2B5EF4-FFF2-40B4-BE49-F238E27FC236}">
                <a16:creationId xmlns:a16="http://schemas.microsoft.com/office/drawing/2014/main" id="{BFAC790B-4658-8119-8615-D5EE9ACF0BA0}"/>
              </a:ext>
            </a:extLst>
          </p:cNvPr>
          <p:cNvSpPr/>
          <p:nvPr/>
        </p:nvSpPr>
        <p:spPr>
          <a:xfrm>
            <a:off x="10180376" y="0"/>
            <a:ext cx="201168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Change Readiness</a:t>
            </a:r>
          </a:p>
        </p:txBody>
      </p:sp>
      <p:sp>
        <p:nvSpPr>
          <p:cNvPr id="8" name="Rectangle: Rounded Corners 7">
            <a:extLst>
              <a:ext uri="{FF2B5EF4-FFF2-40B4-BE49-F238E27FC236}">
                <a16:creationId xmlns:a16="http://schemas.microsoft.com/office/drawing/2014/main" id="{5F2B1AC6-7612-773E-8DE0-C165093A78BE}"/>
              </a:ext>
            </a:extLst>
          </p:cNvPr>
          <p:cNvSpPr/>
          <p:nvPr/>
        </p:nvSpPr>
        <p:spPr>
          <a:xfrm>
            <a:off x="880276" y="1129897"/>
            <a:ext cx="3183304" cy="4558693"/>
          </a:xfrm>
          <a:prstGeom prst="roundRect">
            <a:avLst>
              <a:gd name="adj" fmla="val 7789"/>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540000" rtlCol="0" anchor="ctr"/>
          <a:lstStyle/>
          <a:p>
            <a:endParaRPr lang="en-US" sz="1400">
              <a:solidFill>
                <a:schemeClr val="tx1"/>
              </a:solidFill>
            </a:endParaRPr>
          </a:p>
          <a:p>
            <a:r>
              <a:rPr lang="en-US" sz="1400">
                <a:solidFill>
                  <a:schemeClr val="tx1"/>
                </a:solidFill>
              </a:rPr>
              <a:t>Assess the case for change.</a:t>
            </a:r>
          </a:p>
          <a:p>
            <a:pPr marL="285750" indent="-285750">
              <a:buFont typeface="Arial" panose="020B0604020202020204" pitchFamily="34" charset="0"/>
              <a:buChar char="•"/>
            </a:pPr>
            <a:endParaRPr lang="en-US" sz="1200" i="1">
              <a:solidFill>
                <a:schemeClr val="tx1"/>
              </a:solidFill>
            </a:endParaRPr>
          </a:p>
          <a:p>
            <a:pPr marL="285750" indent="-285750">
              <a:buFont typeface="Arial" panose="020B0604020202020204" pitchFamily="34" charset="0"/>
              <a:buChar char="•"/>
            </a:pPr>
            <a:endParaRPr lang="en-US" sz="1200" i="1">
              <a:solidFill>
                <a:schemeClr val="tx1"/>
              </a:solidFill>
            </a:endParaRPr>
          </a:p>
          <a:p>
            <a:pPr marL="285750" indent="-285750">
              <a:buFont typeface="Arial" panose="020B0604020202020204" pitchFamily="34" charset="0"/>
              <a:buChar char="•"/>
            </a:pPr>
            <a:r>
              <a:rPr lang="en-US" sz="1200" i="1">
                <a:solidFill>
                  <a:schemeClr val="tx1"/>
                </a:solidFill>
              </a:rPr>
              <a:t>Does everyone in the organization realize the need for change? </a:t>
            </a:r>
          </a:p>
          <a:p>
            <a:pPr marL="285750" indent="-285750">
              <a:buFont typeface="Arial" panose="020B0604020202020204" pitchFamily="34" charset="0"/>
              <a:buChar char="•"/>
            </a:pPr>
            <a:r>
              <a:rPr lang="en-US" sz="1200" i="1">
                <a:solidFill>
                  <a:schemeClr val="tx1"/>
                </a:solidFill>
              </a:rPr>
              <a:t>Does everyone feel change is needed even if it causes short–term disruptions?</a:t>
            </a:r>
          </a:p>
          <a:p>
            <a:pPr marL="285750" indent="-285750">
              <a:buFont typeface="Arial" panose="020B0604020202020204" pitchFamily="34" charset="0"/>
              <a:buChar char="•"/>
            </a:pPr>
            <a:r>
              <a:rPr lang="en-US" sz="1200" i="1">
                <a:solidFill>
                  <a:schemeClr val="tx1"/>
                </a:solidFill>
              </a:rPr>
              <a:t>Do all levels of the organization understand how the benefits of change will impact them?</a:t>
            </a:r>
          </a:p>
          <a:p>
            <a:pPr marL="285750" indent="-285750">
              <a:buFont typeface="Arial" panose="020B0604020202020204" pitchFamily="34" charset="0"/>
              <a:buChar char="•"/>
            </a:pPr>
            <a:r>
              <a:rPr lang="en-US" sz="1200" i="1">
                <a:solidFill>
                  <a:schemeClr val="tx1"/>
                </a:solidFill>
              </a:rPr>
              <a:t>Do all levels of the organization realize the likely eventualities of not changing?</a:t>
            </a:r>
          </a:p>
          <a:p>
            <a:pPr marL="285750" indent="-285750">
              <a:buFont typeface="Arial" panose="020B0604020202020204" pitchFamily="34" charset="0"/>
              <a:buChar char="•"/>
            </a:pPr>
            <a:endParaRPr lang="en-US" sz="1200" i="1">
              <a:solidFill>
                <a:schemeClr val="tx1"/>
              </a:solidFill>
            </a:endParaRPr>
          </a:p>
          <a:p>
            <a:pPr marL="285750" indent="-285750">
              <a:buFont typeface="Arial" panose="020B0604020202020204" pitchFamily="34" charset="0"/>
              <a:buChar char="•"/>
            </a:pPr>
            <a:endParaRPr lang="en-US" sz="1200" i="1">
              <a:solidFill>
                <a:schemeClr val="tx1"/>
              </a:solidFill>
            </a:endParaRPr>
          </a:p>
          <a:p>
            <a:pPr marL="285750" indent="-285750">
              <a:buFont typeface="Arial" panose="020B0604020202020204" pitchFamily="34" charset="0"/>
              <a:buChar char="•"/>
            </a:pPr>
            <a:endParaRPr lang="en-US" sz="1200" i="1">
              <a:solidFill>
                <a:schemeClr val="tx1"/>
              </a:solidFill>
            </a:endParaRPr>
          </a:p>
        </p:txBody>
      </p:sp>
      <p:sp>
        <p:nvSpPr>
          <p:cNvPr id="9" name="Rectangle: Rounded Corners 8">
            <a:extLst>
              <a:ext uri="{FF2B5EF4-FFF2-40B4-BE49-F238E27FC236}">
                <a16:creationId xmlns:a16="http://schemas.microsoft.com/office/drawing/2014/main" id="{F5D029D1-99B5-58E0-4D6E-10F70E588B85}"/>
              </a:ext>
            </a:extLst>
          </p:cNvPr>
          <p:cNvSpPr/>
          <p:nvPr/>
        </p:nvSpPr>
        <p:spPr>
          <a:xfrm>
            <a:off x="803524" y="1677468"/>
            <a:ext cx="3326649" cy="3149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Case for Change</a:t>
            </a:r>
          </a:p>
        </p:txBody>
      </p:sp>
      <p:sp>
        <p:nvSpPr>
          <p:cNvPr id="12" name="Rectangle: Rounded Corners 11">
            <a:extLst>
              <a:ext uri="{FF2B5EF4-FFF2-40B4-BE49-F238E27FC236}">
                <a16:creationId xmlns:a16="http://schemas.microsoft.com/office/drawing/2014/main" id="{9DC06A05-C983-E68F-B508-C4365FCE00D0}"/>
              </a:ext>
            </a:extLst>
          </p:cNvPr>
          <p:cNvSpPr/>
          <p:nvPr/>
        </p:nvSpPr>
        <p:spPr>
          <a:xfrm>
            <a:off x="8128420" y="1129898"/>
            <a:ext cx="3183304" cy="4553630"/>
          </a:xfrm>
          <a:prstGeom prst="roundRect">
            <a:avLst>
              <a:gd name="adj" fmla="val 7789"/>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540000" rtlCol="0" anchor="ctr"/>
          <a:lstStyle/>
          <a:p>
            <a:endParaRPr lang="en-US" sz="1400">
              <a:solidFill>
                <a:schemeClr val="tx1"/>
              </a:solidFill>
            </a:endParaRPr>
          </a:p>
          <a:p>
            <a:endParaRPr lang="en-US" sz="1400">
              <a:solidFill>
                <a:schemeClr val="tx1"/>
              </a:solidFill>
            </a:endParaRPr>
          </a:p>
          <a:p>
            <a:r>
              <a:rPr lang="en-US" sz="1400">
                <a:solidFill>
                  <a:schemeClr val="tx1"/>
                </a:solidFill>
              </a:rPr>
              <a:t>Codify organizational communications.</a:t>
            </a:r>
          </a:p>
          <a:p>
            <a:pPr algn="ctr"/>
            <a:endParaRPr lang="en-US" sz="1400">
              <a:solidFill>
                <a:schemeClr val="tx1"/>
              </a:solidFill>
            </a:endParaRPr>
          </a:p>
          <a:p>
            <a:pPr marL="171450" indent="-171450">
              <a:buFont typeface="Arial" panose="020B0604020202020204" pitchFamily="34" charset="0"/>
              <a:buChar char="•"/>
            </a:pPr>
            <a:r>
              <a:rPr lang="en-US" sz="1200" i="1">
                <a:solidFill>
                  <a:schemeClr val="tx1"/>
                </a:solidFill>
              </a:rPr>
              <a:t>Which channels are perceived as convey important information?</a:t>
            </a:r>
          </a:p>
          <a:p>
            <a:pPr marL="171450" indent="-171450">
              <a:buFont typeface="Arial" panose="020B0604020202020204" pitchFamily="34" charset="0"/>
              <a:buChar char="•"/>
            </a:pPr>
            <a:r>
              <a:rPr lang="en-US" sz="1200" i="1">
                <a:solidFill>
                  <a:schemeClr val="tx1"/>
                </a:solidFill>
              </a:rPr>
              <a:t>How does communication authorship influence effectiveness?</a:t>
            </a:r>
          </a:p>
          <a:p>
            <a:pPr marL="171450" indent="-171450">
              <a:buFont typeface="Arial" panose="020B0604020202020204" pitchFamily="34" charset="0"/>
              <a:buChar char="•"/>
            </a:pPr>
            <a:r>
              <a:rPr lang="en-US" sz="1200" i="1">
                <a:solidFill>
                  <a:schemeClr val="tx1"/>
                </a:solidFill>
              </a:rPr>
              <a:t>What characteristics define a recent “effective” communication and what short–coming have been noted?</a:t>
            </a:r>
          </a:p>
          <a:p>
            <a:pPr marL="171450" indent="-171450">
              <a:buFont typeface="Arial" panose="020B0604020202020204" pitchFamily="34" charset="0"/>
              <a:buChar char="•"/>
            </a:pPr>
            <a:r>
              <a:rPr lang="en-US" sz="1200" i="1">
                <a:solidFill>
                  <a:schemeClr val="tx1"/>
                </a:solidFill>
              </a:rPr>
              <a:t>How impactful is frequency of communication?</a:t>
            </a:r>
          </a:p>
          <a:p>
            <a:pPr marL="171450" indent="-171450">
              <a:buFont typeface="Arial" panose="020B0604020202020204" pitchFamily="34" charset="0"/>
              <a:buChar char="•"/>
            </a:pPr>
            <a:r>
              <a:rPr lang="en-US" sz="1200" i="1">
                <a:solidFill>
                  <a:schemeClr val="tx1"/>
                </a:solidFill>
              </a:rPr>
              <a:t>What is the most effective “lead–time”?</a:t>
            </a:r>
          </a:p>
          <a:p>
            <a:pPr marL="171450" indent="-171450">
              <a:buFont typeface="Arial" panose="020B0604020202020204" pitchFamily="34" charset="0"/>
              <a:buChar char="•"/>
            </a:pPr>
            <a:r>
              <a:rPr lang="en-US" sz="1200" i="1">
                <a:solidFill>
                  <a:schemeClr val="tx1"/>
                </a:solidFill>
              </a:rPr>
              <a:t>How are messages typically reinforced?</a:t>
            </a:r>
          </a:p>
          <a:p>
            <a:pPr marL="171450" indent="-171450">
              <a:buFont typeface="Arial" panose="020B0604020202020204" pitchFamily="34" charset="0"/>
              <a:buChar char="•"/>
            </a:pPr>
            <a:r>
              <a:rPr lang="en-US" sz="1200" i="1">
                <a:solidFill>
                  <a:schemeClr val="tx1"/>
                </a:solidFill>
              </a:rPr>
              <a:t>What mitigations strategies are in–place to bolster messaging that appears not to have been received?</a:t>
            </a:r>
          </a:p>
        </p:txBody>
      </p:sp>
      <p:sp>
        <p:nvSpPr>
          <p:cNvPr id="13" name="Rectangle: Rounded Corners 12">
            <a:extLst>
              <a:ext uri="{FF2B5EF4-FFF2-40B4-BE49-F238E27FC236}">
                <a16:creationId xmlns:a16="http://schemas.microsoft.com/office/drawing/2014/main" id="{2539ABAE-B08F-779F-E9A0-79DEE7AC8A40}"/>
              </a:ext>
            </a:extLst>
          </p:cNvPr>
          <p:cNvSpPr/>
          <p:nvPr/>
        </p:nvSpPr>
        <p:spPr>
          <a:xfrm>
            <a:off x="8061828" y="1677468"/>
            <a:ext cx="3326649" cy="31496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Communications</a:t>
            </a:r>
          </a:p>
        </p:txBody>
      </p:sp>
      <p:sp>
        <p:nvSpPr>
          <p:cNvPr id="16" name="Rectangle: Rounded Corners 15">
            <a:extLst>
              <a:ext uri="{FF2B5EF4-FFF2-40B4-BE49-F238E27FC236}">
                <a16:creationId xmlns:a16="http://schemas.microsoft.com/office/drawing/2014/main" id="{653577A1-F187-84B5-17C3-A9971BD7C8F6}"/>
              </a:ext>
            </a:extLst>
          </p:cNvPr>
          <p:cNvSpPr/>
          <p:nvPr/>
        </p:nvSpPr>
        <p:spPr>
          <a:xfrm>
            <a:off x="4504348" y="1129897"/>
            <a:ext cx="3183304" cy="4553631"/>
          </a:xfrm>
          <a:prstGeom prst="roundRect">
            <a:avLst>
              <a:gd name="adj" fmla="val 7789"/>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540000" rtlCol="0" anchor="ctr"/>
          <a:lstStyle/>
          <a:p>
            <a:r>
              <a:rPr lang="en-US" sz="1400">
                <a:solidFill>
                  <a:schemeClr val="tx1"/>
                </a:solidFill>
              </a:rPr>
              <a:t>Define the organization’s influence network.</a:t>
            </a:r>
          </a:p>
          <a:p>
            <a:pPr algn="ctr"/>
            <a:endParaRPr lang="en-US" sz="1400">
              <a:solidFill>
                <a:schemeClr val="tx1"/>
              </a:solidFill>
            </a:endParaRPr>
          </a:p>
          <a:p>
            <a:pPr marL="285750" indent="-285750">
              <a:buFont typeface="Arial" panose="020B0604020202020204" pitchFamily="34" charset="0"/>
              <a:buChar char="•"/>
            </a:pPr>
            <a:r>
              <a:rPr lang="en-US" sz="1200" i="1">
                <a:solidFill>
                  <a:schemeClr val="tx1"/>
                </a:solidFill>
              </a:rPr>
              <a:t>How do employees know what is important to the organization and organizational leadership?</a:t>
            </a:r>
          </a:p>
          <a:p>
            <a:pPr marL="285750" indent="-285750">
              <a:buFont typeface="Arial" panose="020B0604020202020204" pitchFamily="34" charset="0"/>
              <a:buChar char="•"/>
            </a:pPr>
            <a:r>
              <a:rPr lang="en-US" sz="1200" i="1">
                <a:solidFill>
                  <a:schemeClr val="tx1"/>
                </a:solidFill>
              </a:rPr>
              <a:t>How does direct manager impressions (endorsement) enhance organizational messaging?</a:t>
            </a:r>
          </a:p>
          <a:p>
            <a:pPr marL="285750" indent="-285750">
              <a:buFont typeface="Arial" panose="020B0604020202020204" pitchFamily="34" charset="0"/>
              <a:buChar char="•"/>
            </a:pPr>
            <a:r>
              <a:rPr lang="en-US" sz="1200" i="1">
                <a:solidFill>
                  <a:schemeClr val="tx1"/>
                </a:solidFill>
              </a:rPr>
              <a:t>Who are the staff level “go to” employees that colleagues seek out for coaching/mentoring through change?</a:t>
            </a:r>
          </a:p>
          <a:p>
            <a:pPr marL="285750" indent="-285750">
              <a:buFont typeface="Arial" panose="020B0604020202020204" pitchFamily="34" charset="0"/>
              <a:buChar char="•"/>
            </a:pPr>
            <a:r>
              <a:rPr lang="en-US" sz="1200" i="1">
                <a:solidFill>
                  <a:schemeClr val="tx1"/>
                </a:solidFill>
              </a:rPr>
              <a:t>How are low levels of change adoption mitigated within the organization?</a:t>
            </a:r>
          </a:p>
        </p:txBody>
      </p:sp>
      <p:sp>
        <p:nvSpPr>
          <p:cNvPr id="19" name="Rectangle: Rounded Corners 18">
            <a:extLst>
              <a:ext uri="{FF2B5EF4-FFF2-40B4-BE49-F238E27FC236}">
                <a16:creationId xmlns:a16="http://schemas.microsoft.com/office/drawing/2014/main" id="{5AC2D750-A65F-EDE5-B623-15D4397F8656}"/>
              </a:ext>
            </a:extLst>
          </p:cNvPr>
          <p:cNvSpPr/>
          <p:nvPr/>
        </p:nvSpPr>
        <p:spPr>
          <a:xfrm>
            <a:off x="4432676" y="1677468"/>
            <a:ext cx="3326649" cy="3149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FFFF"/>
                </a:solidFill>
              </a:rPr>
              <a:t>Influence Network</a:t>
            </a:r>
          </a:p>
        </p:txBody>
      </p:sp>
      <p:pic>
        <p:nvPicPr>
          <p:cNvPr id="5" name="Picture 4" descr="A blue people connected by circles&#10;&#10;AI-generated content may be incorrect.">
            <a:extLst>
              <a:ext uri="{FF2B5EF4-FFF2-40B4-BE49-F238E27FC236}">
                <a16:creationId xmlns:a16="http://schemas.microsoft.com/office/drawing/2014/main" id="{03532069-1605-B536-8000-84BBCAB07C00}"/>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855821" y="1218190"/>
            <a:ext cx="384298" cy="384298"/>
          </a:xfrm>
          <a:prstGeom prst="rect">
            <a:avLst/>
          </a:prstGeom>
        </p:spPr>
      </p:pic>
      <p:pic>
        <p:nvPicPr>
          <p:cNvPr id="10" name="Picture 9" descr="A group of blue and white figures&#10;&#10;AI-generated content may be incorrect.">
            <a:extLst>
              <a:ext uri="{FF2B5EF4-FFF2-40B4-BE49-F238E27FC236}">
                <a16:creationId xmlns:a16="http://schemas.microsoft.com/office/drawing/2014/main" id="{B59E38EC-2A86-092C-ABF7-C5E567BB8705}"/>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527923" y="1218190"/>
            <a:ext cx="384298" cy="384298"/>
          </a:xfrm>
          <a:prstGeom prst="rect">
            <a:avLst/>
          </a:prstGeom>
        </p:spPr>
      </p:pic>
      <p:pic>
        <p:nvPicPr>
          <p:cNvPr id="11" name="Picture 10" descr="A blue hand pointing at a gear with question marks&#10;&#10;AI-generated content may be incorrect.">
            <a:extLst>
              <a:ext uri="{FF2B5EF4-FFF2-40B4-BE49-F238E27FC236}">
                <a16:creationId xmlns:a16="http://schemas.microsoft.com/office/drawing/2014/main" id="{68DC4240-7506-ADE2-4D3B-B74A783554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3719" y="1218190"/>
            <a:ext cx="384298" cy="384298"/>
          </a:xfrm>
          <a:prstGeom prst="rect">
            <a:avLst/>
          </a:prstGeom>
        </p:spPr>
      </p:pic>
      <p:sp>
        <p:nvSpPr>
          <p:cNvPr id="14" name="Rectangle 13">
            <a:extLst>
              <a:ext uri="{FF2B5EF4-FFF2-40B4-BE49-F238E27FC236}">
                <a16:creationId xmlns:a16="http://schemas.microsoft.com/office/drawing/2014/main" id="{3B6F1CA3-560D-4E82-FCC1-8CC387950B25}"/>
              </a:ext>
            </a:extLst>
          </p:cNvPr>
          <p:cNvSpPr/>
          <p:nvPr/>
        </p:nvSpPr>
        <p:spPr>
          <a:xfrm>
            <a:off x="8828258" y="0"/>
            <a:ext cx="1280160" cy="182880"/>
          </a:xfrm>
          <a:prstGeom prst="rect">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Assessment</a:t>
            </a:r>
          </a:p>
        </p:txBody>
      </p:sp>
      <p:sp>
        <p:nvSpPr>
          <p:cNvPr id="6" name="Rectangle 5">
            <a:extLst>
              <a:ext uri="{FF2B5EF4-FFF2-40B4-BE49-F238E27FC236}">
                <a16:creationId xmlns:a16="http://schemas.microsoft.com/office/drawing/2014/main" id="{76BC9620-B67E-7975-FC14-0EEC352A2073}"/>
              </a:ext>
            </a:extLst>
          </p:cNvPr>
          <p:cNvSpPr/>
          <p:nvPr/>
        </p:nvSpPr>
        <p:spPr>
          <a:xfrm>
            <a:off x="7567580"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Tree>
    <p:extLst>
      <p:ext uri="{BB962C8B-B14F-4D97-AF65-F5344CB8AC3E}">
        <p14:creationId xmlns:p14="http://schemas.microsoft.com/office/powerpoint/2010/main" val="3034234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F0904-B597-BE3E-7EBF-38174A7A4330}"/>
            </a:ext>
          </a:extLst>
        </p:cNvPr>
        <p:cNvGrpSpPr/>
        <p:nvPr/>
      </p:nvGrpSpPr>
      <p:grpSpPr>
        <a:xfrm>
          <a:off x="0" y="0"/>
          <a:ext cx="0" cy="0"/>
          <a:chOff x="0" y="0"/>
          <a:chExt cx="0" cy="0"/>
        </a:xfrm>
      </p:grpSpPr>
      <p:sp>
        <p:nvSpPr>
          <p:cNvPr id="98" name="Rectangle: Rounded Corners 97">
            <a:extLst>
              <a:ext uri="{FF2B5EF4-FFF2-40B4-BE49-F238E27FC236}">
                <a16:creationId xmlns:a16="http://schemas.microsoft.com/office/drawing/2014/main" id="{3FC47914-9D24-BD22-2650-6B725E725AB8}"/>
              </a:ext>
            </a:extLst>
          </p:cNvPr>
          <p:cNvSpPr/>
          <p:nvPr/>
        </p:nvSpPr>
        <p:spPr>
          <a:xfrm>
            <a:off x="410268" y="1501405"/>
            <a:ext cx="3278640" cy="3741685"/>
          </a:xfrm>
          <a:prstGeom prst="roundRect">
            <a:avLst>
              <a:gd name="adj" fmla="val 3935"/>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 name="Title 1">
            <a:extLst>
              <a:ext uri="{FF2B5EF4-FFF2-40B4-BE49-F238E27FC236}">
                <a16:creationId xmlns:a16="http://schemas.microsoft.com/office/drawing/2014/main" id="{4A9AC51D-7730-99B1-FD45-0A5019718519}"/>
              </a:ext>
            </a:extLst>
          </p:cNvPr>
          <p:cNvSpPr>
            <a:spLocks noGrp="1"/>
          </p:cNvSpPr>
          <p:nvPr>
            <p:ph type="title"/>
          </p:nvPr>
        </p:nvSpPr>
        <p:spPr/>
        <p:txBody>
          <a:bodyPr/>
          <a:lstStyle/>
          <a:p>
            <a:r>
              <a:rPr lang="en-US"/>
              <a:t>Change Management | Readiness Assessment: Survey</a:t>
            </a:r>
          </a:p>
        </p:txBody>
      </p:sp>
      <p:sp>
        <p:nvSpPr>
          <p:cNvPr id="64" name="Text Placeholder 63">
            <a:extLst>
              <a:ext uri="{FF2B5EF4-FFF2-40B4-BE49-F238E27FC236}">
                <a16:creationId xmlns:a16="http://schemas.microsoft.com/office/drawing/2014/main" id="{D6F85D88-67CC-61D8-475A-E4DB0F4DAB02}"/>
              </a:ext>
            </a:extLst>
          </p:cNvPr>
          <p:cNvSpPr>
            <a:spLocks noGrp="1"/>
          </p:cNvSpPr>
          <p:nvPr>
            <p:ph type="body" sz="quarter" idx="10"/>
          </p:nvPr>
        </p:nvSpPr>
        <p:spPr/>
        <p:txBody>
          <a:bodyPr anchor="t"/>
          <a:lstStyle/>
          <a:p>
            <a:r>
              <a:rPr lang="en-US"/>
              <a:t>Readiness survey sections should move deliberately from strategic motivation, to organizational capacity for change, to practical ability to execute, while intentionally capturing perception gaps across leadership, management, and staff.</a:t>
            </a:r>
          </a:p>
        </p:txBody>
      </p:sp>
      <p:sp>
        <p:nvSpPr>
          <p:cNvPr id="3" name="Footer Placeholder 2">
            <a:extLst>
              <a:ext uri="{FF2B5EF4-FFF2-40B4-BE49-F238E27FC236}">
                <a16:creationId xmlns:a16="http://schemas.microsoft.com/office/drawing/2014/main" id="{4245B8E1-1D05-E82E-E791-FB8A3E08E412}"/>
              </a:ext>
            </a:extLst>
          </p:cNvPr>
          <p:cNvSpPr>
            <a:spLocks noGrp="1"/>
          </p:cNvSpPr>
          <p:nvPr>
            <p:ph type="ftr" sz="quarter" idx="11"/>
          </p:nvPr>
        </p:nvSpPr>
        <p:spPr/>
        <p:txBody>
          <a:bodyPr/>
          <a:lstStyle/>
          <a:p>
            <a:r>
              <a:rPr lang="en-US"/>
              <a:t>Confidential &amp; Proprietary</a:t>
            </a:r>
          </a:p>
        </p:txBody>
      </p:sp>
      <p:sp>
        <p:nvSpPr>
          <p:cNvPr id="4" name="Rectangle 3">
            <a:extLst>
              <a:ext uri="{FF2B5EF4-FFF2-40B4-BE49-F238E27FC236}">
                <a16:creationId xmlns:a16="http://schemas.microsoft.com/office/drawing/2014/main" id="{C69E19DC-A73A-7D3E-2698-3490FC59604F}"/>
              </a:ext>
            </a:extLst>
          </p:cNvPr>
          <p:cNvSpPr/>
          <p:nvPr/>
        </p:nvSpPr>
        <p:spPr>
          <a:xfrm>
            <a:off x="10180376" y="0"/>
            <a:ext cx="201168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Change Readiness</a:t>
            </a:r>
          </a:p>
        </p:txBody>
      </p:sp>
      <p:sp>
        <p:nvSpPr>
          <p:cNvPr id="14" name="Rectangle 13">
            <a:extLst>
              <a:ext uri="{FF2B5EF4-FFF2-40B4-BE49-F238E27FC236}">
                <a16:creationId xmlns:a16="http://schemas.microsoft.com/office/drawing/2014/main" id="{FA50B5BF-3B93-33CE-1948-089460628D60}"/>
              </a:ext>
            </a:extLst>
          </p:cNvPr>
          <p:cNvSpPr/>
          <p:nvPr/>
        </p:nvSpPr>
        <p:spPr>
          <a:xfrm>
            <a:off x="8828258" y="0"/>
            <a:ext cx="1280160" cy="182880"/>
          </a:xfrm>
          <a:prstGeom prst="rect">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Assessment</a:t>
            </a:r>
          </a:p>
        </p:txBody>
      </p:sp>
      <p:sp>
        <p:nvSpPr>
          <p:cNvPr id="7" name="Rectangle 6">
            <a:extLst>
              <a:ext uri="{FF2B5EF4-FFF2-40B4-BE49-F238E27FC236}">
                <a16:creationId xmlns:a16="http://schemas.microsoft.com/office/drawing/2014/main" id="{2823CF9E-D596-3DDF-401B-A6EE80649CEE}"/>
              </a:ext>
            </a:extLst>
          </p:cNvPr>
          <p:cNvSpPr/>
          <p:nvPr/>
        </p:nvSpPr>
        <p:spPr>
          <a:xfrm>
            <a:off x="7567580"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
        <p:nvSpPr>
          <p:cNvPr id="5" name="Secteurs 2">
            <a:extLst>
              <a:ext uri="{FF2B5EF4-FFF2-40B4-BE49-F238E27FC236}">
                <a16:creationId xmlns:a16="http://schemas.microsoft.com/office/drawing/2014/main" id="{AD7938B2-F47E-C967-B56E-5470BF21985E}"/>
              </a:ext>
            </a:extLst>
          </p:cNvPr>
          <p:cNvSpPr>
            <a:spLocks noChangeAspect="1"/>
          </p:cNvSpPr>
          <p:nvPr/>
        </p:nvSpPr>
        <p:spPr>
          <a:xfrm>
            <a:off x="11300849" y="2935716"/>
            <a:ext cx="1781907" cy="1781907"/>
          </a:xfrm>
          <a:prstGeom prst="pie">
            <a:avLst>
              <a:gd name="adj1" fmla="val 5400000"/>
              <a:gd name="adj2" fmla="val 16200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540000" bIns="45720" numCol="1" spcCol="0" rtlCol="0" fromWordArt="0" anchor="ctr" anchorCtr="0" forceAA="0" compatLnSpc="1">
            <a:prstTxWarp prst="textNoShape">
              <a:avLst/>
            </a:prstTxWarp>
            <a:noAutofit/>
          </a:bodyPr>
          <a:lstStyle/>
          <a:p>
            <a:r>
              <a:rPr lang="en-US" sz="1200" b="1">
                <a:solidFill>
                  <a:srgbClr val="FFFFFF"/>
                </a:solidFill>
              </a:rPr>
              <a:t>Survey</a:t>
            </a:r>
            <a:endParaRPr lang="en-US" sz="2000" b="1">
              <a:solidFill>
                <a:srgbClr val="FFFFFF"/>
              </a:solidFill>
            </a:endParaRPr>
          </a:p>
        </p:txBody>
      </p:sp>
      <p:sp>
        <p:nvSpPr>
          <p:cNvPr id="6" name="Block Arc 5">
            <a:extLst>
              <a:ext uri="{FF2B5EF4-FFF2-40B4-BE49-F238E27FC236}">
                <a16:creationId xmlns:a16="http://schemas.microsoft.com/office/drawing/2014/main" id="{8A290CC7-3208-01EF-570E-D30EBCEA1632}"/>
              </a:ext>
            </a:extLst>
          </p:cNvPr>
          <p:cNvSpPr/>
          <p:nvPr>
            <p:custDataLst>
              <p:tags r:id="rId1"/>
            </p:custDataLst>
          </p:nvPr>
        </p:nvSpPr>
        <p:spPr>
          <a:xfrm rot="5400000">
            <a:off x="9677202" y="1300734"/>
            <a:ext cx="5029200" cy="5029200"/>
          </a:xfrm>
          <a:prstGeom prst="blockArc">
            <a:avLst>
              <a:gd name="adj1" fmla="val 0"/>
              <a:gd name="adj2" fmla="val 3600000"/>
              <a:gd name="adj3" fmla="val 33000"/>
            </a:avLst>
          </a:prstGeom>
          <a:solidFill>
            <a:schemeClr val="accent2"/>
          </a:solidFill>
          <a:ln w="254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10" name="Block Arc 9">
            <a:extLst>
              <a:ext uri="{FF2B5EF4-FFF2-40B4-BE49-F238E27FC236}">
                <a16:creationId xmlns:a16="http://schemas.microsoft.com/office/drawing/2014/main" id="{38D19107-2800-CECD-18F8-8D56325878E0}"/>
              </a:ext>
            </a:extLst>
          </p:cNvPr>
          <p:cNvSpPr/>
          <p:nvPr>
            <p:custDataLst>
              <p:tags r:id="rId2"/>
            </p:custDataLst>
          </p:nvPr>
        </p:nvSpPr>
        <p:spPr>
          <a:xfrm rot="5400000">
            <a:off x="9677202" y="1300734"/>
            <a:ext cx="5029200" cy="5029200"/>
          </a:xfrm>
          <a:prstGeom prst="blockArc">
            <a:avLst>
              <a:gd name="adj1" fmla="val 3600000"/>
              <a:gd name="adj2" fmla="val 7200000"/>
              <a:gd name="adj3" fmla="val 33000"/>
            </a:avLst>
          </a:prstGeom>
          <a:solidFill>
            <a:schemeClr val="accent2"/>
          </a:solidFill>
          <a:ln w="254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12" name="Block Arc 11">
            <a:extLst>
              <a:ext uri="{FF2B5EF4-FFF2-40B4-BE49-F238E27FC236}">
                <a16:creationId xmlns:a16="http://schemas.microsoft.com/office/drawing/2014/main" id="{611E62EA-E524-198A-8084-949A64648D3C}"/>
              </a:ext>
            </a:extLst>
          </p:cNvPr>
          <p:cNvSpPr/>
          <p:nvPr>
            <p:custDataLst>
              <p:tags r:id="rId3"/>
            </p:custDataLst>
          </p:nvPr>
        </p:nvSpPr>
        <p:spPr>
          <a:xfrm rot="5400000">
            <a:off x="9677202" y="1300734"/>
            <a:ext cx="5029200" cy="5029200"/>
          </a:xfrm>
          <a:prstGeom prst="blockArc">
            <a:avLst>
              <a:gd name="adj1" fmla="val 7200000"/>
              <a:gd name="adj2" fmla="val 10800000"/>
              <a:gd name="adj3" fmla="val 33000"/>
            </a:avLst>
          </a:prstGeom>
          <a:solidFill>
            <a:schemeClr val="accent2"/>
          </a:solidFill>
          <a:ln w="254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13" name="Block Arc 12">
            <a:extLst>
              <a:ext uri="{FF2B5EF4-FFF2-40B4-BE49-F238E27FC236}">
                <a16:creationId xmlns:a16="http://schemas.microsoft.com/office/drawing/2014/main" id="{77D53BE7-17CB-9E6E-3B17-54DEAFADD341}"/>
              </a:ext>
            </a:extLst>
          </p:cNvPr>
          <p:cNvSpPr/>
          <p:nvPr>
            <p:custDataLst>
              <p:tags r:id="rId4"/>
            </p:custDataLst>
          </p:nvPr>
        </p:nvSpPr>
        <p:spPr>
          <a:xfrm rot="5400000">
            <a:off x="9677203" y="1300734"/>
            <a:ext cx="5029200" cy="5029200"/>
          </a:xfrm>
          <a:prstGeom prst="blockArc">
            <a:avLst>
              <a:gd name="adj1" fmla="val 0"/>
              <a:gd name="adj2" fmla="val 3600000"/>
              <a:gd name="adj3" fmla="val 15500"/>
            </a:avLst>
          </a:prstGeom>
          <a:solidFill>
            <a:schemeClr val="accent1"/>
          </a:solidFill>
          <a:ln w="254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16" name="Block Arc 15">
            <a:extLst>
              <a:ext uri="{FF2B5EF4-FFF2-40B4-BE49-F238E27FC236}">
                <a16:creationId xmlns:a16="http://schemas.microsoft.com/office/drawing/2014/main" id="{75DBCBE9-F179-06EF-682A-CA1DB10D5A92}"/>
              </a:ext>
            </a:extLst>
          </p:cNvPr>
          <p:cNvSpPr/>
          <p:nvPr>
            <p:custDataLst>
              <p:tags r:id="rId5"/>
            </p:custDataLst>
          </p:nvPr>
        </p:nvSpPr>
        <p:spPr>
          <a:xfrm rot="5400000">
            <a:off x="9677203" y="1300734"/>
            <a:ext cx="5029200" cy="5029200"/>
          </a:xfrm>
          <a:prstGeom prst="blockArc">
            <a:avLst>
              <a:gd name="adj1" fmla="val 3600000"/>
              <a:gd name="adj2" fmla="val 7200000"/>
              <a:gd name="adj3" fmla="val 15500"/>
            </a:avLst>
          </a:prstGeom>
          <a:solidFill>
            <a:schemeClr val="accent1"/>
          </a:solidFill>
          <a:ln w="254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sp>
        <p:nvSpPr>
          <p:cNvPr id="19" name="Block Arc 18">
            <a:extLst>
              <a:ext uri="{FF2B5EF4-FFF2-40B4-BE49-F238E27FC236}">
                <a16:creationId xmlns:a16="http://schemas.microsoft.com/office/drawing/2014/main" id="{081F349C-1218-7AE0-94E5-370ABC059227}"/>
              </a:ext>
            </a:extLst>
          </p:cNvPr>
          <p:cNvSpPr/>
          <p:nvPr>
            <p:custDataLst>
              <p:tags r:id="rId6"/>
            </p:custDataLst>
          </p:nvPr>
        </p:nvSpPr>
        <p:spPr>
          <a:xfrm rot="5400000">
            <a:off x="9677203" y="1300734"/>
            <a:ext cx="5029200" cy="5029200"/>
          </a:xfrm>
          <a:prstGeom prst="blockArc">
            <a:avLst>
              <a:gd name="adj1" fmla="val 7200000"/>
              <a:gd name="adj2" fmla="val 10800000"/>
              <a:gd name="adj3" fmla="val 15500"/>
            </a:avLst>
          </a:prstGeom>
          <a:solidFill>
            <a:schemeClr val="accent1"/>
          </a:solidFill>
          <a:ln w="254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sz="1200">
              <a:solidFill>
                <a:srgbClr val="FFFFFF"/>
              </a:solidFill>
            </a:endParaRPr>
          </a:p>
        </p:txBody>
      </p:sp>
      <p:grpSp>
        <p:nvGrpSpPr>
          <p:cNvPr id="20" name="Group 19">
            <a:extLst>
              <a:ext uri="{FF2B5EF4-FFF2-40B4-BE49-F238E27FC236}">
                <a16:creationId xmlns:a16="http://schemas.microsoft.com/office/drawing/2014/main" id="{D71FEC1C-A283-D22E-33BC-8AE77796BBF2}"/>
              </a:ext>
            </a:extLst>
          </p:cNvPr>
          <p:cNvGrpSpPr/>
          <p:nvPr/>
        </p:nvGrpSpPr>
        <p:grpSpPr>
          <a:xfrm>
            <a:off x="3803347" y="1589125"/>
            <a:ext cx="7986890" cy="4437044"/>
            <a:chOff x="3803347" y="1589125"/>
            <a:chExt cx="7986890" cy="4437044"/>
          </a:xfrm>
        </p:grpSpPr>
        <p:grpSp>
          <p:nvGrpSpPr>
            <p:cNvPr id="22" name="Groupe 63">
              <a:extLst>
                <a:ext uri="{FF2B5EF4-FFF2-40B4-BE49-F238E27FC236}">
                  <a16:creationId xmlns:a16="http://schemas.microsoft.com/office/drawing/2014/main" id="{2323B982-67EB-34C7-193E-7C6E5BD959AD}"/>
                </a:ext>
              </a:extLst>
            </p:cNvPr>
            <p:cNvGrpSpPr/>
            <p:nvPr/>
          </p:nvGrpSpPr>
          <p:grpSpPr>
            <a:xfrm>
              <a:off x="3803348" y="1589125"/>
              <a:ext cx="5643717" cy="1371600"/>
              <a:chOff x="-344809" y="1520456"/>
              <a:chExt cx="9215676" cy="1659634"/>
            </a:xfrm>
          </p:grpSpPr>
          <p:sp>
            <p:nvSpPr>
              <p:cNvPr id="58" name="ZoneTexte 54">
                <a:extLst>
                  <a:ext uri="{FF2B5EF4-FFF2-40B4-BE49-F238E27FC236}">
                    <a16:creationId xmlns:a16="http://schemas.microsoft.com/office/drawing/2014/main" id="{733005CF-68B3-8FBC-BC5F-D6560AAB6F4B}"/>
                  </a:ext>
                </a:extLst>
              </p:cNvPr>
              <p:cNvSpPr txBox="1"/>
              <p:nvPr/>
            </p:nvSpPr>
            <p:spPr>
              <a:xfrm>
                <a:off x="-344809" y="1520456"/>
                <a:ext cx="8964289" cy="925200"/>
              </a:xfrm>
              <a:prstGeom prst="rect">
                <a:avLst/>
              </a:prstGeom>
              <a:noFill/>
            </p:spPr>
            <p:txBody>
              <a:bodyPr wrap="square" rtlCol="0">
                <a:noAutofit/>
              </a:bodyPr>
              <a:lstStyle/>
              <a:p>
                <a:r>
                  <a:rPr lang="en-US" sz="1600" b="1">
                    <a:solidFill>
                      <a:schemeClr val="accent1"/>
                    </a:solidFill>
                  </a:rPr>
                  <a:t>Business Drivers</a:t>
                </a:r>
              </a:p>
              <a:p>
                <a:pPr marL="285750" indent="-285750">
                  <a:buFont typeface="Arial" panose="020B0604020202020204" pitchFamily="34" charset="0"/>
                  <a:buChar char="•"/>
                </a:pPr>
                <a:r>
                  <a:rPr lang="en-US" sz="1400">
                    <a:solidFill>
                      <a:schemeClr val="accent1"/>
                    </a:solidFill>
                  </a:rPr>
                  <a:t>Purpose: </a:t>
                </a:r>
                <a:r>
                  <a:rPr lang="en-US" sz="1400"/>
                  <a:t>Establish / validate strategic urgency for AI adoption</a:t>
                </a:r>
              </a:p>
              <a:p>
                <a:pPr marL="285750" indent="-285750">
                  <a:buFont typeface="Arial" panose="020B0604020202020204" pitchFamily="34" charset="0"/>
                  <a:buChar char="•"/>
                </a:pPr>
                <a:r>
                  <a:rPr lang="en-US" sz="1400">
                    <a:solidFill>
                      <a:schemeClr val="accent1"/>
                    </a:solidFill>
                  </a:rPr>
                  <a:t>Lens: </a:t>
                </a:r>
                <a:r>
                  <a:rPr lang="en-US" sz="1400"/>
                  <a:t>Enterprise–level outcomes (growth, competitiveness, cost, customer value)</a:t>
                </a:r>
              </a:p>
              <a:p>
                <a:pPr marL="285750" indent="-285750">
                  <a:buFont typeface="Arial" panose="020B0604020202020204" pitchFamily="34" charset="0"/>
                  <a:buChar char="•"/>
                </a:pPr>
                <a:r>
                  <a:rPr lang="en-US" sz="1400">
                    <a:solidFill>
                      <a:schemeClr val="accent1"/>
                    </a:solidFill>
                  </a:rPr>
                  <a:t>Audience focus: </a:t>
                </a:r>
                <a:r>
                  <a:rPr lang="en-US" sz="1400"/>
                  <a:t>Primarily Executives, with a small, overlapping subset for Managers to validate alignment</a:t>
                </a:r>
              </a:p>
            </p:txBody>
          </p:sp>
          <p:sp>
            <p:nvSpPr>
              <p:cNvPr id="59" name="Rectangle 58">
                <a:extLst>
                  <a:ext uri="{FF2B5EF4-FFF2-40B4-BE49-F238E27FC236}">
                    <a16:creationId xmlns:a16="http://schemas.microsoft.com/office/drawing/2014/main" id="{7DFA8CD5-A498-2E2D-5C11-402F0980A445}"/>
                  </a:ext>
                </a:extLst>
              </p:cNvPr>
              <p:cNvSpPr/>
              <p:nvPr/>
            </p:nvSpPr>
            <p:spPr>
              <a:xfrm>
                <a:off x="8806346" y="1520456"/>
                <a:ext cx="64521" cy="16596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3" name="Groupe 64">
              <a:extLst>
                <a:ext uri="{FF2B5EF4-FFF2-40B4-BE49-F238E27FC236}">
                  <a16:creationId xmlns:a16="http://schemas.microsoft.com/office/drawing/2014/main" id="{622FB219-8FC7-2C53-3A78-3B8E26F19246}"/>
                </a:ext>
              </a:extLst>
            </p:cNvPr>
            <p:cNvGrpSpPr/>
            <p:nvPr/>
          </p:nvGrpSpPr>
          <p:grpSpPr>
            <a:xfrm>
              <a:off x="3803348" y="3115496"/>
              <a:ext cx="5643717" cy="1410526"/>
              <a:chOff x="-344807" y="2738147"/>
              <a:chExt cx="9215674" cy="1706735"/>
            </a:xfrm>
          </p:grpSpPr>
          <p:sp>
            <p:nvSpPr>
              <p:cNvPr id="56" name="ZoneTexte 55">
                <a:extLst>
                  <a:ext uri="{FF2B5EF4-FFF2-40B4-BE49-F238E27FC236}">
                    <a16:creationId xmlns:a16="http://schemas.microsoft.com/office/drawing/2014/main" id="{BF8D1BAF-9FC0-D9F1-5E88-CEE7C56E166D}"/>
                  </a:ext>
                </a:extLst>
              </p:cNvPr>
              <p:cNvSpPr txBox="1"/>
              <p:nvPr/>
            </p:nvSpPr>
            <p:spPr>
              <a:xfrm>
                <a:off x="-344807" y="2785247"/>
                <a:ext cx="8964288" cy="1659635"/>
              </a:xfrm>
              <a:prstGeom prst="rect">
                <a:avLst/>
              </a:prstGeom>
              <a:noFill/>
            </p:spPr>
            <p:txBody>
              <a:bodyPr wrap="square" rtlCol="0" anchor="ctr">
                <a:noAutofit/>
              </a:bodyPr>
              <a:lstStyle/>
              <a:p>
                <a:r>
                  <a:rPr lang="en-US" sz="1600" b="1">
                    <a:solidFill>
                      <a:schemeClr val="accent1"/>
                    </a:solidFill>
                  </a:rPr>
                  <a:t>Organizational Readiness</a:t>
                </a:r>
              </a:p>
              <a:p>
                <a:pPr marL="285750" indent="-285750">
                  <a:buFont typeface="Arial" panose="020B0604020202020204" pitchFamily="34" charset="0"/>
                  <a:buChar char="•"/>
                </a:pPr>
                <a:r>
                  <a:rPr lang="en-US" sz="1400">
                    <a:solidFill>
                      <a:schemeClr val="accent1"/>
                    </a:solidFill>
                  </a:rPr>
                  <a:t>Purpose: </a:t>
                </a:r>
                <a:r>
                  <a:rPr lang="en-US" sz="1400"/>
                  <a:t>Assess the organization’s ability to absorb and execute change</a:t>
                </a:r>
              </a:p>
              <a:p>
                <a:pPr marL="285750" indent="-285750">
                  <a:buFont typeface="Arial" panose="020B0604020202020204" pitchFamily="34" charset="0"/>
                  <a:buChar char="•"/>
                </a:pPr>
                <a:r>
                  <a:rPr lang="en-US" sz="1400">
                    <a:solidFill>
                      <a:schemeClr val="accent1"/>
                    </a:solidFill>
                  </a:rPr>
                  <a:t>Lens: </a:t>
                </a:r>
                <a:r>
                  <a:rPr lang="en-US" sz="1400"/>
                  <a:t>Culture, leadership, energy, learning, and collaboration</a:t>
                </a:r>
              </a:p>
              <a:p>
                <a:pPr marL="285750" indent="-285750">
                  <a:buFont typeface="Arial" panose="020B0604020202020204" pitchFamily="34" charset="0"/>
                  <a:buChar char="•"/>
                </a:pPr>
                <a:r>
                  <a:rPr lang="en-US" sz="1400">
                    <a:solidFill>
                      <a:schemeClr val="accent1"/>
                    </a:solidFill>
                  </a:rPr>
                  <a:t>Audience focus: </a:t>
                </a:r>
                <a:r>
                  <a:rPr lang="en-US" sz="1400"/>
                  <a:t>Executives, Managers, and Staff</a:t>
                </a:r>
              </a:p>
            </p:txBody>
          </p:sp>
          <p:sp>
            <p:nvSpPr>
              <p:cNvPr id="57" name="Rectangle 56">
                <a:extLst>
                  <a:ext uri="{FF2B5EF4-FFF2-40B4-BE49-F238E27FC236}">
                    <a16:creationId xmlns:a16="http://schemas.microsoft.com/office/drawing/2014/main" id="{F81C05BE-B929-31A7-0C98-428B062BFD2F}"/>
                  </a:ext>
                </a:extLst>
              </p:cNvPr>
              <p:cNvSpPr/>
              <p:nvPr/>
            </p:nvSpPr>
            <p:spPr>
              <a:xfrm>
                <a:off x="8806346" y="2738147"/>
                <a:ext cx="64521" cy="16596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4" name="Groupe 66">
              <a:extLst>
                <a:ext uri="{FF2B5EF4-FFF2-40B4-BE49-F238E27FC236}">
                  <a16:creationId xmlns:a16="http://schemas.microsoft.com/office/drawing/2014/main" id="{9F56337C-AE04-6BC7-E21D-81CCF0D372A3}"/>
                </a:ext>
              </a:extLst>
            </p:cNvPr>
            <p:cNvGrpSpPr/>
            <p:nvPr/>
          </p:nvGrpSpPr>
          <p:grpSpPr>
            <a:xfrm>
              <a:off x="3803347" y="4654569"/>
              <a:ext cx="5643719" cy="1371600"/>
              <a:chOff x="-344810" y="5173529"/>
              <a:chExt cx="9215677" cy="1659636"/>
            </a:xfrm>
          </p:grpSpPr>
          <p:sp>
            <p:nvSpPr>
              <p:cNvPr id="54" name="ZoneTexte 57">
                <a:extLst>
                  <a:ext uri="{FF2B5EF4-FFF2-40B4-BE49-F238E27FC236}">
                    <a16:creationId xmlns:a16="http://schemas.microsoft.com/office/drawing/2014/main" id="{244073CE-FA52-BB1E-6D5B-A11CECE34F79}"/>
                  </a:ext>
                </a:extLst>
              </p:cNvPr>
              <p:cNvSpPr txBox="1"/>
              <p:nvPr/>
            </p:nvSpPr>
            <p:spPr>
              <a:xfrm>
                <a:off x="-344810" y="5173529"/>
                <a:ext cx="8964287" cy="1659636"/>
              </a:xfrm>
              <a:prstGeom prst="rect">
                <a:avLst/>
              </a:prstGeom>
              <a:noFill/>
            </p:spPr>
            <p:txBody>
              <a:bodyPr wrap="square" rtlCol="0" anchor="ctr">
                <a:noAutofit/>
              </a:bodyPr>
              <a:lstStyle/>
              <a:p>
                <a:r>
                  <a:rPr lang="en-US" sz="1600" b="1">
                    <a:solidFill>
                      <a:schemeClr val="accent1"/>
                    </a:solidFill>
                  </a:rPr>
                  <a:t>Capabilities &amp; Resources</a:t>
                </a:r>
              </a:p>
              <a:p>
                <a:pPr marL="285750" indent="-285750">
                  <a:buFont typeface="Arial" panose="020B0604020202020204" pitchFamily="34" charset="0"/>
                  <a:buChar char="•"/>
                </a:pPr>
                <a:r>
                  <a:rPr lang="en-US" sz="1400">
                    <a:solidFill>
                      <a:schemeClr val="accent1"/>
                    </a:solidFill>
                  </a:rPr>
                  <a:t>Purpose: </a:t>
                </a:r>
                <a:r>
                  <a:rPr lang="en-US" sz="1400"/>
                  <a:t>Evaluate execution readiness, not just intent</a:t>
                </a:r>
              </a:p>
              <a:p>
                <a:pPr marL="285750" indent="-285750">
                  <a:buFont typeface="Arial" panose="020B0604020202020204" pitchFamily="34" charset="0"/>
                  <a:buChar char="•"/>
                </a:pPr>
                <a:r>
                  <a:rPr lang="en-US" sz="1400">
                    <a:solidFill>
                      <a:schemeClr val="accent1"/>
                    </a:solidFill>
                  </a:rPr>
                  <a:t>Lens: </a:t>
                </a:r>
                <a:r>
                  <a:rPr lang="en-US" sz="1400"/>
                  <a:t>Tools, skills, data, operating model, and support</a:t>
                </a:r>
              </a:p>
              <a:p>
                <a:pPr marL="285750" indent="-285750">
                  <a:buFont typeface="Arial" panose="020B0604020202020204" pitchFamily="34" charset="0"/>
                  <a:buChar char="•"/>
                </a:pPr>
                <a:r>
                  <a:rPr lang="en-US" sz="1400">
                    <a:solidFill>
                      <a:schemeClr val="accent1"/>
                    </a:solidFill>
                  </a:rPr>
                  <a:t>Audience focus: </a:t>
                </a:r>
                <a:r>
                  <a:rPr lang="en-US" sz="1400"/>
                  <a:t>Managers, split into Tech Managers vs. Business Managers, in addition to a limited Staff view.</a:t>
                </a:r>
              </a:p>
            </p:txBody>
          </p:sp>
          <p:sp>
            <p:nvSpPr>
              <p:cNvPr id="55" name="Rectangle 54">
                <a:extLst>
                  <a:ext uri="{FF2B5EF4-FFF2-40B4-BE49-F238E27FC236}">
                    <a16:creationId xmlns:a16="http://schemas.microsoft.com/office/drawing/2014/main" id="{316CFB26-687E-9E97-F355-6B1398573DB0}"/>
                  </a:ext>
                </a:extLst>
              </p:cNvPr>
              <p:cNvSpPr/>
              <p:nvPr/>
            </p:nvSpPr>
            <p:spPr>
              <a:xfrm>
                <a:off x="8806346" y="5173529"/>
                <a:ext cx="64521" cy="16596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grpSp>
        <p:grpSp>
          <p:nvGrpSpPr>
            <p:cNvPr id="25" name="Group 24">
              <a:extLst>
                <a:ext uri="{FF2B5EF4-FFF2-40B4-BE49-F238E27FC236}">
                  <a16:creationId xmlns:a16="http://schemas.microsoft.com/office/drawing/2014/main" id="{B6FBD0D8-C8FA-CF32-9A3E-F3B60C1DBA40}"/>
                </a:ext>
              </a:extLst>
            </p:cNvPr>
            <p:cNvGrpSpPr/>
            <p:nvPr/>
          </p:nvGrpSpPr>
          <p:grpSpPr>
            <a:xfrm>
              <a:off x="9431843" y="2517765"/>
              <a:ext cx="1513375" cy="84395"/>
              <a:chOff x="8806346" y="1600166"/>
              <a:chExt cx="1831184" cy="84395"/>
            </a:xfrm>
          </p:grpSpPr>
          <p:cxnSp>
            <p:nvCxnSpPr>
              <p:cNvPr id="52" name="Connecteur droit 68">
                <a:extLst>
                  <a:ext uri="{FF2B5EF4-FFF2-40B4-BE49-F238E27FC236}">
                    <a16:creationId xmlns:a16="http://schemas.microsoft.com/office/drawing/2014/main" id="{291E46E7-F0A0-5A86-ABAD-2B0C9F643A14}"/>
                  </a:ext>
                </a:extLst>
              </p:cNvPr>
              <p:cNvCxnSpPr/>
              <p:nvPr/>
            </p:nvCxnSpPr>
            <p:spPr>
              <a:xfrm>
                <a:off x="8806346" y="1642363"/>
                <a:ext cx="177949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llipse 69">
                <a:extLst>
                  <a:ext uri="{FF2B5EF4-FFF2-40B4-BE49-F238E27FC236}">
                    <a16:creationId xmlns:a16="http://schemas.microsoft.com/office/drawing/2014/main" id="{6D1366C8-97BA-F278-BE16-E287E8C0FA4F}"/>
                  </a:ext>
                </a:extLst>
              </p:cNvPr>
              <p:cNvSpPr>
                <a:spLocks noChangeAspect="1"/>
              </p:cNvSpPr>
              <p:nvPr/>
            </p:nvSpPr>
            <p:spPr>
              <a:xfrm>
                <a:off x="10553135" y="1600166"/>
                <a:ext cx="84395" cy="843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ZoneTexte 70">
              <a:extLst>
                <a:ext uri="{FF2B5EF4-FFF2-40B4-BE49-F238E27FC236}">
                  <a16:creationId xmlns:a16="http://schemas.microsoft.com/office/drawing/2014/main" id="{10C05B7D-D1E0-DD19-51D9-4285699A19BA}"/>
                </a:ext>
              </a:extLst>
            </p:cNvPr>
            <p:cNvSpPr txBox="1"/>
            <p:nvPr/>
          </p:nvSpPr>
          <p:spPr>
            <a:xfrm>
              <a:off x="10963837" y="1711765"/>
              <a:ext cx="421911" cy="338554"/>
            </a:xfrm>
            <a:prstGeom prst="rect">
              <a:avLst/>
            </a:prstGeom>
            <a:noFill/>
          </p:spPr>
          <p:txBody>
            <a:bodyPr wrap="none" rtlCol="0">
              <a:spAutoFit/>
            </a:bodyPr>
            <a:lstStyle/>
            <a:p>
              <a:pPr algn="ctr"/>
              <a:r>
                <a:rPr lang="en-US" sz="1600">
                  <a:solidFill>
                    <a:srgbClr val="FFFFFF"/>
                  </a:solidFill>
                </a:rPr>
                <a:t>01</a:t>
              </a:r>
            </a:p>
          </p:txBody>
        </p:sp>
        <p:sp>
          <p:nvSpPr>
            <p:cNvPr id="27" name="ZoneTexte 72">
              <a:extLst>
                <a:ext uri="{FF2B5EF4-FFF2-40B4-BE49-F238E27FC236}">
                  <a16:creationId xmlns:a16="http://schemas.microsoft.com/office/drawing/2014/main" id="{A7AB7112-E265-B98B-F998-960B105FC98D}"/>
                </a:ext>
              </a:extLst>
            </p:cNvPr>
            <p:cNvSpPr txBox="1"/>
            <p:nvPr/>
          </p:nvSpPr>
          <p:spPr>
            <a:xfrm>
              <a:off x="9888941" y="3548255"/>
              <a:ext cx="421911" cy="338554"/>
            </a:xfrm>
            <a:prstGeom prst="rect">
              <a:avLst/>
            </a:prstGeom>
            <a:noFill/>
          </p:spPr>
          <p:txBody>
            <a:bodyPr wrap="none" rtlCol="0">
              <a:spAutoFit/>
            </a:bodyPr>
            <a:lstStyle/>
            <a:p>
              <a:pPr algn="ctr"/>
              <a:r>
                <a:rPr lang="en-US" sz="1600">
                  <a:solidFill>
                    <a:srgbClr val="FFFFFF"/>
                  </a:solidFill>
                </a:rPr>
                <a:t>02</a:t>
              </a:r>
            </a:p>
          </p:txBody>
        </p:sp>
        <p:sp>
          <p:nvSpPr>
            <p:cNvPr id="28" name="ZoneTexte 73">
              <a:extLst>
                <a:ext uri="{FF2B5EF4-FFF2-40B4-BE49-F238E27FC236}">
                  <a16:creationId xmlns:a16="http://schemas.microsoft.com/office/drawing/2014/main" id="{7A5AAD5E-13CB-F254-71BD-1D4F7145556B}"/>
                </a:ext>
              </a:extLst>
            </p:cNvPr>
            <p:cNvSpPr txBox="1"/>
            <p:nvPr/>
          </p:nvSpPr>
          <p:spPr>
            <a:xfrm>
              <a:off x="10963837" y="5418561"/>
              <a:ext cx="421911" cy="338554"/>
            </a:xfrm>
            <a:prstGeom prst="rect">
              <a:avLst/>
            </a:prstGeom>
            <a:noFill/>
          </p:spPr>
          <p:txBody>
            <a:bodyPr wrap="none" rtlCol="0">
              <a:spAutoFit/>
            </a:bodyPr>
            <a:lstStyle/>
            <a:p>
              <a:pPr algn="ctr"/>
              <a:r>
                <a:rPr lang="en-US" sz="1600">
                  <a:solidFill>
                    <a:srgbClr val="FFFFFF"/>
                  </a:solidFill>
                </a:rPr>
                <a:t>03</a:t>
              </a:r>
            </a:p>
          </p:txBody>
        </p:sp>
        <p:grpSp>
          <p:nvGrpSpPr>
            <p:cNvPr id="29" name="Groupe 75">
              <a:extLst>
                <a:ext uri="{FF2B5EF4-FFF2-40B4-BE49-F238E27FC236}">
                  <a16:creationId xmlns:a16="http://schemas.microsoft.com/office/drawing/2014/main" id="{0DECBC8C-0FE0-0C95-E323-8D8ED181A70C}"/>
                </a:ext>
              </a:extLst>
            </p:cNvPr>
            <p:cNvGrpSpPr/>
            <p:nvPr/>
          </p:nvGrpSpPr>
          <p:grpSpPr>
            <a:xfrm>
              <a:off x="9451395" y="5583209"/>
              <a:ext cx="1513375" cy="84395"/>
              <a:chOff x="8806346" y="1600166"/>
              <a:chExt cx="1831184" cy="84395"/>
            </a:xfrm>
            <a:solidFill>
              <a:schemeClr val="tx1"/>
            </a:solidFill>
          </p:grpSpPr>
          <p:cxnSp>
            <p:nvCxnSpPr>
              <p:cNvPr id="50" name="Connecteur droit 76">
                <a:extLst>
                  <a:ext uri="{FF2B5EF4-FFF2-40B4-BE49-F238E27FC236}">
                    <a16:creationId xmlns:a16="http://schemas.microsoft.com/office/drawing/2014/main" id="{9EB5E839-C5F2-49AB-0A51-CD78FCA2C6EE}"/>
                  </a:ext>
                </a:extLst>
              </p:cNvPr>
              <p:cNvCxnSpPr/>
              <p:nvPr/>
            </p:nvCxnSpPr>
            <p:spPr>
              <a:xfrm>
                <a:off x="8806346" y="1637898"/>
                <a:ext cx="1779498"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Ellipse 77">
                <a:extLst>
                  <a:ext uri="{FF2B5EF4-FFF2-40B4-BE49-F238E27FC236}">
                    <a16:creationId xmlns:a16="http://schemas.microsoft.com/office/drawing/2014/main" id="{721A8D1A-A418-A746-2006-CB9E7BAFDBE5}"/>
                  </a:ext>
                </a:extLst>
              </p:cNvPr>
              <p:cNvSpPr>
                <a:spLocks noChangeAspect="1"/>
              </p:cNvSpPr>
              <p:nvPr/>
            </p:nvSpPr>
            <p:spPr>
              <a:xfrm>
                <a:off x="10553135" y="1600166"/>
                <a:ext cx="84395" cy="843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0" name="Groupe 84">
              <a:extLst>
                <a:ext uri="{FF2B5EF4-FFF2-40B4-BE49-F238E27FC236}">
                  <a16:creationId xmlns:a16="http://schemas.microsoft.com/office/drawing/2014/main" id="{122F502E-277E-3450-CBA6-B350C28CD332}"/>
                </a:ext>
              </a:extLst>
            </p:cNvPr>
            <p:cNvGrpSpPr/>
            <p:nvPr/>
          </p:nvGrpSpPr>
          <p:grpSpPr>
            <a:xfrm>
              <a:off x="9418638" y="4063599"/>
              <a:ext cx="439399" cy="84395"/>
              <a:chOff x="8806346" y="1600166"/>
              <a:chExt cx="531673" cy="84395"/>
            </a:xfrm>
            <a:solidFill>
              <a:schemeClr val="tx1"/>
            </a:solidFill>
          </p:grpSpPr>
          <p:cxnSp>
            <p:nvCxnSpPr>
              <p:cNvPr id="48" name="Connecteur droit 85">
                <a:extLst>
                  <a:ext uri="{FF2B5EF4-FFF2-40B4-BE49-F238E27FC236}">
                    <a16:creationId xmlns:a16="http://schemas.microsoft.com/office/drawing/2014/main" id="{D422152B-C8A0-70ED-AD78-166F3D44DE12}"/>
                  </a:ext>
                </a:extLst>
              </p:cNvPr>
              <p:cNvCxnSpPr>
                <a:cxnSpLocks/>
              </p:cNvCxnSpPr>
              <p:nvPr/>
            </p:nvCxnSpPr>
            <p:spPr>
              <a:xfrm>
                <a:off x="8806346" y="1637899"/>
                <a:ext cx="479160"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Ellipse 86">
                <a:extLst>
                  <a:ext uri="{FF2B5EF4-FFF2-40B4-BE49-F238E27FC236}">
                    <a16:creationId xmlns:a16="http://schemas.microsoft.com/office/drawing/2014/main" id="{51DBA10B-7095-3685-5B0C-3681944FCAF6}"/>
                  </a:ext>
                </a:extLst>
              </p:cNvPr>
              <p:cNvSpPr>
                <a:spLocks noChangeAspect="1"/>
              </p:cNvSpPr>
              <p:nvPr/>
            </p:nvSpPr>
            <p:spPr>
              <a:xfrm>
                <a:off x="9253624" y="1600166"/>
                <a:ext cx="84395" cy="843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Briefcase8" descr="{&quot;Key&quot;:&quot;POWER_USER_SHAPE_ICON&quot;,&quot;Value&quot;:&quot;POWER_USER_SHAPE_ICON_STYLE_1&quot;}">
              <a:extLst>
                <a:ext uri="{FF2B5EF4-FFF2-40B4-BE49-F238E27FC236}">
                  <a16:creationId xmlns:a16="http://schemas.microsoft.com/office/drawing/2014/main" id="{1490B606-88BB-91CE-BE59-EA58B2616075}"/>
                </a:ext>
              </a:extLst>
            </p:cNvPr>
            <p:cNvGrpSpPr>
              <a:grpSpLocks noChangeAspect="1"/>
            </p:cNvGrpSpPr>
            <p:nvPr/>
          </p:nvGrpSpPr>
          <p:grpSpPr>
            <a:xfrm>
              <a:off x="11348474" y="2523902"/>
              <a:ext cx="436880" cy="365760"/>
              <a:chOff x="3006726" y="3279775"/>
              <a:chExt cx="409575" cy="342900"/>
            </a:xfrm>
            <a:solidFill>
              <a:srgbClr val="FFFFFF"/>
            </a:solidFill>
          </p:grpSpPr>
          <p:sp>
            <p:nvSpPr>
              <p:cNvPr id="44" name="Freeform 206">
                <a:extLst>
                  <a:ext uri="{FF2B5EF4-FFF2-40B4-BE49-F238E27FC236}">
                    <a16:creationId xmlns:a16="http://schemas.microsoft.com/office/drawing/2014/main" id="{B0410724-FA51-D155-947D-41743843F9D3}"/>
                  </a:ext>
                </a:extLst>
              </p:cNvPr>
              <p:cNvSpPr>
                <a:spLocks noEditPoints="1"/>
              </p:cNvSpPr>
              <p:nvPr/>
            </p:nvSpPr>
            <p:spPr bwMode="auto">
              <a:xfrm>
                <a:off x="3006726" y="3340100"/>
                <a:ext cx="409575" cy="282575"/>
              </a:xfrm>
              <a:custGeom>
                <a:avLst/>
                <a:gdLst>
                  <a:gd name="T0" fmla="*/ 22 w 448"/>
                  <a:gd name="T1" fmla="*/ 14 h 309"/>
                  <a:gd name="T2" fmla="*/ 15 w 448"/>
                  <a:gd name="T3" fmla="*/ 21 h 309"/>
                  <a:gd name="T4" fmla="*/ 15 w 448"/>
                  <a:gd name="T5" fmla="*/ 288 h 309"/>
                  <a:gd name="T6" fmla="*/ 22 w 448"/>
                  <a:gd name="T7" fmla="*/ 295 h 309"/>
                  <a:gd name="T8" fmla="*/ 427 w 448"/>
                  <a:gd name="T9" fmla="*/ 295 h 309"/>
                  <a:gd name="T10" fmla="*/ 433 w 448"/>
                  <a:gd name="T11" fmla="*/ 288 h 309"/>
                  <a:gd name="T12" fmla="*/ 433 w 448"/>
                  <a:gd name="T13" fmla="*/ 21 h 309"/>
                  <a:gd name="T14" fmla="*/ 427 w 448"/>
                  <a:gd name="T15" fmla="*/ 14 h 309"/>
                  <a:gd name="T16" fmla="*/ 22 w 448"/>
                  <a:gd name="T17" fmla="*/ 14 h 309"/>
                  <a:gd name="T18" fmla="*/ 427 w 448"/>
                  <a:gd name="T19" fmla="*/ 309 h 309"/>
                  <a:gd name="T20" fmla="*/ 22 w 448"/>
                  <a:gd name="T21" fmla="*/ 309 h 309"/>
                  <a:gd name="T22" fmla="*/ 0 w 448"/>
                  <a:gd name="T23" fmla="*/ 288 h 309"/>
                  <a:gd name="T24" fmla="*/ 0 w 448"/>
                  <a:gd name="T25" fmla="*/ 21 h 309"/>
                  <a:gd name="T26" fmla="*/ 22 w 448"/>
                  <a:gd name="T27" fmla="*/ 0 h 309"/>
                  <a:gd name="T28" fmla="*/ 427 w 448"/>
                  <a:gd name="T29" fmla="*/ 0 h 309"/>
                  <a:gd name="T30" fmla="*/ 448 w 448"/>
                  <a:gd name="T31" fmla="*/ 21 h 309"/>
                  <a:gd name="T32" fmla="*/ 448 w 448"/>
                  <a:gd name="T33" fmla="*/ 288 h 309"/>
                  <a:gd name="T34" fmla="*/ 427 w 448"/>
                  <a:gd name="T35"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 h="309">
                    <a:moveTo>
                      <a:pt x="22" y="14"/>
                    </a:moveTo>
                    <a:cubicBezTo>
                      <a:pt x="18" y="14"/>
                      <a:pt x="15" y="17"/>
                      <a:pt x="15" y="21"/>
                    </a:cubicBezTo>
                    <a:lnTo>
                      <a:pt x="15" y="288"/>
                    </a:lnTo>
                    <a:cubicBezTo>
                      <a:pt x="15" y="292"/>
                      <a:pt x="18" y="295"/>
                      <a:pt x="22" y="295"/>
                    </a:cubicBezTo>
                    <a:lnTo>
                      <a:pt x="427" y="295"/>
                    </a:lnTo>
                    <a:cubicBezTo>
                      <a:pt x="430" y="295"/>
                      <a:pt x="433" y="292"/>
                      <a:pt x="433" y="288"/>
                    </a:cubicBezTo>
                    <a:lnTo>
                      <a:pt x="433" y="21"/>
                    </a:lnTo>
                    <a:cubicBezTo>
                      <a:pt x="433" y="17"/>
                      <a:pt x="430" y="14"/>
                      <a:pt x="427" y="14"/>
                    </a:cubicBezTo>
                    <a:lnTo>
                      <a:pt x="22" y="14"/>
                    </a:lnTo>
                    <a:close/>
                    <a:moveTo>
                      <a:pt x="427" y="309"/>
                    </a:moveTo>
                    <a:lnTo>
                      <a:pt x="22" y="309"/>
                    </a:lnTo>
                    <a:cubicBezTo>
                      <a:pt x="10" y="309"/>
                      <a:pt x="0" y="300"/>
                      <a:pt x="0" y="288"/>
                    </a:cubicBezTo>
                    <a:lnTo>
                      <a:pt x="0" y="21"/>
                    </a:lnTo>
                    <a:cubicBezTo>
                      <a:pt x="0" y="9"/>
                      <a:pt x="10" y="0"/>
                      <a:pt x="22" y="0"/>
                    </a:cubicBezTo>
                    <a:lnTo>
                      <a:pt x="427" y="0"/>
                    </a:lnTo>
                    <a:cubicBezTo>
                      <a:pt x="438" y="0"/>
                      <a:pt x="448" y="9"/>
                      <a:pt x="448" y="21"/>
                    </a:cubicBezTo>
                    <a:lnTo>
                      <a:pt x="448" y="288"/>
                    </a:lnTo>
                    <a:cubicBezTo>
                      <a:pt x="448" y="300"/>
                      <a:pt x="438" y="309"/>
                      <a:pt x="427" y="309"/>
                    </a:cubicBezTo>
                  </a:path>
                </a:pathLst>
              </a:custGeom>
              <a:grpFill/>
              <a:ln w="2708" cap="flat">
                <a:noFill/>
                <a:prstDash val="solid"/>
                <a:miter/>
              </a:ln>
            </p:spPr>
            <p:txBody>
              <a:bodyPr rtlCol="0" anchor="ctr"/>
              <a:lstStyle/>
              <a:p>
                <a:endParaRPr lang="en-US"/>
              </a:p>
            </p:txBody>
          </p:sp>
          <p:sp>
            <p:nvSpPr>
              <p:cNvPr id="45" name="Freeform 207">
                <a:extLst>
                  <a:ext uri="{FF2B5EF4-FFF2-40B4-BE49-F238E27FC236}">
                    <a16:creationId xmlns:a16="http://schemas.microsoft.com/office/drawing/2014/main" id="{9C00647E-4B34-90CF-00FF-E4053E8A5865}"/>
                  </a:ext>
                </a:extLst>
              </p:cNvPr>
              <p:cNvSpPr>
                <a:spLocks/>
              </p:cNvSpPr>
              <p:nvPr/>
            </p:nvSpPr>
            <p:spPr bwMode="auto">
              <a:xfrm>
                <a:off x="3144838" y="3279775"/>
                <a:ext cx="134938" cy="47625"/>
              </a:xfrm>
              <a:custGeom>
                <a:avLst/>
                <a:gdLst>
                  <a:gd name="T0" fmla="*/ 139 w 147"/>
                  <a:gd name="T1" fmla="*/ 51 h 51"/>
                  <a:gd name="T2" fmla="*/ 132 w 147"/>
                  <a:gd name="T3" fmla="*/ 43 h 51"/>
                  <a:gd name="T4" fmla="*/ 132 w 147"/>
                  <a:gd name="T5" fmla="*/ 24 h 51"/>
                  <a:gd name="T6" fmla="*/ 122 w 147"/>
                  <a:gd name="T7" fmla="*/ 14 h 51"/>
                  <a:gd name="T8" fmla="*/ 24 w 147"/>
                  <a:gd name="T9" fmla="*/ 14 h 51"/>
                  <a:gd name="T10" fmla="*/ 14 w 147"/>
                  <a:gd name="T11" fmla="*/ 24 h 51"/>
                  <a:gd name="T12" fmla="*/ 14 w 147"/>
                  <a:gd name="T13" fmla="*/ 43 h 51"/>
                  <a:gd name="T14" fmla="*/ 7 w 147"/>
                  <a:gd name="T15" fmla="*/ 51 h 51"/>
                  <a:gd name="T16" fmla="*/ 0 w 147"/>
                  <a:gd name="T17" fmla="*/ 43 h 51"/>
                  <a:gd name="T18" fmla="*/ 0 w 147"/>
                  <a:gd name="T19" fmla="*/ 24 h 51"/>
                  <a:gd name="T20" fmla="*/ 24 w 147"/>
                  <a:gd name="T21" fmla="*/ 0 h 51"/>
                  <a:gd name="T22" fmla="*/ 122 w 147"/>
                  <a:gd name="T23" fmla="*/ 0 h 51"/>
                  <a:gd name="T24" fmla="*/ 147 w 147"/>
                  <a:gd name="T25" fmla="*/ 24 h 51"/>
                  <a:gd name="T26" fmla="*/ 147 w 147"/>
                  <a:gd name="T27" fmla="*/ 43 h 51"/>
                  <a:gd name="T28" fmla="*/ 139 w 147"/>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51">
                    <a:moveTo>
                      <a:pt x="139" y="51"/>
                    </a:moveTo>
                    <a:cubicBezTo>
                      <a:pt x="135" y="51"/>
                      <a:pt x="132" y="47"/>
                      <a:pt x="132" y="43"/>
                    </a:cubicBezTo>
                    <a:lnTo>
                      <a:pt x="132" y="24"/>
                    </a:lnTo>
                    <a:cubicBezTo>
                      <a:pt x="132" y="18"/>
                      <a:pt x="128" y="14"/>
                      <a:pt x="122" y="14"/>
                    </a:cubicBezTo>
                    <a:lnTo>
                      <a:pt x="24" y="14"/>
                    </a:lnTo>
                    <a:cubicBezTo>
                      <a:pt x="19" y="14"/>
                      <a:pt x="14" y="18"/>
                      <a:pt x="14" y="24"/>
                    </a:cubicBezTo>
                    <a:lnTo>
                      <a:pt x="14" y="43"/>
                    </a:lnTo>
                    <a:cubicBezTo>
                      <a:pt x="14" y="47"/>
                      <a:pt x="11" y="51"/>
                      <a:pt x="7" y="51"/>
                    </a:cubicBezTo>
                    <a:cubicBezTo>
                      <a:pt x="3" y="51"/>
                      <a:pt x="0" y="47"/>
                      <a:pt x="0" y="43"/>
                    </a:cubicBezTo>
                    <a:lnTo>
                      <a:pt x="0" y="24"/>
                    </a:lnTo>
                    <a:cubicBezTo>
                      <a:pt x="0" y="10"/>
                      <a:pt x="11" y="0"/>
                      <a:pt x="24" y="0"/>
                    </a:cubicBezTo>
                    <a:lnTo>
                      <a:pt x="122" y="0"/>
                    </a:lnTo>
                    <a:cubicBezTo>
                      <a:pt x="136" y="0"/>
                      <a:pt x="147" y="10"/>
                      <a:pt x="147" y="24"/>
                    </a:cubicBezTo>
                    <a:lnTo>
                      <a:pt x="147" y="43"/>
                    </a:lnTo>
                    <a:cubicBezTo>
                      <a:pt x="147" y="47"/>
                      <a:pt x="143" y="51"/>
                      <a:pt x="139" y="51"/>
                    </a:cubicBezTo>
                    <a:close/>
                  </a:path>
                </a:pathLst>
              </a:custGeom>
              <a:grpFill/>
              <a:ln w="2708" cap="flat">
                <a:noFill/>
                <a:prstDash val="solid"/>
                <a:miter/>
              </a:ln>
            </p:spPr>
            <p:txBody>
              <a:bodyPr rtlCol="0" anchor="ctr"/>
              <a:lstStyle/>
              <a:p>
                <a:endParaRPr lang="en-US"/>
              </a:p>
            </p:txBody>
          </p:sp>
          <p:sp>
            <p:nvSpPr>
              <p:cNvPr id="46" name="Freeform 208">
                <a:extLst>
                  <a:ext uri="{FF2B5EF4-FFF2-40B4-BE49-F238E27FC236}">
                    <a16:creationId xmlns:a16="http://schemas.microsoft.com/office/drawing/2014/main" id="{F333C846-EC8B-BE5D-141A-5BB11465264F}"/>
                  </a:ext>
                </a:extLst>
              </p:cNvPr>
              <p:cNvSpPr>
                <a:spLocks/>
              </p:cNvSpPr>
              <p:nvPr/>
            </p:nvSpPr>
            <p:spPr bwMode="auto">
              <a:xfrm>
                <a:off x="3006726" y="3438525"/>
                <a:ext cx="409575" cy="82550"/>
              </a:xfrm>
              <a:custGeom>
                <a:avLst/>
                <a:gdLst>
                  <a:gd name="T0" fmla="*/ 225 w 450"/>
                  <a:gd name="T1" fmla="*/ 91 h 91"/>
                  <a:gd name="T2" fmla="*/ 169 w 450"/>
                  <a:gd name="T3" fmla="*/ 80 h 91"/>
                  <a:gd name="T4" fmla="*/ 6 w 450"/>
                  <a:gd name="T5" fmla="*/ 15 h 91"/>
                  <a:gd name="T6" fmla="*/ 2 w 450"/>
                  <a:gd name="T7" fmla="*/ 5 h 91"/>
                  <a:gd name="T8" fmla="*/ 11 w 450"/>
                  <a:gd name="T9" fmla="*/ 1 h 91"/>
                  <a:gd name="T10" fmla="*/ 175 w 450"/>
                  <a:gd name="T11" fmla="*/ 67 h 91"/>
                  <a:gd name="T12" fmla="*/ 275 w 450"/>
                  <a:gd name="T13" fmla="*/ 67 h 91"/>
                  <a:gd name="T14" fmla="*/ 439 w 450"/>
                  <a:gd name="T15" fmla="*/ 1 h 91"/>
                  <a:gd name="T16" fmla="*/ 448 w 450"/>
                  <a:gd name="T17" fmla="*/ 5 h 91"/>
                  <a:gd name="T18" fmla="*/ 444 w 450"/>
                  <a:gd name="T19" fmla="*/ 15 h 91"/>
                  <a:gd name="T20" fmla="*/ 281 w 450"/>
                  <a:gd name="T21" fmla="*/ 80 h 91"/>
                  <a:gd name="T22" fmla="*/ 225 w 450"/>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91">
                    <a:moveTo>
                      <a:pt x="225" y="91"/>
                    </a:moveTo>
                    <a:cubicBezTo>
                      <a:pt x="206" y="91"/>
                      <a:pt x="187" y="87"/>
                      <a:pt x="169" y="80"/>
                    </a:cubicBezTo>
                    <a:lnTo>
                      <a:pt x="6" y="15"/>
                    </a:lnTo>
                    <a:cubicBezTo>
                      <a:pt x="2" y="13"/>
                      <a:pt x="0" y="9"/>
                      <a:pt x="2" y="5"/>
                    </a:cubicBezTo>
                    <a:cubicBezTo>
                      <a:pt x="3" y="2"/>
                      <a:pt x="8" y="0"/>
                      <a:pt x="11" y="1"/>
                    </a:cubicBezTo>
                    <a:lnTo>
                      <a:pt x="175" y="67"/>
                    </a:lnTo>
                    <a:cubicBezTo>
                      <a:pt x="207" y="80"/>
                      <a:pt x="243" y="80"/>
                      <a:pt x="275" y="67"/>
                    </a:cubicBezTo>
                    <a:lnTo>
                      <a:pt x="439" y="1"/>
                    </a:lnTo>
                    <a:cubicBezTo>
                      <a:pt x="443" y="0"/>
                      <a:pt x="447" y="2"/>
                      <a:pt x="448" y="5"/>
                    </a:cubicBezTo>
                    <a:cubicBezTo>
                      <a:pt x="450" y="9"/>
                      <a:pt x="448" y="13"/>
                      <a:pt x="444" y="15"/>
                    </a:cubicBezTo>
                    <a:lnTo>
                      <a:pt x="281" y="80"/>
                    </a:lnTo>
                    <a:cubicBezTo>
                      <a:pt x="263" y="87"/>
                      <a:pt x="244" y="91"/>
                      <a:pt x="225" y="91"/>
                    </a:cubicBezTo>
                  </a:path>
                </a:pathLst>
              </a:custGeom>
              <a:grpFill/>
              <a:ln w="2708" cap="flat">
                <a:noFill/>
                <a:prstDash val="solid"/>
                <a:miter/>
              </a:ln>
            </p:spPr>
            <p:txBody>
              <a:bodyPr rtlCol="0" anchor="ctr"/>
              <a:lstStyle/>
              <a:p>
                <a:endParaRPr lang="en-US"/>
              </a:p>
            </p:txBody>
          </p:sp>
          <p:sp>
            <p:nvSpPr>
              <p:cNvPr id="47" name="Freeform 209">
                <a:extLst>
                  <a:ext uri="{FF2B5EF4-FFF2-40B4-BE49-F238E27FC236}">
                    <a16:creationId xmlns:a16="http://schemas.microsoft.com/office/drawing/2014/main" id="{C4A4D0BB-9928-69B5-589F-140BA0CE81CA}"/>
                  </a:ext>
                </a:extLst>
              </p:cNvPr>
              <p:cNvSpPr>
                <a:spLocks noEditPoints="1"/>
              </p:cNvSpPr>
              <p:nvPr/>
            </p:nvSpPr>
            <p:spPr bwMode="auto">
              <a:xfrm>
                <a:off x="3175001" y="3408363"/>
                <a:ext cx="74613" cy="53975"/>
              </a:xfrm>
              <a:custGeom>
                <a:avLst/>
                <a:gdLst>
                  <a:gd name="T0" fmla="*/ 25 w 81"/>
                  <a:gd name="T1" fmla="*/ 14 h 59"/>
                  <a:gd name="T2" fmla="*/ 14 w 81"/>
                  <a:gd name="T3" fmla="*/ 25 h 59"/>
                  <a:gd name="T4" fmla="*/ 14 w 81"/>
                  <a:gd name="T5" fmla="*/ 34 h 59"/>
                  <a:gd name="T6" fmla="*/ 25 w 81"/>
                  <a:gd name="T7" fmla="*/ 44 h 59"/>
                  <a:gd name="T8" fmla="*/ 56 w 81"/>
                  <a:gd name="T9" fmla="*/ 44 h 59"/>
                  <a:gd name="T10" fmla="*/ 66 w 81"/>
                  <a:gd name="T11" fmla="*/ 34 h 59"/>
                  <a:gd name="T12" fmla="*/ 66 w 81"/>
                  <a:gd name="T13" fmla="*/ 25 h 59"/>
                  <a:gd name="T14" fmla="*/ 56 w 81"/>
                  <a:gd name="T15" fmla="*/ 14 h 59"/>
                  <a:gd name="T16" fmla="*/ 25 w 81"/>
                  <a:gd name="T17" fmla="*/ 14 h 59"/>
                  <a:gd name="T18" fmla="*/ 56 w 81"/>
                  <a:gd name="T19" fmla="*/ 59 h 59"/>
                  <a:gd name="T20" fmla="*/ 25 w 81"/>
                  <a:gd name="T21" fmla="*/ 59 h 59"/>
                  <a:gd name="T22" fmla="*/ 0 w 81"/>
                  <a:gd name="T23" fmla="*/ 34 h 59"/>
                  <a:gd name="T24" fmla="*/ 0 w 81"/>
                  <a:gd name="T25" fmla="*/ 25 h 59"/>
                  <a:gd name="T26" fmla="*/ 25 w 81"/>
                  <a:gd name="T27" fmla="*/ 0 h 59"/>
                  <a:gd name="T28" fmla="*/ 56 w 81"/>
                  <a:gd name="T29" fmla="*/ 0 h 59"/>
                  <a:gd name="T30" fmla="*/ 81 w 81"/>
                  <a:gd name="T31" fmla="*/ 25 h 59"/>
                  <a:gd name="T32" fmla="*/ 81 w 81"/>
                  <a:gd name="T33" fmla="*/ 34 h 59"/>
                  <a:gd name="T34" fmla="*/ 56 w 81"/>
                  <a:gd name="T3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59">
                    <a:moveTo>
                      <a:pt x="25" y="14"/>
                    </a:moveTo>
                    <a:cubicBezTo>
                      <a:pt x="19" y="14"/>
                      <a:pt x="14" y="19"/>
                      <a:pt x="14" y="25"/>
                    </a:cubicBezTo>
                    <a:lnTo>
                      <a:pt x="14" y="34"/>
                    </a:lnTo>
                    <a:cubicBezTo>
                      <a:pt x="14" y="39"/>
                      <a:pt x="19" y="44"/>
                      <a:pt x="25" y="44"/>
                    </a:cubicBezTo>
                    <a:lnTo>
                      <a:pt x="56" y="44"/>
                    </a:lnTo>
                    <a:cubicBezTo>
                      <a:pt x="61" y="44"/>
                      <a:pt x="66" y="39"/>
                      <a:pt x="66" y="34"/>
                    </a:cubicBezTo>
                    <a:lnTo>
                      <a:pt x="66" y="25"/>
                    </a:lnTo>
                    <a:cubicBezTo>
                      <a:pt x="66" y="19"/>
                      <a:pt x="61" y="14"/>
                      <a:pt x="56" y="14"/>
                    </a:cubicBezTo>
                    <a:lnTo>
                      <a:pt x="25" y="14"/>
                    </a:lnTo>
                    <a:close/>
                    <a:moveTo>
                      <a:pt x="56" y="59"/>
                    </a:moveTo>
                    <a:lnTo>
                      <a:pt x="25" y="59"/>
                    </a:lnTo>
                    <a:cubicBezTo>
                      <a:pt x="11" y="59"/>
                      <a:pt x="0" y="47"/>
                      <a:pt x="0" y="34"/>
                    </a:cubicBezTo>
                    <a:lnTo>
                      <a:pt x="0" y="25"/>
                    </a:lnTo>
                    <a:cubicBezTo>
                      <a:pt x="0" y="11"/>
                      <a:pt x="11" y="0"/>
                      <a:pt x="25" y="0"/>
                    </a:cubicBezTo>
                    <a:lnTo>
                      <a:pt x="56" y="0"/>
                    </a:lnTo>
                    <a:cubicBezTo>
                      <a:pt x="69" y="0"/>
                      <a:pt x="81" y="11"/>
                      <a:pt x="81" y="25"/>
                    </a:cubicBezTo>
                    <a:lnTo>
                      <a:pt x="81" y="34"/>
                    </a:lnTo>
                    <a:cubicBezTo>
                      <a:pt x="81" y="47"/>
                      <a:pt x="69" y="59"/>
                      <a:pt x="56" y="59"/>
                    </a:cubicBezTo>
                    <a:close/>
                  </a:path>
                </a:pathLst>
              </a:custGeom>
              <a:grpFill/>
              <a:ln w="2708" cap="flat">
                <a:noFill/>
                <a:prstDash val="solid"/>
                <a:miter/>
              </a:ln>
            </p:spPr>
            <p:txBody>
              <a:bodyPr rtlCol="0" anchor="ctr"/>
              <a:lstStyle/>
              <a:p>
                <a:endParaRPr lang="en-US"/>
              </a:p>
            </p:txBody>
          </p:sp>
        </p:grpSp>
        <p:grpSp>
          <p:nvGrpSpPr>
            <p:cNvPr id="32" name="Fix" descr="{&quot;Key&quot;:&quot;POWER_USER_SHAPE_ICON&quot;,&quot;Value&quot;:&quot;POWER_USER_SHAPE_ICON_STYLE_1&quot;}">
              <a:extLst>
                <a:ext uri="{FF2B5EF4-FFF2-40B4-BE49-F238E27FC236}">
                  <a16:creationId xmlns:a16="http://schemas.microsoft.com/office/drawing/2014/main" id="{575B182C-E549-7712-5F79-CFBCA1D3866D}"/>
                </a:ext>
              </a:extLst>
            </p:cNvPr>
            <p:cNvGrpSpPr>
              <a:grpSpLocks noChangeAspect="1"/>
            </p:cNvGrpSpPr>
            <p:nvPr/>
          </p:nvGrpSpPr>
          <p:grpSpPr>
            <a:xfrm>
              <a:off x="11413224" y="4783366"/>
              <a:ext cx="377013" cy="365760"/>
              <a:chOff x="7832341" y="2904779"/>
              <a:chExt cx="1080699" cy="1048441"/>
            </a:xfrm>
            <a:solidFill>
              <a:srgbClr val="FFFFFF"/>
            </a:solidFill>
          </p:grpSpPr>
          <p:sp>
            <p:nvSpPr>
              <p:cNvPr id="40" name="Forme libre : forme 3475">
                <a:extLst>
                  <a:ext uri="{FF2B5EF4-FFF2-40B4-BE49-F238E27FC236}">
                    <a16:creationId xmlns:a16="http://schemas.microsoft.com/office/drawing/2014/main" id="{959B7974-2335-AB72-A5FE-D0AF7FCD827E}"/>
                  </a:ext>
                </a:extLst>
              </p:cNvPr>
              <p:cNvSpPr/>
              <p:nvPr/>
            </p:nvSpPr>
            <p:spPr>
              <a:xfrm>
                <a:off x="7832341" y="2904779"/>
                <a:ext cx="1080699" cy="1048441"/>
              </a:xfrm>
              <a:custGeom>
                <a:avLst/>
                <a:gdLst>
                  <a:gd name="connsiteX0" fmla="*/ 426903 w 1080699"/>
                  <a:gd name="connsiteY0" fmla="*/ 0 h 1048441"/>
                  <a:gd name="connsiteX1" fmla="*/ 455507 w 1080699"/>
                  <a:gd name="connsiteY1" fmla="*/ 31399 h 1048441"/>
                  <a:gd name="connsiteX2" fmla="*/ 465561 w 1080699"/>
                  <a:gd name="connsiteY2" fmla="*/ 77853 h 1048441"/>
                  <a:gd name="connsiteX3" fmla="*/ 467927 w 1080699"/>
                  <a:gd name="connsiteY3" fmla="*/ 80596 h 1048441"/>
                  <a:gd name="connsiteX4" fmla="*/ 517499 w 1080699"/>
                  <a:gd name="connsiteY4" fmla="*/ 101403 h 1048441"/>
                  <a:gd name="connsiteX5" fmla="*/ 521746 w 1080699"/>
                  <a:gd name="connsiteY5" fmla="*/ 101027 h 1048441"/>
                  <a:gd name="connsiteX6" fmla="*/ 557608 w 1080699"/>
                  <a:gd name="connsiteY6" fmla="*/ 78230 h 1048441"/>
                  <a:gd name="connsiteX7" fmla="*/ 585029 w 1080699"/>
                  <a:gd name="connsiteY7" fmla="*/ 67584 h 1048441"/>
                  <a:gd name="connsiteX8" fmla="*/ 637290 w 1080699"/>
                  <a:gd name="connsiteY8" fmla="*/ 105382 h 1048441"/>
                  <a:gd name="connsiteX9" fmla="*/ 640623 w 1080699"/>
                  <a:gd name="connsiteY9" fmla="*/ 104790 h 1048441"/>
                  <a:gd name="connsiteX10" fmla="*/ 719122 w 1080699"/>
                  <a:gd name="connsiteY10" fmla="*/ 28173 h 1048441"/>
                  <a:gd name="connsiteX11" fmla="*/ 894184 w 1080699"/>
                  <a:gd name="connsiteY11" fmla="*/ 9624 h 1048441"/>
                  <a:gd name="connsiteX12" fmla="*/ 1033492 w 1080699"/>
                  <a:gd name="connsiteY12" fmla="*/ 105005 h 1048441"/>
                  <a:gd name="connsiteX13" fmla="*/ 1021986 w 1080699"/>
                  <a:gd name="connsiteY13" fmla="*/ 146997 h 1048441"/>
                  <a:gd name="connsiteX14" fmla="*/ 889722 w 1080699"/>
                  <a:gd name="connsiteY14" fmla="*/ 177912 h 1048441"/>
                  <a:gd name="connsiteX15" fmla="*/ 887165 w 1080699"/>
                  <a:gd name="connsiteY15" fmla="*/ 181873 h 1048441"/>
                  <a:gd name="connsiteX16" fmla="*/ 887195 w 1080699"/>
                  <a:gd name="connsiteY16" fmla="*/ 181999 h 1048441"/>
                  <a:gd name="connsiteX17" fmla="*/ 911873 w 1080699"/>
                  <a:gd name="connsiteY17" fmla="*/ 277380 h 1048441"/>
                  <a:gd name="connsiteX18" fmla="*/ 914777 w 1080699"/>
                  <a:gd name="connsiteY18" fmla="*/ 279154 h 1048441"/>
                  <a:gd name="connsiteX19" fmla="*/ 1048493 w 1080699"/>
                  <a:gd name="connsiteY19" fmla="*/ 244798 h 1048441"/>
                  <a:gd name="connsiteX20" fmla="*/ 1080699 w 1080699"/>
                  <a:gd name="connsiteY20" fmla="*/ 256196 h 1048441"/>
                  <a:gd name="connsiteX21" fmla="*/ 1080699 w 1080699"/>
                  <a:gd name="connsiteY21" fmla="*/ 263723 h 1048441"/>
                  <a:gd name="connsiteX22" fmla="*/ 952144 w 1080699"/>
                  <a:gd name="connsiteY22" fmla="*/ 444431 h 1048441"/>
                  <a:gd name="connsiteX23" fmla="*/ 949133 w 1080699"/>
                  <a:gd name="connsiteY23" fmla="*/ 448356 h 1048441"/>
                  <a:gd name="connsiteX24" fmla="*/ 932627 w 1080699"/>
                  <a:gd name="connsiteY24" fmla="*/ 463357 h 1048441"/>
                  <a:gd name="connsiteX25" fmla="*/ 748424 w 1080699"/>
                  <a:gd name="connsiteY25" fmla="*/ 495778 h 1048441"/>
                  <a:gd name="connsiteX26" fmla="*/ 739714 w 1080699"/>
                  <a:gd name="connsiteY26" fmla="*/ 500778 h 1048441"/>
                  <a:gd name="connsiteX27" fmla="*/ 699766 w 1080699"/>
                  <a:gd name="connsiteY27" fmla="*/ 544867 h 1048441"/>
                  <a:gd name="connsiteX28" fmla="*/ 699981 w 1080699"/>
                  <a:gd name="connsiteY28" fmla="*/ 549168 h 1048441"/>
                  <a:gd name="connsiteX29" fmla="*/ 731542 w 1080699"/>
                  <a:gd name="connsiteY29" fmla="*/ 730038 h 1048441"/>
                  <a:gd name="connsiteX30" fmla="*/ 784878 w 1080699"/>
                  <a:gd name="connsiteY30" fmla="*/ 869883 h 1048441"/>
                  <a:gd name="connsiteX31" fmla="*/ 783647 w 1080699"/>
                  <a:gd name="connsiteY31" fmla="*/ 876109 h 1048441"/>
                  <a:gd name="connsiteX32" fmla="*/ 783372 w 1080699"/>
                  <a:gd name="connsiteY32" fmla="*/ 876282 h 1048441"/>
                  <a:gd name="connsiteX33" fmla="*/ 757726 w 1080699"/>
                  <a:gd name="connsiteY33" fmla="*/ 891067 h 1048441"/>
                  <a:gd name="connsiteX34" fmla="*/ 754446 w 1080699"/>
                  <a:gd name="connsiteY34" fmla="*/ 890422 h 1048441"/>
                  <a:gd name="connsiteX35" fmla="*/ 696325 w 1080699"/>
                  <a:gd name="connsiteY35" fmla="*/ 761975 h 1048441"/>
                  <a:gd name="connsiteX36" fmla="*/ 682185 w 1080699"/>
                  <a:gd name="connsiteY36" fmla="*/ 584170 h 1048441"/>
                  <a:gd name="connsiteX37" fmla="*/ 673267 w 1080699"/>
                  <a:gd name="connsiteY37" fmla="*/ 581614 h 1048441"/>
                  <a:gd name="connsiteX38" fmla="*/ 670625 w 1080699"/>
                  <a:gd name="connsiteY38" fmla="*/ 584331 h 1048441"/>
                  <a:gd name="connsiteX39" fmla="*/ 617934 w 1080699"/>
                  <a:gd name="connsiteY39" fmla="*/ 615032 h 1048441"/>
                  <a:gd name="connsiteX40" fmla="*/ 590836 w 1080699"/>
                  <a:gd name="connsiteY40" fmla="*/ 600891 h 1048441"/>
                  <a:gd name="connsiteX41" fmla="*/ 541694 w 1080699"/>
                  <a:gd name="connsiteY41" fmla="*/ 544168 h 1048441"/>
                  <a:gd name="connsiteX42" fmla="*/ 489594 w 1080699"/>
                  <a:gd name="connsiteY42" fmla="*/ 462981 h 1048441"/>
                  <a:gd name="connsiteX43" fmla="*/ 476153 w 1080699"/>
                  <a:gd name="connsiteY43" fmla="*/ 456905 h 1048441"/>
                  <a:gd name="connsiteX44" fmla="*/ 439538 w 1080699"/>
                  <a:gd name="connsiteY44" fmla="*/ 493735 h 1048441"/>
                  <a:gd name="connsiteX45" fmla="*/ 435559 w 1080699"/>
                  <a:gd name="connsiteY45" fmla="*/ 496961 h 1048441"/>
                  <a:gd name="connsiteX46" fmla="*/ 398837 w 1080699"/>
                  <a:gd name="connsiteY46" fmla="*/ 544383 h 1048441"/>
                  <a:gd name="connsiteX47" fmla="*/ 393353 w 1080699"/>
                  <a:gd name="connsiteY47" fmla="*/ 552286 h 1048441"/>
                  <a:gd name="connsiteX48" fmla="*/ 359534 w 1080699"/>
                  <a:gd name="connsiteY48" fmla="*/ 568900 h 1048441"/>
                  <a:gd name="connsiteX49" fmla="*/ 342060 w 1080699"/>
                  <a:gd name="connsiteY49" fmla="*/ 604601 h 1048441"/>
                  <a:gd name="connsiteX50" fmla="*/ 333888 w 1080699"/>
                  <a:gd name="connsiteY50" fmla="*/ 617344 h 1048441"/>
                  <a:gd name="connsiteX51" fmla="*/ 301467 w 1080699"/>
                  <a:gd name="connsiteY51" fmla="*/ 664282 h 1048441"/>
                  <a:gd name="connsiteX52" fmla="*/ 358996 w 1080699"/>
                  <a:gd name="connsiteY52" fmla="*/ 814881 h 1048441"/>
                  <a:gd name="connsiteX53" fmla="*/ 447388 w 1080699"/>
                  <a:gd name="connsiteY53" fmla="*/ 901874 h 1048441"/>
                  <a:gd name="connsiteX54" fmla="*/ 518682 w 1080699"/>
                  <a:gd name="connsiteY54" fmla="*/ 955641 h 1048441"/>
                  <a:gd name="connsiteX55" fmla="*/ 587019 w 1080699"/>
                  <a:gd name="connsiteY55" fmla="*/ 1022042 h 1048441"/>
                  <a:gd name="connsiteX56" fmla="*/ 586857 w 1080699"/>
                  <a:gd name="connsiteY56" fmla="*/ 1026021 h 1048441"/>
                  <a:gd name="connsiteX57" fmla="*/ 564383 w 1080699"/>
                  <a:gd name="connsiteY57" fmla="*/ 1048441 h 1048441"/>
                  <a:gd name="connsiteX58" fmla="*/ 560243 w 1080699"/>
                  <a:gd name="connsiteY58" fmla="*/ 1048441 h 1048441"/>
                  <a:gd name="connsiteX59" fmla="*/ 490723 w 1080699"/>
                  <a:gd name="connsiteY59" fmla="*/ 981072 h 1048441"/>
                  <a:gd name="connsiteX60" fmla="*/ 425075 w 1080699"/>
                  <a:gd name="connsiteY60" fmla="*/ 932736 h 1048441"/>
                  <a:gd name="connsiteX61" fmla="*/ 377653 w 1080699"/>
                  <a:gd name="connsiteY61" fmla="*/ 890906 h 1048441"/>
                  <a:gd name="connsiteX62" fmla="*/ 373567 w 1080699"/>
                  <a:gd name="connsiteY62" fmla="*/ 891014 h 1048441"/>
                  <a:gd name="connsiteX63" fmla="*/ 330070 w 1080699"/>
                  <a:gd name="connsiteY63" fmla="*/ 927091 h 1048441"/>
                  <a:gd name="connsiteX64" fmla="*/ 182697 w 1080699"/>
                  <a:gd name="connsiteY64" fmla="*/ 902627 h 1048441"/>
                  <a:gd name="connsiteX65" fmla="*/ 154309 w 1080699"/>
                  <a:gd name="connsiteY65" fmla="*/ 746006 h 1048441"/>
                  <a:gd name="connsiteX66" fmla="*/ 197160 w 1080699"/>
                  <a:gd name="connsiteY66" fmla="*/ 698907 h 1048441"/>
                  <a:gd name="connsiteX67" fmla="*/ 245819 w 1080699"/>
                  <a:gd name="connsiteY67" fmla="*/ 656270 h 1048441"/>
                  <a:gd name="connsiteX68" fmla="*/ 245227 w 1080699"/>
                  <a:gd name="connsiteY68" fmla="*/ 652399 h 1048441"/>
                  <a:gd name="connsiteX69" fmla="*/ 233775 w 1080699"/>
                  <a:gd name="connsiteY69" fmla="*/ 647614 h 1048441"/>
                  <a:gd name="connsiteX70" fmla="*/ 228990 w 1080699"/>
                  <a:gd name="connsiteY70" fmla="*/ 647990 h 1048441"/>
                  <a:gd name="connsiteX71" fmla="*/ 183127 w 1080699"/>
                  <a:gd name="connsiteY71" fmla="*/ 676164 h 1048441"/>
                  <a:gd name="connsiteX72" fmla="*/ 134523 w 1080699"/>
                  <a:gd name="connsiteY72" fmla="*/ 664228 h 1048441"/>
                  <a:gd name="connsiteX73" fmla="*/ 78714 w 1080699"/>
                  <a:gd name="connsiteY73" fmla="*/ 608418 h 1048441"/>
                  <a:gd name="connsiteX74" fmla="*/ 67208 w 1080699"/>
                  <a:gd name="connsiteY74" fmla="*/ 584815 h 1048441"/>
                  <a:gd name="connsiteX75" fmla="*/ 67799 w 1080699"/>
                  <a:gd name="connsiteY75" fmla="*/ 579600 h 1048441"/>
                  <a:gd name="connsiteX76" fmla="*/ 77101 w 1080699"/>
                  <a:gd name="connsiteY76" fmla="*/ 556319 h 1048441"/>
                  <a:gd name="connsiteX77" fmla="*/ 100596 w 1080699"/>
                  <a:gd name="connsiteY77" fmla="*/ 519597 h 1048441"/>
                  <a:gd name="connsiteX78" fmla="*/ 100865 w 1080699"/>
                  <a:gd name="connsiteY78" fmla="*/ 516263 h 1048441"/>
                  <a:gd name="connsiteX79" fmla="*/ 81187 w 1080699"/>
                  <a:gd name="connsiteY79" fmla="*/ 468142 h 1048441"/>
                  <a:gd name="connsiteX80" fmla="*/ 77800 w 1080699"/>
                  <a:gd name="connsiteY80" fmla="*/ 465078 h 1048441"/>
                  <a:gd name="connsiteX81" fmla="*/ 32313 w 1080699"/>
                  <a:gd name="connsiteY81" fmla="*/ 454109 h 1048441"/>
                  <a:gd name="connsiteX82" fmla="*/ 0 w 1080699"/>
                  <a:gd name="connsiteY82" fmla="*/ 426151 h 1048441"/>
                  <a:gd name="connsiteX83" fmla="*/ 0 w 1080699"/>
                  <a:gd name="connsiteY83" fmla="*/ 322543 h 1048441"/>
                  <a:gd name="connsiteX84" fmla="*/ 33550 w 1080699"/>
                  <a:gd name="connsiteY84" fmla="*/ 294209 h 1048441"/>
                  <a:gd name="connsiteX85" fmla="*/ 75756 w 1080699"/>
                  <a:gd name="connsiteY85" fmla="*/ 284853 h 1048441"/>
                  <a:gd name="connsiteX86" fmla="*/ 81133 w 1080699"/>
                  <a:gd name="connsiteY86" fmla="*/ 280337 h 1048441"/>
                  <a:gd name="connsiteX87" fmla="*/ 100328 w 1080699"/>
                  <a:gd name="connsiteY87" fmla="*/ 234582 h 1048441"/>
                  <a:gd name="connsiteX88" fmla="*/ 99736 w 1080699"/>
                  <a:gd name="connsiteY88" fmla="*/ 227001 h 1048441"/>
                  <a:gd name="connsiteX89" fmla="*/ 69036 w 1080699"/>
                  <a:gd name="connsiteY89" fmla="*/ 155546 h 1048441"/>
                  <a:gd name="connsiteX90" fmla="*/ 84897 w 1080699"/>
                  <a:gd name="connsiteY90" fmla="*/ 134469 h 1048441"/>
                  <a:gd name="connsiteX91" fmla="*/ 134577 w 1080699"/>
                  <a:gd name="connsiteY91" fmla="*/ 84682 h 1048441"/>
                  <a:gd name="connsiteX92" fmla="*/ 183181 w 1080699"/>
                  <a:gd name="connsiteY92" fmla="*/ 72208 h 1048441"/>
                  <a:gd name="connsiteX93" fmla="*/ 226732 w 1080699"/>
                  <a:gd name="connsiteY93" fmla="*/ 99736 h 1048441"/>
                  <a:gd name="connsiteX94" fmla="*/ 234098 w 1080699"/>
                  <a:gd name="connsiteY94" fmla="*/ 100435 h 1048441"/>
                  <a:gd name="connsiteX95" fmla="*/ 280068 w 1080699"/>
                  <a:gd name="connsiteY95" fmla="*/ 81617 h 1048441"/>
                  <a:gd name="connsiteX96" fmla="*/ 284638 w 1080699"/>
                  <a:gd name="connsiteY96" fmla="*/ 76240 h 1048441"/>
                  <a:gd name="connsiteX97" fmla="*/ 294746 w 1080699"/>
                  <a:gd name="connsiteY97" fmla="*/ 29625 h 1048441"/>
                  <a:gd name="connsiteX98" fmla="*/ 322328 w 1080699"/>
                  <a:gd name="connsiteY98" fmla="*/ 0 h 1048441"/>
                  <a:gd name="connsiteX99" fmla="*/ 426903 w 1080699"/>
                  <a:gd name="connsiteY99" fmla="*/ 0 h 1048441"/>
                  <a:gd name="connsiteX100" fmla="*/ 188181 w 1080699"/>
                  <a:gd name="connsiteY100" fmla="*/ 409268 h 1048441"/>
                  <a:gd name="connsiteX101" fmla="*/ 293939 w 1080699"/>
                  <a:gd name="connsiteY101" fmla="*/ 544275 h 1048441"/>
                  <a:gd name="connsiteX102" fmla="*/ 318941 w 1080699"/>
                  <a:gd name="connsiteY102" fmla="*/ 554007 h 1048441"/>
                  <a:gd name="connsiteX103" fmla="*/ 322973 w 1080699"/>
                  <a:gd name="connsiteY103" fmla="*/ 552932 h 1048441"/>
                  <a:gd name="connsiteX104" fmla="*/ 360932 w 1080699"/>
                  <a:gd name="connsiteY104" fmla="*/ 524328 h 1048441"/>
                  <a:gd name="connsiteX105" fmla="*/ 360341 w 1080699"/>
                  <a:gd name="connsiteY105" fmla="*/ 520457 h 1048441"/>
                  <a:gd name="connsiteX106" fmla="*/ 273938 w 1080699"/>
                  <a:gd name="connsiteY106" fmla="*/ 265713 h 1048441"/>
                  <a:gd name="connsiteX107" fmla="*/ 501530 w 1080699"/>
                  <a:gd name="connsiteY107" fmla="*/ 300661 h 1048441"/>
                  <a:gd name="connsiteX108" fmla="*/ 512821 w 1080699"/>
                  <a:gd name="connsiteY108" fmla="*/ 424968 h 1048441"/>
                  <a:gd name="connsiteX109" fmla="*/ 514811 w 1080699"/>
                  <a:gd name="connsiteY109" fmla="*/ 426205 h 1048441"/>
                  <a:gd name="connsiteX110" fmla="*/ 595782 w 1080699"/>
                  <a:gd name="connsiteY110" fmla="*/ 350502 h 1048441"/>
                  <a:gd name="connsiteX111" fmla="*/ 609547 w 1080699"/>
                  <a:gd name="connsiteY111" fmla="*/ 283671 h 1048441"/>
                  <a:gd name="connsiteX112" fmla="*/ 623848 w 1080699"/>
                  <a:gd name="connsiteY112" fmla="*/ 149631 h 1048441"/>
                  <a:gd name="connsiteX113" fmla="*/ 623042 w 1080699"/>
                  <a:gd name="connsiteY113" fmla="*/ 146513 h 1048441"/>
                  <a:gd name="connsiteX114" fmla="*/ 587287 w 1080699"/>
                  <a:gd name="connsiteY114" fmla="*/ 108393 h 1048441"/>
                  <a:gd name="connsiteX115" fmla="*/ 581803 w 1080699"/>
                  <a:gd name="connsiteY115" fmla="*/ 107694 h 1048441"/>
                  <a:gd name="connsiteX116" fmla="*/ 528145 w 1080699"/>
                  <a:gd name="connsiteY116" fmla="*/ 140706 h 1048441"/>
                  <a:gd name="connsiteX117" fmla="*/ 511531 w 1080699"/>
                  <a:gd name="connsiteY117" fmla="*/ 141190 h 1048441"/>
                  <a:gd name="connsiteX118" fmla="*/ 445452 w 1080699"/>
                  <a:gd name="connsiteY118" fmla="*/ 113554 h 1048441"/>
                  <a:gd name="connsiteX119" fmla="*/ 431204 w 1080699"/>
                  <a:gd name="connsiteY119" fmla="*/ 97586 h 1048441"/>
                  <a:gd name="connsiteX120" fmla="*/ 418247 w 1080699"/>
                  <a:gd name="connsiteY120" fmla="*/ 40217 h 1048441"/>
                  <a:gd name="connsiteX121" fmla="*/ 415074 w 1080699"/>
                  <a:gd name="connsiteY121" fmla="*/ 37636 h 1048441"/>
                  <a:gd name="connsiteX122" fmla="*/ 334748 w 1080699"/>
                  <a:gd name="connsiteY122" fmla="*/ 37636 h 1048441"/>
                  <a:gd name="connsiteX123" fmla="*/ 331414 w 1080699"/>
                  <a:gd name="connsiteY123" fmla="*/ 40217 h 1048441"/>
                  <a:gd name="connsiteX124" fmla="*/ 319209 w 1080699"/>
                  <a:gd name="connsiteY124" fmla="*/ 93822 h 1048441"/>
                  <a:gd name="connsiteX125" fmla="*/ 304478 w 1080699"/>
                  <a:gd name="connsiteY125" fmla="*/ 113608 h 1048441"/>
                  <a:gd name="connsiteX126" fmla="*/ 240227 w 1080699"/>
                  <a:gd name="connsiteY126" fmla="*/ 140384 h 1048441"/>
                  <a:gd name="connsiteX127" fmla="*/ 223291 w 1080699"/>
                  <a:gd name="connsiteY127" fmla="*/ 141835 h 1048441"/>
                  <a:gd name="connsiteX128" fmla="*/ 170224 w 1080699"/>
                  <a:gd name="connsiteY128" fmla="*/ 108661 h 1048441"/>
                  <a:gd name="connsiteX129" fmla="*/ 165492 w 1080699"/>
                  <a:gd name="connsiteY129" fmla="*/ 109092 h 1048441"/>
                  <a:gd name="connsiteX130" fmla="*/ 108984 w 1080699"/>
                  <a:gd name="connsiteY130" fmla="*/ 162051 h 1048441"/>
                  <a:gd name="connsiteX131" fmla="*/ 107962 w 1080699"/>
                  <a:gd name="connsiteY131" fmla="*/ 169794 h 1048441"/>
                  <a:gd name="connsiteX132" fmla="*/ 136781 w 1080699"/>
                  <a:gd name="connsiteY132" fmla="*/ 215280 h 1048441"/>
                  <a:gd name="connsiteX133" fmla="*/ 140813 w 1080699"/>
                  <a:gd name="connsiteY133" fmla="*/ 237700 h 1048441"/>
                  <a:gd name="connsiteX134" fmla="*/ 113016 w 1080699"/>
                  <a:gd name="connsiteY134" fmla="*/ 305607 h 1048441"/>
                  <a:gd name="connsiteX135" fmla="*/ 99252 w 1080699"/>
                  <a:gd name="connsiteY135" fmla="*/ 317973 h 1048441"/>
                  <a:gd name="connsiteX136" fmla="*/ 40325 w 1080699"/>
                  <a:gd name="connsiteY136" fmla="*/ 331415 h 1048441"/>
                  <a:gd name="connsiteX137" fmla="*/ 37636 w 1080699"/>
                  <a:gd name="connsiteY137" fmla="*/ 334802 h 1048441"/>
                  <a:gd name="connsiteX138" fmla="*/ 37636 w 1080699"/>
                  <a:gd name="connsiteY138" fmla="*/ 414000 h 1048441"/>
                  <a:gd name="connsiteX139" fmla="*/ 40540 w 1080699"/>
                  <a:gd name="connsiteY139" fmla="*/ 416903 h 1048441"/>
                  <a:gd name="connsiteX140" fmla="*/ 91080 w 1080699"/>
                  <a:gd name="connsiteY140" fmla="*/ 429269 h 1048441"/>
                  <a:gd name="connsiteX141" fmla="*/ 115758 w 1080699"/>
                  <a:gd name="connsiteY141" fmla="*/ 450776 h 1048441"/>
                  <a:gd name="connsiteX142" fmla="*/ 140383 w 1080699"/>
                  <a:gd name="connsiteY142" fmla="*/ 509327 h 1048441"/>
                  <a:gd name="connsiteX143" fmla="*/ 139200 w 1080699"/>
                  <a:gd name="connsiteY143" fmla="*/ 528952 h 1048441"/>
                  <a:gd name="connsiteX144" fmla="*/ 109199 w 1080699"/>
                  <a:gd name="connsiteY144" fmla="*/ 576374 h 1048441"/>
                  <a:gd name="connsiteX145" fmla="*/ 110005 w 1080699"/>
                  <a:gd name="connsiteY145" fmla="*/ 584815 h 1048441"/>
                  <a:gd name="connsiteX146" fmla="*/ 160062 w 1080699"/>
                  <a:gd name="connsiteY146" fmla="*/ 638312 h 1048441"/>
                  <a:gd name="connsiteX147" fmla="*/ 171084 w 1080699"/>
                  <a:gd name="connsiteY147" fmla="*/ 639710 h 1048441"/>
                  <a:gd name="connsiteX148" fmla="*/ 222323 w 1080699"/>
                  <a:gd name="connsiteY148" fmla="*/ 607881 h 1048441"/>
                  <a:gd name="connsiteX149" fmla="*/ 271250 w 1080699"/>
                  <a:gd name="connsiteY149" fmla="*/ 624548 h 1048441"/>
                  <a:gd name="connsiteX150" fmla="*/ 274584 w 1080699"/>
                  <a:gd name="connsiteY150" fmla="*/ 623742 h 1048441"/>
                  <a:gd name="connsiteX151" fmla="*/ 304746 w 1080699"/>
                  <a:gd name="connsiteY151" fmla="*/ 591267 h 1048441"/>
                  <a:gd name="connsiteX152" fmla="*/ 304478 w 1080699"/>
                  <a:gd name="connsiteY152" fmla="*/ 588901 h 1048441"/>
                  <a:gd name="connsiteX153" fmla="*/ 150814 w 1080699"/>
                  <a:gd name="connsiteY153" fmla="*/ 416204 h 1048441"/>
                  <a:gd name="connsiteX154" fmla="*/ 151943 w 1080699"/>
                  <a:gd name="connsiteY154" fmla="*/ 414537 h 1048441"/>
                  <a:gd name="connsiteX155" fmla="*/ 186622 w 1080699"/>
                  <a:gd name="connsiteY155" fmla="*/ 408247 h 1048441"/>
                  <a:gd name="connsiteX156" fmla="*/ 188181 w 1080699"/>
                  <a:gd name="connsiteY156" fmla="*/ 409268 h 1048441"/>
                  <a:gd name="connsiteX157" fmla="*/ 846870 w 1080699"/>
                  <a:gd name="connsiteY157" fmla="*/ 169310 h 1048441"/>
                  <a:gd name="connsiteX158" fmla="*/ 861280 w 1080699"/>
                  <a:gd name="connsiteY158" fmla="*/ 146137 h 1048441"/>
                  <a:gd name="connsiteX159" fmla="*/ 992684 w 1080699"/>
                  <a:gd name="connsiteY159" fmla="*/ 115221 h 1048441"/>
                  <a:gd name="connsiteX160" fmla="*/ 993828 w 1080699"/>
                  <a:gd name="connsiteY160" fmla="*/ 113312 h 1048441"/>
                  <a:gd name="connsiteX161" fmla="*/ 993490 w 1080699"/>
                  <a:gd name="connsiteY161" fmla="*/ 112640 h 1048441"/>
                  <a:gd name="connsiteX162" fmla="*/ 805417 w 1080699"/>
                  <a:gd name="connsiteY162" fmla="*/ 43551 h 1048441"/>
                  <a:gd name="connsiteX163" fmla="*/ 660248 w 1080699"/>
                  <a:gd name="connsiteY163" fmla="*/ 160277 h 1048441"/>
                  <a:gd name="connsiteX164" fmla="*/ 645032 w 1080699"/>
                  <a:gd name="connsiteY164" fmla="*/ 313242 h 1048441"/>
                  <a:gd name="connsiteX165" fmla="*/ 635838 w 1080699"/>
                  <a:gd name="connsiteY165" fmla="*/ 360879 h 1048441"/>
                  <a:gd name="connsiteX166" fmla="*/ 629816 w 1080699"/>
                  <a:gd name="connsiteY166" fmla="*/ 370288 h 1048441"/>
                  <a:gd name="connsiteX167" fmla="*/ 534812 w 1080699"/>
                  <a:gd name="connsiteY167" fmla="*/ 459271 h 1048441"/>
                  <a:gd name="connsiteX168" fmla="*/ 534328 w 1080699"/>
                  <a:gd name="connsiteY168" fmla="*/ 462658 h 1048441"/>
                  <a:gd name="connsiteX169" fmla="*/ 580620 w 1080699"/>
                  <a:gd name="connsiteY169" fmla="*/ 534329 h 1048441"/>
                  <a:gd name="connsiteX170" fmla="*/ 618741 w 1080699"/>
                  <a:gd name="connsiteY170" fmla="*/ 575782 h 1048441"/>
                  <a:gd name="connsiteX171" fmla="*/ 622885 w 1080699"/>
                  <a:gd name="connsiteY171" fmla="*/ 575683 h 1048441"/>
                  <a:gd name="connsiteX172" fmla="*/ 622988 w 1080699"/>
                  <a:gd name="connsiteY172" fmla="*/ 575567 h 1048441"/>
                  <a:gd name="connsiteX173" fmla="*/ 719229 w 1080699"/>
                  <a:gd name="connsiteY173" fmla="*/ 467874 h 1048441"/>
                  <a:gd name="connsiteX174" fmla="*/ 731381 w 1080699"/>
                  <a:gd name="connsiteY174" fmla="*/ 460938 h 1048441"/>
                  <a:gd name="connsiteX175" fmla="*/ 905583 w 1080699"/>
                  <a:gd name="connsiteY175" fmla="*/ 429269 h 1048441"/>
                  <a:gd name="connsiteX176" fmla="*/ 907184 w 1080699"/>
                  <a:gd name="connsiteY176" fmla="*/ 427240 h 1048441"/>
                  <a:gd name="connsiteX177" fmla="*/ 907142 w 1080699"/>
                  <a:gd name="connsiteY177" fmla="*/ 427011 h 1048441"/>
                  <a:gd name="connsiteX178" fmla="*/ 846870 w 1080699"/>
                  <a:gd name="connsiteY178" fmla="*/ 169310 h 1048441"/>
                  <a:gd name="connsiteX179" fmla="*/ 352921 w 1080699"/>
                  <a:gd name="connsiteY179" fmla="*/ 266250 h 1048441"/>
                  <a:gd name="connsiteX180" fmla="*/ 302811 w 1080699"/>
                  <a:gd name="connsiteY180" fmla="*/ 457604 h 1048441"/>
                  <a:gd name="connsiteX181" fmla="*/ 376685 w 1080699"/>
                  <a:gd name="connsiteY181" fmla="*/ 483519 h 1048441"/>
                  <a:gd name="connsiteX182" fmla="*/ 381148 w 1080699"/>
                  <a:gd name="connsiteY182" fmla="*/ 482337 h 1048441"/>
                  <a:gd name="connsiteX183" fmla="*/ 409913 w 1080699"/>
                  <a:gd name="connsiteY183" fmla="*/ 465723 h 1048441"/>
                  <a:gd name="connsiteX184" fmla="*/ 413300 w 1080699"/>
                  <a:gd name="connsiteY184" fmla="*/ 461906 h 1048441"/>
                  <a:gd name="connsiteX185" fmla="*/ 471690 w 1080699"/>
                  <a:gd name="connsiteY185" fmla="*/ 419215 h 1048441"/>
                  <a:gd name="connsiteX186" fmla="*/ 475293 w 1080699"/>
                  <a:gd name="connsiteY186" fmla="*/ 416473 h 1048441"/>
                  <a:gd name="connsiteX187" fmla="*/ 352921 w 1080699"/>
                  <a:gd name="connsiteY187" fmla="*/ 266250 h 1048441"/>
                  <a:gd name="connsiteX188" fmla="*/ 943757 w 1080699"/>
                  <a:gd name="connsiteY188" fmla="*/ 405128 h 1048441"/>
                  <a:gd name="connsiteX189" fmla="*/ 1033869 w 1080699"/>
                  <a:gd name="connsiteY189" fmla="*/ 289692 h 1048441"/>
                  <a:gd name="connsiteX190" fmla="*/ 1032202 w 1080699"/>
                  <a:gd name="connsiteY190" fmla="*/ 287864 h 1048441"/>
                  <a:gd name="connsiteX191" fmla="*/ 921605 w 1080699"/>
                  <a:gd name="connsiteY191" fmla="*/ 316468 h 1048441"/>
                  <a:gd name="connsiteX192" fmla="*/ 919562 w 1080699"/>
                  <a:gd name="connsiteY192" fmla="*/ 319909 h 1048441"/>
                  <a:gd name="connsiteX193" fmla="*/ 941391 w 1080699"/>
                  <a:gd name="connsiteY193" fmla="*/ 404214 h 1048441"/>
                  <a:gd name="connsiteX194" fmla="*/ 943290 w 1080699"/>
                  <a:gd name="connsiteY194" fmla="*/ 405335 h 1048441"/>
                  <a:gd name="connsiteX195" fmla="*/ 943757 w 1080699"/>
                  <a:gd name="connsiteY195" fmla="*/ 405128 h 1048441"/>
                  <a:gd name="connsiteX196" fmla="*/ 263508 w 1080699"/>
                  <a:gd name="connsiteY196" fmla="*/ 692993 h 1048441"/>
                  <a:gd name="connsiteX197" fmla="*/ 261411 w 1080699"/>
                  <a:gd name="connsiteY197" fmla="*/ 692240 h 1048441"/>
                  <a:gd name="connsiteX198" fmla="*/ 220118 w 1080699"/>
                  <a:gd name="connsiteY198" fmla="*/ 729016 h 1048441"/>
                  <a:gd name="connsiteX199" fmla="*/ 186515 w 1080699"/>
                  <a:gd name="connsiteY199" fmla="*/ 765953 h 1048441"/>
                  <a:gd name="connsiteX200" fmla="*/ 270497 w 1080699"/>
                  <a:gd name="connsiteY200" fmla="*/ 902305 h 1048441"/>
                  <a:gd name="connsiteX201" fmla="*/ 347652 w 1080699"/>
                  <a:gd name="connsiteY201" fmla="*/ 863055 h 1048441"/>
                  <a:gd name="connsiteX202" fmla="*/ 347598 w 1080699"/>
                  <a:gd name="connsiteY202" fmla="*/ 860098 h 1048441"/>
                  <a:gd name="connsiteX203" fmla="*/ 263508 w 1080699"/>
                  <a:gd name="connsiteY203" fmla="*/ 692993 h 104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080699" h="1048441">
                    <a:moveTo>
                      <a:pt x="426903" y="0"/>
                    </a:moveTo>
                    <a:cubicBezTo>
                      <a:pt x="443248" y="4409"/>
                      <a:pt x="452782" y="14875"/>
                      <a:pt x="455507" y="31399"/>
                    </a:cubicBezTo>
                    <a:cubicBezTo>
                      <a:pt x="458195" y="48013"/>
                      <a:pt x="462765" y="67208"/>
                      <a:pt x="465561" y="77853"/>
                    </a:cubicBezTo>
                    <a:cubicBezTo>
                      <a:pt x="465865" y="79102"/>
                      <a:pt x="466746" y="80124"/>
                      <a:pt x="467927" y="80596"/>
                    </a:cubicBezTo>
                    <a:lnTo>
                      <a:pt x="517499" y="101403"/>
                    </a:lnTo>
                    <a:cubicBezTo>
                      <a:pt x="518969" y="102012"/>
                      <a:pt x="520384" y="101887"/>
                      <a:pt x="521746" y="101027"/>
                    </a:cubicBezTo>
                    <a:cubicBezTo>
                      <a:pt x="541783" y="88338"/>
                      <a:pt x="553737" y="80739"/>
                      <a:pt x="557608" y="78230"/>
                    </a:cubicBezTo>
                    <a:cubicBezTo>
                      <a:pt x="568720" y="71025"/>
                      <a:pt x="577860" y="67477"/>
                      <a:pt x="585029" y="67584"/>
                    </a:cubicBezTo>
                    <a:cubicBezTo>
                      <a:pt x="605675" y="67853"/>
                      <a:pt x="619816" y="89951"/>
                      <a:pt x="637290" y="105382"/>
                    </a:cubicBezTo>
                    <a:cubicBezTo>
                      <a:pt x="638688" y="106600"/>
                      <a:pt x="639799" y="106403"/>
                      <a:pt x="640623" y="104790"/>
                    </a:cubicBezTo>
                    <a:cubicBezTo>
                      <a:pt x="658976" y="69663"/>
                      <a:pt x="685142" y="44124"/>
                      <a:pt x="719122" y="28173"/>
                    </a:cubicBezTo>
                    <a:cubicBezTo>
                      <a:pt x="769017" y="4731"/>
                      <a:pt x="837837" y="-2742"/>
                      <a:pt x="894184" y="9624"/>
                    </a:cubicBezTo>
                    <a:cubicBezTo>
                      <a:pt x="951786" y="22277"/>
                      <a:pt x="998222" y="54071"/>
                      <a:pt x="1033492" y="105005"/>
                    </a:cubicBezTo>
                    <a:cubicBezTo>
                      <a:pt x="1046880" y="124415"/>
                      <a:pt x="1047740" y="140921"/>
                      <a:pt x="1021986" y="146997"/>
                    </a:cubicBezTo>
                    <a:cubicBezTo>
                      <a:pt x="981805" y="156460"/>
                      <a:pt x="937717" y="166765"/>
                      <a:pt x="889722" y="177912"/>
                    </a:cubicBezTo>
                    <a:cubicBezTo>
                      <a:pt x="887922" y="178300"/>
                      <a:pt x="886777" y="180073"/>
                      <a:pt x="887165" y="181873"/>
                    </a:cubicBezTo>
                    <a:cubicBezTo>
                      <a:pt x="887174" y="181915"/>
                      <a:pt x="887184" y="181957"/>
                      <a:pt x="887195" y="181999"/>
                    </a:cubicBezTo>
                    <a:lnTo>
                      <a:pt x="911873" y="277380"/>
                    </a:lnTo>
                    <a:cubicBezTo>
                      <a:pt x="912268" y="278921"/>
                      <a:pt x="913235" y="279513"/>
                      <a:pt x="914777" y="279154"/>
                    </a:cubicBezTo>
                    <a:cubicBezTo>
                      <a:pt x="954062" y="269333"/>
                      <a:pt x="998634" y="257881"/>
                      <a:pt x="1048493" y="244798"/>
                    </a:cubicBezTo>
                    <a:cubicBezTo>
                      <a:pt x="1064587" y="240568"/>
                      <a:pt x="1075322" y="244367"/>
                      <a:pt x="1080699" y="256196"/>
                    </a:cubicBezTo>
                    <a:lnTo>
                      <a:pt x="1080699" y="263723"/>
                    </a:lnTo>
                    <a:cubicBezTo>
                      <a:pt x="1063315" y="343584"/>
                      <a:pt x="1020463" y="403820"/>
                      <a:pt x="952144" y="444431"/>
                    </a:cubicBezTo>
                    <a:cubicBezTo>
                      <a:pt x="950603" y="445328"/>
                      <a:pt x="949599" y="446636"/>
                      <a:pt x="949133" y="448356"/>
                    </a:cubicBezTo>
                    <a:cubicBezTo>
                      <a:pt x="946768" y="457174"/>
                      <a:pt x="941266" y="462174"/>
                      <a:pt x="932627" y="463357"/>
                    </a:cubicBezTo>
                    <a:cubicBezTo>
                      <a:pt x="868538" y="472211"/>
                      <a:pt x="807137" y="483018"/>
                      <a:pt x="748424" y="495778"/>
                    </a:cubicBezTo>
                    <a:cubicBezTo>
                      <a:pt x="745067" y="496513"/>
                      <a:pt x="742025" y="498259"/>
                      <a:pt x="739714" y="500778"/>
                    </a:cubicBezTo>
                    <a:lnTo>
                      <a:pt x="699766" y="544867"/>
                    </a:lnTo>
                    <a:cubicBezTo>
                      <a:pt x="698404" y="546372"/>
                      <a:pt x="698476" y="547806"/>
                      <a:pt x="699981" y="549168"/>
                    </a:cubicBezTo>
                    <a:cubicBezTo>
                      <a:pt x="745360" y="590514"/>
                      <a:pt x="734607" y="676003"/>
                      <a:pt x="731542" y="730038"/>
                    </a:cubicBezTo>
                    <a:cubicBezTo>
                      <a:pt x="729463" y="767423"/>
                      <a:pt x="747242" y="814038"/>
                      <a:pt x="784878" y="869883"/>
                    </a:cubicBezTo>
                    <a:cubicBezTo>
                      <a:pt x="786263" y="871922"/>
                      <a:pt x="785712" y="874710"/>
                      <a:pt x="783647" y="876109"/>
                    </a:cubicBezTo>
                    <a:cubicBezTo>
                      <a:pt x="783558" y="876170"/>
                      <a:pt x="783466" y="876227"/>
                      <a:pt x="783372" y="876282"/>
                    </a:cubicBezTo>
                    <a:lnTo>
                      <a:pt x="757726" y="891067"/>
                    </a:lnTo>
                    <a:cubicBezTo>
                      <a:pt x="756436" y="891820"/>
                      <a:pt x="755342" y="891605"/>
                      <a:pt x="754446" y="890422"/>
                    </a:cubicBezTo>
                    <a:cubicBezTo>
                      <a:pt x="727241" y="854076"/>
                      <a:pt x="703261" y="807676"/>
                      <a:pt x="696325" y="761975"/>
                    </a:cubicBezTo>
                    <a:cubicBezTo>
                      <a:pt x="686808" y="699230"/>
                      <a:pt x="710734" y="636108"/>
                      <a:pt x="682185" y="584170"/>
                    </a:cubicBezTo>
                    <a:cubicBezTo>
                      <a:pt x="680428" y="581002"/>
                      <a:pt x="676435" y="579857"/>
                      <a:pt x="673267" y="581614"/>
                    </a:cubicBezTo>
                    <a:cubicBezTo>
                      <a:pt x="672138" y="582240"/>
                      <a:pt x="671219" y="583185"/>
                      <a:pt x="670625" y="584331"/>
                    </a:cubicBezTo>
                    <a:cubicBezTo>
                      <a:pt x="660140" y="604924"/>
                      <a:pt x="641484" y="620086"/>
                      <a:pt x="617934" y="615032"/>
                    </a:cubicBezTo>
                    <a:cubicBezTo>
                      <a:pt x="608184" y="612917"/>
                      <a:pt x="599152" y="608203"/>
                      <a:pt x="590836" y="600891"/>
                    </a:cubicBezTo>
                    <a:cubicBezTo>
                      <a:pt x="571731" y="584080"/>
                      <a:pt x="555350" y="565172"/>
                      <a:pt x="541694" y="544168"/>
                    </a:cubicBezTo>
                    <a:cubicBezTo>
                      <a:pt x="513735" y="501119"/>
                      <a:pt x="496369" y="474057"/>
                      <a:pt x="489594" y="462981"/>
                    </a:cubicBezTo>
                    <a:cubicBezTo>
                      <a:pt x="486763" y="458357"/>
                      <a:pt x="482282" y="456332"/>
                      <a:pt x="476153" y="456905"/>
                    </a:cubicBezTo>
                    <a:cubicBezTo>
                      <a:pt x="449108" y="459325"/>
                      <a:pt x="449969" y="476422"/>
                      <a:pt x="439538" y="493735"/>
                    </a:cubicBezTo>
                    <a:cubicBezTo>
                      <a:pt x="438606" y="495276"/>
                      <a:pt x="437280" y="496352"/>
                      <a:pt x="435559" y="496961"/>
                    </a:cubicBezTo>
                    <a:cubicBezTo>
                      <a:pt x="405128" y="507876"/>
                      <a:pt x="403085" y="512876"/>
                      <a:pt x="398837" y="544383"/>
                    </a:cubicBezTo>
                    <a:cubicBezTo>
                      <a:pt x="398335" y="547931"/>
                      <a:pt x="396507" y="550566"/>
                      <a:pt x="393353" y="552286"/>
                    </a:cubicBezTo>
                    <a:cubicBezTo>
                      <a:pt x="381471" y="558631"/>
                      <a:pt x="368836" y="559652"/>
                      <a:pt x="359534" y="568900"/>
                    </a:cubicBezTo>
                    <a:cubicBezTo>
                      <a:pt x="348673" y="579689"/>
                      <a:pt x="342849" y="591590"/>
                      <a:pt x="342060" y="604601"/>
                    </a:cubicBezTo>
                    <a:cubicBezTo>
                      <a:pt x="341729" y="609978"/>
                      <a:pt x="338637" y="614800"/>
                      <a:pt x="333888" y="617344"/>
                    </a:cubicBezTo>
                    <a:cubicBezTo>
                      <a:pt x="313922" y="627989"/>
                      <a:pt x="303115" y="643635"/>
                      <a:pt x="301467" y="664282"/>
                    </a:cubicBezTo>
                    <a:cubicBezTo>
                      <a:pt x="297112" y="718854"/>
                      <a:pt x="324425" y="773373"/>
                      <a:pt x="358996" y="814881"/>
                    </a:cubicBezTo>
                    <a:cubicBezTo>
                      <a:pt x="389356" y="851298"/>
                      <a:pt x="418820" y="880296"/>
                      <a:pt x="447388" y="901874"/>
                    </a:cubicBezTo>
                    <a:cubicBezTo>
                      <a:pt x="464342" y="914671"/>
                      <a:pt x="488107" y="932593"/>
                      <a:pt x="518682" y="955641"/>
                    </a:cubicBezTo>
                    <a:cubicBezTo>
                      <a:pt x="539005" y="970982"/>
                      <a:pt x="561784" y="993116"/>
                      <a:pt x="587019" y="1022042"/>
                    </a:cubicBezTo>
                    <a:cubicBezTo>
                      <a:pt x="588201" y="1023404"/>
                      <a:pt x="588148" y="1024730"/>
                      <a:pt x="586857" y="1026021"/>
                    </a:cubicBezTo>
                    <a:lnTo>
                      <a:pt x="564383" y="1048441"/>
                    </a:lnTo>
                    <a:lnTo>
                      <a:pt x="560243" y="1048441"/>
                    </a:lnTo>
                    <a:cubicBezTo>
                      <a:pt x="534184" y="1018368"/>
                      <a:pt x="511011" y="995911"/>
                      <a:pt x="490723" y="981072"/>
                    </a:cubicBezTo>
                    <a:cubicBezTo>
                      <a:pt x="458428" y="957487"/>
                      <a:pt x="436545" y="941375"/>
                      <a:pt x="425075" y="932736"/>
                    </a:cubicBezTo>
                    <a:cubicBezTo>
                      <a:pt x="408085" y="919940"/>
                      <a:pt x="393514" y="904724"/>
                      <a:pt x="377653" y="890906"/>
                    </a:cubicBezTo>
                    <a:cubicBezTo>
                      <a:pt x="376291" y="889723"/>
                      <a:pt x="374929" y="889759"/>
                      <a:pt x="373567" y="891014"/>
                    </a:cubicBezTo>
                    <a:cubicBezTo>
                      <a:pt x="350376" y="912663"/>
                      <a:pt x="335877" y="924689"/>
                      <a:pt x="330070" y="927091"/>
                    </a:cubicBezTo>
                    <a:cubicBezTo>
                      <a:pt x="274727" y="949780"/>
                      <a:pt x="225603" y="941625"/>
                      <a:pt x="182697" y="902627"/>
                    </a:cubicBezTo>
                    <a:cubicBezTo>
                      <a:pt x="137964" y="861980"/>
                      <a:pt x="126135" y="798589"/>
                      <a:pt x="154309" y="746006"/>
                    </a:cubicBezTo>
                    <a:cubicBezTo>
                      <a:pt x="160976" y="733532"/>
                      <a:pt x="175260" y="717833"/>
                      <a:pt x="197160" y="698907"/>
                    </a:cubicBezTo>
                    <a:cubicBezTo>
                      <a:pt x="216695" y="682024"/>
                      <a:pt x="232915" y="667812"/>
                      <a:pt x="245819" y="656270"/>
                    </a:cubicBezTo>
                    <a:cubicBezTo>
                      <a:pt x="247647" y="654657"/>
                      <a:pt x="247450" y="653367"/>
                      <a:pt x="245227" y="652399"/>
                    </a:cubicBezTo>
                    <a:lnTo>
                      <a:pt x="233775" y="647614"/>
                    </a:lnTo>
                    <a:cubicBezTo>
                      <a:pt x="232126" y="646933"/>
                      <a:pt x="230531" y="647058"/>
                      <a:pt x="228990" y="647990"/>
                    </a:cubicBezTo>
                    <a:cubicBezTo>
                      <a:pt x="200888" y="665196"/>
                      <a:pt x="185601" y="674587"/>
                      <a:pt x="183127" y="676164"/>
                    </a:cubicBezTo>
                    <a:cubicBezTo>
                      <a:pt x="165868" y="687078"/>
                      <a:pt x="148825" y="678476"/>
                      <a:pt x="134523" y="664228"/>
                    </a:cubicBezTo>
                    <a:cubicBezTo>
                      <a:pt x="122157" y="651861"/>
                      <a:pt x="103554" y="633258"/>
                      <a:pt x="78714" y="608418"/>
                    </a:cubicBezTo>
                    <a:cubicBezTo>
                      <a:pt x="72979" y="602683"/>
                      <a:pt x="69143" y="594816"/>
                      <a:pt x="67208" y="584815"/>
                    </a:cubicBezTo>
                    <a:cubicBezTo>
                      <a:pt x="66849" y="583023"/>
                      <a:pt x="67046" y="581284"/>
                      <a:pt x="67799" y="579600"/>
                    </a:cubicBezTo>
                    <a:cubicBezTo>
                      <a:pt x="71670" y="570836"/>
                      <a:pt x="71778" y="562502"/>
                      <a:pt x="77101" y="556319"/>
                    </a:cubicBezTo>
                    <a:cubicBezTo>
                      <a:pt x="79251" y="553774"/>
                      <a:pt x="87083" y="541533"/>
                      <a:pt x="100596" y="519597"/>
                    </a:cubicBezTo>
                    <a:cubicBezTo>
                      <a:pt x="101233" y="518590"/>
                      <a:pt x="101333" y="517342"/>
                      <a:pt x="100865" y="516263"/>
                    </a:cubicBezTo>
                    <a:lnTo>
                      <a:pt x="81187" y="468142"/>
                    </a:lnTo>
                    <a:cubicBezTo>
                      <a:pt x="80542" y="466565"/>
                      <a:pt x="79413" y="465544"/>
                      <a:pt x="77800" y="465078"/>
                    </a:cubicBezTo>
                    <a:cubicBezTo>
                      <a:pt x="57619" y="459486"/>
                      <a:pt x="42457" y="455830"/>
                      <a:pt x="32313" y="454109"/>
                    </a:cubicBezTo>
                    <a:cubicBezTo>
                      <a:pt x="15288" y="451278"/>
                      <a:pt x="4516" y="441958"/>
                      <a:pt x="0" y="426151"/>
                    </a:cubicBezTo>
                    <a:lnTo>
                      <a:pt x="0" y="322543"/>
                    </a:lnTo>
                    <a:cubicBezTo>
                      <a:pt x="4301" y="307596"/>
                      <a:pt x="15485" y="298152"/>
                      <a:pt x="33550" y="294209"/>
                    </a:cubicBezTo>
                    <a:cubicBezTo>
                      <a:pt x="47959" y="291019"/>
                      <a:pt x="62028" y="287900"/>
                      <a:pt x="75756" y="284853"/>
                    </a:cubicBezTo>
                    <a:cubicBezTo>
                      <a:pt x="78180" y="284319"/>
                      <a:pt x="80188" y="282632"/>
                      <a:pt x="81133" y="280337"/>
                    </a:cubicBezTo>
                    <a:lnTo>
                      <a:pt x="100328" y="234582"/>
                    </a:lnTo>
                    <a:cubicBezTo>
                      <a:pt x="101372" y="232124"/>
                      <a:pt x="101152" y="229299"/>
                      <a:pt x="99736" y="227001"/>
                    </a:cubicBezTo>
                    <a:cubicBezTo>
                      <a:pt x="81993" y="198827"/>
                      <a:pt x="61562" y="176407"/>
                      <a:pt x="69036" y="155546"/>
                    </a:cubicBezTo>
                    <a:cubicBezTo>
                      <a:pt x="71043" y="149954"/>
                      <a:pt x="76330" y="142929"/>
                      <a:pt x="84897" y="134469"/>
                    </a:cubicBezTo>
                    <a:cubicBezTo>
                      <a:pt x="106905" y="112819"/>
                      <a:pt x="123465" y="96224"/>
                      <a:pt x="134577" y="84682"/>
                    </a:cubicBezTo>
                    <a:cubicBezTo>
                      <a:pt x="149201" y="69520"/>
                      <a:pt x="165546" y="61132"/>
                      <a:pt x="183181" y="72208"/>
                    </a:cubicBezTo>
                    <a:cubicBezTo>
                      <a:pt x="197985" y="81456"/>
                      <a:pt x="212502" y="90632"/>
                      <a:pt x="226732" y="99736"/>
                    </a:cubicBezTo>
                    <a:cubicBezTo>
                      <a:pt x="228919" y="101152"/>
                      <a:pt x="231667" y="101413"/>
                      <a:pt x="234098" y="100435"/>
                    </a:cubicBezTo>
                    <a:lnTo>
                      <a:pt x="280068" y="81617"/>
                    </a:lnTo>
                    <a:cubicBezTo>
                      <a:pt x="282364" y="80673"/>
                      <a:pt x="284066" y="78671"/>
                      <a:pt x="284638" y="76240"/>
                    </a:cubicBezTo>
                    <a:cubicBezTo>
                      <a:pt x="288186" y="61114"/>
                      <a:pt x="291556" y="45576"/>
                      <a:pt x="294746" y="29625"/>
                    </a:cubicBezTo>
                    <a:cubicBezTo>
                      <a:pt x="297757" y="14535"/>
                      <a:pt x="306951" y="4660"/>
                      <a:pt x="322328" y="0"/>
                    </a:cubicBezTo>
                    <a:lnTo>
                      <a:pt x="426903" y="0"/>
                    </a:lnTo>
                    <a:close/>
                    <a:moveTo>
                      <a:pt x="188181" y="409268"/>
                    </a:moveTo>
                    <a:cubicBezTo>
                      <a:pt x="201874" y="470992"/>
                      <a:pt x="237127" y="515994"/>
                      <a:pt x="293939" y="544275"/>
                    </a:cubicBezTo>
                    <a:cubicBezTo>
                      <a:pt x="297595" y="546103"/>
                      <a:pt x="305929" y="549347"/>
                      <a:pt x="318941" y="554007"/>
                    </a:cubicBezTo>
                    <a:cubicBezTo>
                      <a:pt x="320402" y="554520"/>
                      <a:pt x="322010" y="554091"/>
                      <a:pt x="322973" y="552932"/>
                    </a:cubicBezTo>
                    <a:cubicBezTo>
                      <a:pt x="333941" y="539705"/>
                      <a:pt x="346594" y="530171"/>
                      <a:pt x="360932" y="524328"/>
                    </a:cubicBezTo>
                    <a:cubicBezTo>
                      <a:pt x="365986" y="522285"/>
                      <a:pt x="365789" y="520995"/>
                      <a:pt x="360341" y="520457"/>
                    </a:cubicBezTo>
                    <a:cubicBezTo>
                      <a:pt x="232485" y="507607"/>
                      <a:pt x="180547" y="352921"/>
                      <a:pt x="273938" y="265713"/>
                    </a:cubicBezTo>
                    <a:cubicBezTo>
                      <a:pt x="343082" y="201193"/>
                      <a:pt x="454270" y="218130"/>
                      <a:pt x="501530" y="300661"/>
                    </a:cubicBezTo>
                    <a:cubicBezTo>
                      <a:pt x="523037" y="338154"/>
                      <a:pt x="526800" y="379589"/>
                      <a:pt x="512821" y="424968"/>
                    </a:cubicBezTo>
                    <a:cubicBezTo>
                      <a:pt x="511925" y="427836"/>
                      <a:pt x="512588" y="428248"/>
                      <a:pt x="514811" y="426205"/>
                    </a:cubicBezTo>
                    <a:cubicBezTo>
                      <a:pt x="548540" y="395020"/>
                      <a:pt x="575531" y="369786"/>
                      <a:pt x="595782" y="350502"/>
                    </a:cubicBezTo>
                    <a:cubicBezTo>
                      <a:pt x="608364" y="338512"/>
                      <a:pt x="609116" y="299800"/>
                      <a:pt x="609547" y="283671"/>
                    </a:cubicBezTo>
                    <a:cubicBezTo>
                      <a:pt x="610909" y="229904"/>
                      <a:pt x="615676" y="185225"/>
                      <a:pt x="623848" y="149631"/>
                    </a:cubicBezTo>
                    <a:cubicBezTo>
                      <a:pt x="624113" y="148522"/>
                      <a:pt x="623811" y="147355"/>
                      <a:pt x="623042" y="146513"/>
                    </a:cubicBezTo>
                    <a:lnTo>
                      <a:pt x="587287" y="108393"/>
                    </a:lnTo>
                    <a:cubicBezTo>
                      <a:pt x="585882" y="106873"/>
                      <a:pt x="583578" y="106579"/>
                      <a:pt x="581803" y="107694"/>
                    </a:cubicBezTo>
                    <a:cubicBezTo>
                      <a:pt x="551587" y="126834"/>
                      <a:pt x="533700" y="137839"/>
                      <a:pt x="528145" y="140706"/>
                    </a:cubicBezTo>
                    <a:cubicBezTo>
                      <a:pt x="522159" y="143789"/>
                      <a:pt x="516621" y="143950"/>
                      <a:pt x="511531" y="141190"/>
                    </a:cubicBezTo>
                    <a:cubicBezTo>
                      <a:pt x="490024" y="129577"/>
                      <a:pt x="467998" y="120365"/>
                      <a:pt x="445452" y="113554"/>
                    </a:cubicBezTo>
                    <a:cubicBezTo>
                      <a:pt x="437853" y="111224"/>
                      <a:pt x="433104" y="105902"/>
                      <a:pt x="431204" y="97586"/>
                    </a:cubicBezTo>
                    <a:cubicBezTo>
                      <a:pt x="427046" y="79269"/>
                      <a:pt x="422727" y="60146"/>
                      <a:pt x="418247" y="40217"/>
                    </a:cubicBezTo>
                    <a:cubicBezTo>
                      <a:pt x="417888" y="38497"/>
                      <a:pt x="416831" y="37636"/>
                      <a:pt x="415074" y="37636"/>
                    </a:cubicBezTo>
                    <a:lnTo>
                      <a:pt x="334748" y="37636"/>
                    </a:lnTo>
                    <a:cubicBezTo>
                      <a:pt x="332956" y="37636"/>
                      <a:pt x="331845" y="38497"/>
                      <a:pt x="331414" y="40217"/>
                    </a:cubicBezTo>
                    <a:cubicBezTo>
                      <a:pt x="329407" y="48390"/>
                      <a:pt x="325339" y="66258"/>
                      <a:pt x="319209" y="93822"/>
                    </a:cubicBezTo>
                    <a:cubicBezTo>
                      <a:pt x="317166" y="102855"/>
                      <a:pt x="312811" y="111189"/>
                      <a:pt x="304478" y="113608"/>
                    </a:cubicBezTo>
                    <a:cubicBezTo>
                      <a:pt x="284584" y="119451"/>
                      <a:pt x="263167" y="128376"/>
                      <a:pt x="240227" y="140384"/>
                    </a:cubicBezTo>
                    <a:cubicBezTo>
                      <a:pt x="233309" y="144004"/>
                      <a:pt x="227664" y="144488"/>
                      <a:pt x="223291" y="141835"/>
                    </a:cubicBezTo>
                    <a:cubicBezTo>
                      <a:pt x="215441" y="137032"/>
                      <a:pt x="197752" y="125974"/>
                      <a:pt x="170224" y="108661"/>
                    </a:cubicBezTo>
                    <a:cubicBezTo>
                      <a:pt x="168734" y="107706"/>
                      <a:pt x="166786" y="107884"/>
                      <a:pt x="165492" y="109092"/>
                    </a:cubicBezTo>
                    <a:lnTo>
                      <a:pt x="108984" y="162051"/>
                    </a:lnTo>
                    <a:cubicBezTo>
                      <a:pt x="106831" y="164053"/>
                      <a:pt x="106402" y="167302"/>
                      <a:pt x="107962" y="169794"/>
                    </a:cubicBezTo>
                    <a:cubicBezTo>
                      <a:pt x="126350" y="199043"/>
                      <a:pt x="135957" y="214205"/>
                      <a:pt x="136781" y="215280"/>
                    </a:cubicBezTo>
                    <a:cubicBezTo>
                      <a:pt x="142946" y="223632"/>
                      <a:pt x="144290" y="231105"/>
                      <a:pt x="140813" y="237700"/>
                    </a:cubicBezTo>
                    <a:cubicBezTo>
                      <a:pt x="130956" y="256447"/>
                      <a:pt x="121691" y="279082"/>
                      <a:pt x="113016" y="305607"/>
                    </a:cubicBezTo>
                    <a:cubicBezTo>
                      <a:pt x="110830" y="312346"/>
                      <a:pt x="106242" y="316468"/>
                      <a:pt x="99252" y="317973"/>
                    </a:cubicBezTo>
                    <a:cubicBezTo>
                      <a:pt x="87352" y="320554"/>
                      <a:pt x="67709" y="325035"/>
                      <a:pt x="40325" y="331415"/>
                    </a:cubicBezTo>
                    <a:cubicBezTo>
                      <a:pt x="38532" y="331809"/>
                      <a:pt x="37636" y="332938"/>
                      <a:pt x="37636" y="334802"/>
                    </a:cubicBezTo>
                    <a:lnTo>
                      <a:pt x="37636" y="414000"/>
                    </a:lnTo>
                    <a:cubicBezTo>
                      <a:pt x="37636" y="415469"/>
                      <a:pt x="38604" y="416437"/>
                      <a:pt x="40540" y="416903"/>
                    </a:cubicBezTo>
                    <a:cubicBezTo>
                      <a:pt x="42332" y="417369"/>
                      <a:pt x="59179" y="421491"/>
                      <a:pt x="91080" y="429269"/>
                    </a:cubicBezTo>
                    <a:cubicBezTo>
                      <a:pt x="106457" y="432979"/>
                      <a:pt x="111135" y="435399"/>
                      <a:pt x="115758" y="450776"/>
                    </a:cubicBezTo>
                    <a:cubicBezTo>
                      <a:pt x="121565" y="470060"/>
                      <a:pt x="129773" y="489577"/>
                      <a:pt x="140383" y="509327"/>
                    </a:cubicBezTo>
                    <a:cubicBezTo>
                      <a:pt x="143789" y="515708"/>
                      <a:pt x="143394" y="522249"/>
                      <a:pt x="139200" y="528952"/>
                    </a:cubicBezTo>
                    <a:cubicBezTo>
                      <a:pt x="124755" y="551856"/>
                      <a:pt x="114755" y="567664"/>
                      <a:pt x="109199" y="576374"/>
                    </a:cubicBezTo>
                    <a:cubicBezTo>
                      <a:pt x="107497" y="579039"/>
                      <a:pt x="107829" y="582521"/>
                      <a:pt x="110005" y="584815"/>
                    </a:cubicBezTo>
                    <a:lnTo>
                      <a:pt x="160062" y="638312"/>
                    </a:lnTo>
                    <a:cubicBezTo>
                      <a:pt x="162933" y="641345"/>
                      <a:pt x="167546" y="641930"/>
                      <a:pt x="171084" y="639710"/>
                    </a:cubicBezTo>
                    <a:cubicBezTo>
                      <a:pt x="187680" y="629244"/>
                      <a:pt x="204759" y="618634"/>
                      <a:pt x="222323" y="607881"/>
                    </a:cubicBezTo>
                    <a:cubicBezTo>
                      <a:pt x="229277" y="603615"/>
                      <a:pt x="245586" y="609171"/>
                      <a:pt x="271250" y="624548"/>
                    </a:cubicBezTo>
                    <a:cubicBezTo>
                      <a:pt x="272375" y="625239"/>
                      <a:pt x="273859" y="624880"/>
                      <a:pt x="274584" y="623742"/>
                    </a:cubicBezTo>
                    <a:cubicBezTo>
                      <a:pt x="282756" y="610229"/>
                      <a:pt x="292810" y="599404"/>
                      <a:pt x="304746" y="591267"/>
                    </a:cubicBezTo>
                    <a:cubicBezTo>
                      <a:pt x="306216" y="590263"/>
                      <a:pt x="306126" y="589475"/>
                      <a:pt x="304478" y="588901"/>
                    </a:cubicBezTo>
                    <a:cubicBezTo>
                      <a:pt x="222646" y="559796"/>
                      <a:pt x="171424" y="502230"/>
                      <a:pt x="150814" y="416204"/>
                    </a:cubicBezTo>
                    <a:cubicBezTo>
                      <a:pt x="150599" y="415272"/>
                      <a:pt x="150975" y="414717"/>
                      <a:pt x="151943" y="414537"/>
                    </a:cubicBezTo>
                    <a:lnTo>
                      <a:pt x="186622" y="408247"/>
                    </a:lnTo>
                    <a:cubicBezTo>
                      <a:pt x="187482" y="408103"/>
                      <a:pt x="188002" y="408444"/>
                      <a:pt x="188181" y="409268"/>
                    </a:cubicBezTo>
                    <a:close/>
                    <a:moveTo>
                      <a:pt x="846870" y="169310"/>
                    </a:moveTo>
                    <a:cubicBezTo>
                      <a:pt x="844451" y="158879"/>
                      <a:pt x="850688" y="148717"/>
                      <a:pt x="861280" y="146137"/>
                    </a:cubicBezTo>
                    <a:cubicBezTo>
                      <a:pt x="876262" y="142480"/>
                      <a:pt x="920064" y="132175"/>
                      <a:pt x="992684" y="115221"/>
                    </a:cubicBezTo>
                    <a:cubicBezTo>
                      <a:pt x="993526" y="115031"/>
                      <a:pt x="994038" y="114176"/>
                      <a:pt x="993828" y="113312"/>
                    </a:cubicBezTo>
                    <a:cubicBezTo>
                      <a:pt x="993768" y="113066"/>
                      <a:pt x="993653" y="112835"/>
                      <a:pt x="993490" y="112640"/>
                    </a:cubicBezTo>
                    <a:cubicBezTo>
                      <a:pt x="944707" y="56257"/>
                      <a:pt x="882015" y="33228"/>
                      <a:pt x="805417" y="43551"/>
                    </a:cubicBezTo>
                    <a:cubicBezTo>
                      <a:pt x="732133" y="53444"/>
                      <a:pt x="678959" y="81940"/>
                      <a:pt x="660248" y="160277"/>
                    </a:cubicBezTo>
                    <a:cubicBezTo>
                      <a:pt x="648473" y="209634"/>
                      <a:pt x="648204" y="262272"/>
                      <a:pt x="645032" y="313242"/>
                    </a:cubicBezTo>
                    <a:cubicBezTo>
                      <a:pt x="643993" y="329766"/>
                      <a:pt x="640928" y="345645"/>
                      <a:pt x="635838" y="360879"/>
                    </a:cubicBezTo>
                    <a:cubicBezTo>
                      <a:pt x="634619" y="364535"/>
                      <a:pt x="632612" y="367671"/>
                      <a:pt x="629816" y="370288"/>
                    </a:cubicBezTo>
                    <a:lnTo>
                      <a:pt x="534812" y="459271"/>
                    </a:lnTo>
                    <a:cubicBezTo>
                      <a:pt x="533867" y="460159"/>
                      <a:pt x="533665" y="461573"/>
                      <a:pt x="534328" y="462658"/>
                    </a:cubicBezTo>
                    <a:cubicBezTo>
                      <a:pt x="549490" y="488430"/>
                      <a:pt x="564921" y="512320"/>
                      <a:pt x="580620" y="534329"/>
                    </a:cubicBezTo>
                    <a:cubicBezTo>
                      <a:pt x="591481" y="549544"/>
                      <a:pt x="605568" y="563255"/>
                      <a:pt x="618741" y="575782"/>
                    </a:cubicBezTo>
                    <a:cubicBezTo>
                      <a:pt x="619933" y="576898"/>
                      <a:pt x="621789" y="576853"/>
                      <a:pt x="622885" y="575683"/>
                    </a:cubicBezTo>
                    <a:cubicBezTo>
                      <a:pt x="622921" y="575645"/>
                      <a:pt x="622955" y="575607"/>
                      <a:pt x="622988" y="575567"/>
                    </a:cubicBezTo>
                    <a:cubicBezTo>
                      <a:pt x="657147" y="535780"/>
                      <a:pt x="689228" y="499882"/>
                      <a:pt x="719229" y="467874"/>
                    </a:cubicBezTo>
                    <a:cubicBezTo>
                      <a:pt x="721541" y="465347"/>
                      <a:pt x="726219" y="462067"/>
                      <a:pt x="731381" y="460938"/>
                    </a:cubicBezTo>
                    <a:cubicBezTo>
                      <a:pt x="788480" y="448356"/>
                      <a:pt x="846548" y="437800"/>
                      <a:pt x="905583" y="429269"/>
                    </a:cubicBezTo>
                    <a:cubicBezTo>
                      <a:pt x="906585" y="429151"/>
                      <a:pt x="907302" y="428242"/>
                      <a:pt x="907184" y="427240"/>
                    </a:cubicBezTo>
                    <a:cubicBezTo>
                      <a:pt x="907175" y="427163"/>
                      <a:pt x="907161" y="427086"/>
                      <a:pt x="907142" y="427011"/>
                    </a:cubicBezTo>
                    <a:cubicBezTo>
                      <a:pt x="882159" y="320948"/>
                      <a:pt x="862068" y="235048"/>
                      <a:pt x="846870" y="169310"/>
                    </a:cubicBezTo>
                    <a:close/>
                    <a:moveTo>
                      <a:pt x="352921" y="266250"/>
                    </a:moveTo>
                    <a:cubicBezTo>
                      <a:pt x="261733" y="284800"/>
                      <a:pt x="232861" y="397440"/>
                      <a:pt x="302811" y="457604"/>
                    </a:cubicBezTo>
                    <a:cubicBezTo>
                      <a:pt x="322919" y="474845"/>
                      <a:pt x="347544" y="483484"/>
                      <a:pt x="376685" y="483519"/>
                    </a:cubicBezTo>
                    <a:cubicBezTo>
                      <a:pt x="378298" y="483519"/>
                      <a:pt x="379786" y="483125"/>
                      <a:pt x="381148" y="482337"/>
                    </a:cubicBezTo>
                    <a:lnTo>
                      <a:pt x="409913" y="465723"/>
                    </a:lnTo>
                    <a:cubicBezTo>
                      <a:pt x="411454" y="464827"/>
                      <a:pt x="412583" y="463554"/>
                      <a:pt x="413300" y="461906"/>
                    </a:cubicBezTo>
                    <a:cubicBezTo>
                      <a:pt x="424448" y="436420"/>
                      <a:pt x="443911" y="422190"/>
                      <a:pt x="471690" y="419215"/>
                    </a:cubicBezTo>
                    <a:cubicBezTo>
                      <a:pt x="473447" y="419036"/>
                      <a:pt x="474647" y="418122"/>
                      <a:pt x="475293" y="416473"/>
                    </a:cubicBezTo>
                    <a:cubicBezTo>
                      <a:pt x="507230" y="336039"/>
                      <a:pt x="440237" y="248561"/>
                      <a:pt x="352921" y="266250"/>
                    </a:cubicBezTo>
                    <a:close/>
                    <a:moveTo>
                      <a:pt x="943757" y="405128"/>
                    </a:moveTo>
                    <a:cubicBezTo>
                      <a:pt x="986734" y="377636"/>
                      <a:pt x="1016771" y="339157"/>
                      <a:pt x="1033869" y="289692"/>
                    </a:cubicBezTo>
                    <a:cubicBezTo>
                      <a:pt x="1034442" y="288044"/>
                      <a:pt x="1033887" y="287434"/>
                      <a:pt x="1032202" y="287864"/>
                    </a:cubicBezTo>
                    <a:lnTo>
                      <a:pt x="921605" y="316468"/>
                    </a:lnTo>
                    <a:cubicBezTo>
                      <a:pt x="920098" y="316863"/>
                      <a:pt x="919188" y="318396"/>
                      <a:pt x="919562" y="319909"/>
                    </a:cubicBezTo>
                    <a:lnTo>
                      <a:pt x="941391" y="404214"/>
                    </a:lnTo>
                    <a:cubicBezTo>
                      <a:pt x="941606" y="405048"/>
                      <a:pt x="942456" y="405550"/>
                      <a:pt x="943290" y="405335"/>
                    </a:cubicBezTo>
                    <a:cubicBezTo>
                      <a:pt x="943456" y="405292"/>
                      <a:pt x="943614" y="405222"/>
                      <a:pt x="943757" y="405128"/>
                    </a:cubicBezTo>
                    <a:close/>
                    <a:moveTo>
                      <a:pt x="263508" y="692993"/>
                    </a:moveTo>
                    <a:cubicBezTo>
                      <a:pt x="263293" y="691415"/>
                      <a:pt x="262594" y="691165"/>
                      <a:pt x="261411" y="692240"/>
                    </a:cubicBezTo>
                    <a:cubicBezTo>
                      <a:pt x="242485" y="709517"/>
                      <a:pt x="228721" y="721775"/>
                      <a:pt x="220118" y="729016"/>
                    </a:cubicBezTo>
                    <a:cubicBezTo>
                      <a:pt x="202770" y="743569"/>
                      <a:pt x="191569" y="755881"/>
                      <a:pt x="186515" y="765953"/>
                    </a:cubicBezTo>
                    <a:cubicBezTo>
                      <a:pt x="155868" y="827086"/>
                      <a:pt x="203612" y="899939"/>
                      <a:pt x="270497" y="902305"/>
                    </a:cubicBezTo>
                    <a:cubicBezTo>
                      <a:pt x="299280" y="903308"/>
                      <a:pt x="324998" y="890225"/>
                      <a:pt x="347652" y="863055"/>
                    </a:cubicBezTo>
                    <a:cubicBezTo>
                      <a:pt x="348476" y="862051"/>
                      <a:pt x="348458" y="861066"/>
                      <a:pt x="347598" y="860098"/>
                    </a:cubicBezTo>
                    <a:cubicBezTo>
                      <a:pt x="303994" y="808805"/>
                      <a:pt x="272648" y="760147"/>
                      <a:pt x="263508" y="692993"/>
                    </a:cubicBezTo>
                    <a:close/>
                  </a:path>
                </a:pathLst>
              </a:custGeom>
              <a:grpFill/>
              <a:ln w="5355" cap="flat">
                <a:noFill/>
                <a:prstDash val="solid"/>
                <a:miter/>
              </a:ln>
            </p:spPr>
            <p:txBody>
              <a:bodyPr rtlCol="0" anchor="ctr"/>
              <a:lstStyle/>
              <a:p>
                <a:endParaRPr lang="en-US"/>
              </a:p>
            </p:txBody>
          </p:sp>
          <p:sp>
            <p:nvSpPr>
              <p:cNvPr id="41" name="Forme libre : forme 3495">
                <a:extLst>
                  <a:ext uri="{FF2B5EF4-FFF2-40B4-BE49-F238E27FC236}">
                    <a16:creationId xmlns:a16="http://schemas.microsoft.com/office/drawing/2014/main" id="{03A70256-9699-B571-7604-D2A3A0A391C9}"/>
                  </a:ext>
                </a:extLst>
              </p:cNvPr>
              <p:cNvSpPr/>
              <p:nvPr/>
            </p:nvSpPr>
            <p:spPr>
              <a:xfrm>
                <a:off x="8242300" y="3055712"/>
                <a:ext cx="173783" cy="158756"/>
              </a:xfrm>
              <a:custGeom>
                <a:avLst/>
                <a:gdLst>
                  <a:gd name="connsiteX0" fmla="*/ 111034 w 173783"/>
                  <a:gd name="connsiteY0" fmla="*/ 50690 h 158756"/>
                  <a:gd name="connsiteX1" fmla="*/ 173671 w 173783"/>
                  <a:gd name="connsiteY1" fmla="*/ 143921 h 158756"/>
                  <a:gd name="connsiteX2" fmla="*/ 172542 w 173783"/>
                  <a:gd name="connsiteY2" fmla="*/ 146501 h 158756"/>
                  <a:gd name="connsiteX3" fmla="*/ 143186 w 173783"/>
                  <a:gd name="connsiteY3" fmla="*/ 158491 h 158756"/>
                  <a:gd name="connsiteX4" fmla="*/ 138534 w 173783"/>
                  <a:gd name="connsiteY4" fmla="*/ 156512 h 158756"/>
                  <a:gd name="connsiteX5" fmla="*/ 138508 w 173783"/>
                  <a:gd name="connsiteY5" fmla="*/ 156448 h 158756"/>
                  <a:gd name="connsiteX6" fmla="*/ 86194 w 173783"/>
                  <a:gd name="connsiteY6" fmla="*/ 78864 h 158756"/>
                  <a:gd name="connsiteX7" fmla="*/ 2749 w 173783"/>
                  <a:gd name="connsiteY7" fmla="*/ 36496 h 158756"/>
                  <a:gd name="connsiteX8" fmla="*/ 103 w 173783"/>
                  <a:gd name="connsiteY8" fmla="*/ 32186 h 158756"/>
                  <a:gd name="connsiteX9" fmla="*/ 114 w 173783"/>
                  <a:gd name="connsiteY9" fmla="*/ 32141 h 158756"/>
                  <a:gd name="connsiteX10" fmla="*/ 8394 w 173783"/>
                  <a:gd name="connsiteY10" fmla="*/ 1494 h 158756"/>
                  <a:gd name="connsiteX11" fmla="*/ 10814 w 173783"/>
                  <a:gd name="connsiteY11" fmla="*/ 42 h 158756"/>
                  <a:gd name="connsiteX12" fmla="*/ 111034 w 173783"/>
                  <a:gd name="connsiteY12" fmla="*/ 50690 h 15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83" h="158756">
                    <a:moveTo>
                      <a:pt x="111034" y="50690"/>
                    </a:moveTo>
                    <a:cubicBezTo>
                      <a:pt x="139386" y="75745"/>
                      <a:pt x="160266" y="106822"/>
                      <a:pt x="173671" y="143921"/>
                    </a:cubicBezTo>
                    <a:cubicBezTo>
                      <a:pt x="174021" y="144961"/>
                      <a:pt x="173529" y="146087"/>
                      <a:pt x="172542" y="146501"/>
                    </a:cubicBezTo>
                    <a:lnTo>
                      <a:pt x="143186" y="158491"/>
                    </a:lnTo>
                    <a:cubicBezTo>
                      <a:pt x="141374" y="159238"/>
                      <a:pt x="139291" y="158352"/>
                      <a:pt x="138534" y="156512"/>
                    </a:cubicBezTo>
                    <a:cubicBezTo>
                      <a:pt x="138525" y="156491"/>
                      <a:pt x="138517" y="156470"/>
                      <a:pt x="138508" y="156448"/>
                    </a:cubicBezTo>
                    <a:cubicBezTo>
                      <a:pt x="126536" y="124977"/>
                      <a:pt x="109098" y="99115"/>
                      <a:pt x="86194" y="78864"/>
                    </a:cubicBezTo>
                    <a:cubicBezTo>
                      <a:pt x="63254" y="58612"/>
                      <a:pt x="35439" y="44489"/>
                      <a:pt x="2749" y="36496"/>
                    </a:cubicBezTo>
                    <a:cubicBezTo>
                      <a:pt x="818" y="36018"/>
                      <a:pt x="-367" y="34088"/>
                      <a:pt x="103" y="32186"/>
                    </a:cubicBezTo>
                    <a:cubicBezTo>
                      <a:pt x="107" y="32171"/>
                      <a:pt x="110" y="32156"/>
                      <a:pt x="114" y="32141"/>
                    </a:cubicBezTo>
                    <a:lnTo>
                      <a:pt x="8394" y="1494"/>
                    </a:lnTo>
                    <a:cubicBezTo>
                      <a:pt x="8678" y="460"/>
                      <a:pt x="9735" y="-174"/>
                      <a:pt x="10814" y="42"/>
                    </a:cubicBezTo>
                    <a:cubicBezTo>
                      <a:pt x="49310" y="8788"/>
                      <a:pt x="82717" y="25671"/>
                      <a:pt x="111034" y="50690"/>
                    </a:cubicBezTo>
                    <a:close/>
                  </a:path>
                </a:pathLst>
              </a:custGeom>
              <a:grpFill/>
              <a:ln w="5355" cap="flat">
                <a:noFill/>
                <a:prstDash val="solid"/>
                <a:miter/>
              </a:ln>
            </p:spPr>
            <p:txBody>
              <a:bodyPr rtlCol="0" anchor="ctr"/>
              <a:lstStyle/>
              <a:p>
                <a:endParaRPr lang="en-US"/>
              </a:p>
            </p:txBody>
          </p:sp>
          <p:sp>
            <p:nvSpPr>
              <p:cNvPr id="42" name="Forme libre : forme 1553">
                <a:extLst>
                  <a:ext uri="{FF2B5EF4-FFF2-40B4-BE49-F238E27FC236}">
                    <a16:creationId xmlns:a16="http://schemas.microsoft.com/office/drawing/2014/main" id="{8FB72AD6-0432-765C-A98D-9D5D3581662C}"/>
                  </a:ext>
                </a:extLst>
              </p:cNvPr>
              <p:cNvSpPr/>
              <p:nvPr/>
            </p:nvSpPr>
            <p:spPr>
              <a:xfrm>
                <a:off x="7983104" y="3056334"/>
                <a:ext cx="188244" cy="189860"/>
              </a:xfrm>
              <a:custGeom>
                <a:avLst/>
                <a:gdLst>
                  <a:gd name="connsiteX0" fmla="*/ 88926 w 188244"/>
                  <a:gd name="connsiteY0" fmla="*/ 89909 h 189860"/>
                  <a:gd name="connsiteX1" fmla="*/ 37418 w 188244"/>
                  <a:gd name="connsiteY1" fmla="*/ 187064 h 189860"/>
                  <a:gd name="connsiteX2" fmla="*/ 33332 w 188244"/>
                  <a:gd name="connsiteY2" fmla="*/ 189807 h 189860"/>
                  <a:gd name="connsiteX3" fmla="*/ 1717 w 188244"/>
                  <a:gd name="connsiteY3" fmla="*/ 184215 h 189860"/>
                  <a:gd name="connsiteX4" fmla="*/ 35 w 188244"/>
                  <a:gd name="connsiteY4" fmla="*/ 181818 h 189860"/>
                  <a:gd name="connsiteX5" fmla="*/ 51 w 188244"/>
                  <a:gd name="connsiteY5" fmla="*/ 181742 h 189860"/>
                  <a:gd name="connsiteX6" fmla="*/ 62204 w 188244"/>
                  <a:gd name="connsiteY6" fmla="*/ 63510 h 189860"/>
                  <a:gd name="connsiteX7" fmla="*/ 179737 w 188244"/>
                  <a:gd name="connsiteY7" fmla="*/ 66 h 189860"/>
                  <a:gd name="connsiteX8" fmla="*/ 182240 w 188244"/>
                  <a:gd name="connsiteY8" fmla="*/ 1577 h 189860"/>
                  <a:gd name="connsiteX9" fmla="*/ 182264 w 188244"/>
                  <a:gd name="connsiteY9" fmla="*/ 1679 h 189860"/>
                  <a:gd name="connsiteX10" fmla="*/ 188178 w 188244"/>
                  <a:gd name="connsiteY10" fmla="*/ 33239 h 189860"/>
                  <a:gd name="connsiteX11" fmla="*/ 185490 w 188244"/>
                  <a:gd name="connsiteY11" fmla="*/ 37379 h 189860"/>
                  <a:gd name="connsiteX12" fmla="*/ 88926 w 188244"/>
                  <a:gd name="connsiteY12" fmla="*/ 89909 h 18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244" h="189860">
                    <a:moveTo>
                      <a:pt x="88926" y="89909"/>
                    </a:moveTo>
                    <a:cubicBezTo>
                      <a:pt x="63620" y="115502"/>
                      <a:pt x="46451" y="147887"/>
                      <a:pt x="37418" y="187064"/>
                    </a:cubicBezTo>
                    <a:cubicBezTo>
                      <a:pt x="36985" y="188930"/>
                      <a:pt x="35190" y="190135"/>
                      <a:pt x="33332" y="189807"/>
                    </a:cubicBezTo>
                    <a:lnTo>
                      <a:pt x="1717" y="184215"/>
                    </a:lnTo>
                    <a:cubicBezTo>
                      <a:pt x="579" y="184000"/>
                      <a:pt x="-174" y="182927"/>
                      <a:pt x="35" y="181818"/>
                    </a:cubicBezTo>
                    <a:cubicBezTo>
                      <a:pt x="40" y="181792"/>
                      <a:pt x="45" y="181767"/>
                      <a:pt x="51" y="181742"/>
                    </a:cubicBezTo>
                    <a:cubicBezTo>
                      <a:pt x="10338" y="134391"/>
                      <a:pt x="31056" y="94981"/>
                      <a:pt x="62204" y="63510"/>
                    </a:cubicBezTo>
                    <a:cubicBezTo>
                      <a:pt x="93353" y="32039"/>
                      <a:pt x="132530" y="10891"/>
                      <a:pt x="179737" y="66"/>
                    </a:cubicBezTo>
                    <a:cubicBezTo>
                      <a:pt x="180829" y="-221"/>
                      <a:pt x="181949" y="456"/>
                      <a:pt x="182240" y="1577"/>
                    </a:cubicBezTo>
                    <a:cubicBezTo>
                      <a:pt x="182249" y="1611"/>
                      <a:pt x="182257" y="1645"/>
                      <a:pt x="182264" y="1679"/>
                    </a:cubicBezTo>
                    <a:lnTo>
                      <a:pt x="188178" y="33239"/>
                    </a:lnTo>
                    <a:cubicBezTo>
                      <a:pt x="188542" y="35099"/>
                      <a:pt x="187359" y="36922"/>
                      <a:pt x="185490" y="37379"/>
                    </a:cubicBezTo>
                    <a:cubicBezTo>
                      <a:pt x="146420" y="46806"/>
                      <a:pt x="114232" y="64316"/>
                      <a:pt x="88926" y="89909"/>
                    </a:cubicBezTo>
                    <a:close/>
                  </a:path>
                </a:pathLst>
              </a:custGeom>
              <a:grpFill/>
              <a:ln w="5355" cap="flat">
                <a:noFill/>
                <a:prstDash val="solid"/>
                <a:miter/>
              </a:ln>
            </p:spPr>
            <p:txBody>
              <a:bodyPr rtlCol="0" anchor="ctr"/>
              <a:lstStyle/>
              <a:p>
                <a:endParaRPr lang="en-US"/>
              </a:p>
            </p:txBody>
          </p:sp>
          <p:sp>
            <p:nvSpPr>
              <p:cNvPr id="43" name="Forme libre : forme 1554">
                <a:extLst>
                  <a:ext uri="{FF2B5EF4-FFF2-40B4-BE49-F238E27FC236}">
                    <a16:creationId xmlns:a16="http://schemas.microsoft.com/office/drawing/2014/main" id="{08AEAB75-8385-FD40-C364-A9ADF253F211}"/>
                  </a:ext>
                </a:extLst>
              </p:cNvPr>
              <p:cNvSpPr/>
              <p:nvPr/>
            </p:nvSpPr>
            <p:spPr>
              <a:xfrm>
                <a:off x="8558989" y="3115076"/>
                <a:ext cx="105167" cy="171387"/>
              </a:xfrm>
              <a:custGeom>
                <a:avLst/>
                <a:gdLst>
                  <a:gd name="connsiteX0" fmla="*/ 92855 w 105167"/>
                  <a:gd name="connsiteY0" fmla="*/ 76492 h 171387"/>
                  <a:gd name="connsiteX1" fmla="*/ 103877 w 105167"/>
                  <a:gd name="connsiteY1" fmla="*/ 127623 h 171387"/>
                  <a:gd name="connsiteX2" fmla="*/ 103769 w 105167"/>
                  <a:gd name="connsiteY2" fmla="*/ 147893 h 171387"/>
                  <a:gd name="connsiteX3" fmla="*/ 87693 w 105167"/>
                  <a:gd name="connsiteY3" fmla="*/ 162786 h 171387"/>
                  <a:gd name="connsiteX4" fmla="*/ 45863 w 105167"/>
                  <a:gd name="connsiteY4" fmla="*/ 171228 h 171387"/>
                  <a:gd name="connsiteX5" fmla="*/ 29626 w 105167"/>
                  <a:gd name="connsiteY5" fmla="*/ 160098 h 171387"/>
                  <a:gd name="connsiteX6" fmla="*/ 28013 w 105167"/>
                  <a:gd name="connsiteY6" fmla="*/ 153915 h 171387"/>
                  <a:gd name="connsiteX7" fmla="*/ 38901 w 105167"/>
                  <a:gd name="connsiteY7" fmla="*/ 135488 h 171387"/>
                  <a:gd name="connsiteX8" fmla="*/ 39411 w 105167"/>
                  <a:gd name="connsiteY8" fmla="*/ 135366 h 171387"/>
                  <a:gd name="connsiteX9" fmla="*/ 62585 w 105167"/>
                  <a:gd name="connsiteY9" fmla="*/ 130204 h 171387"/>
                  <a:gd name="connsiteX10" fmla="*/ 65058 w 105167"/>
                  <a:gd name="connsiteY10" fmla="*/ 126602 h 171387"/>
                  <a:gd name="connsiteX11" fmla="*/ 56079 w 105167"/>
                  <a:gd name="connsiteY11" fmla="*/ 84557 h 171387"/>
                  <a:gd name="connsiteX12" fmla="*/ 46616 w 105167"/>
                  <a:gd name="connsiteY12" fmla="*/ 42619 h 171387"/>
                  <a:gd name="connsiteX13" fmla="*/ 42852 w 105167"/>
                  <a:gd name="connsiteY13" fmla="*/ 40415 h 171387"/>
                  <a:gd name="connsiteX14" fmla="*/ 19625 w 105167"/>
                  <a:gd name="connsiteY14" fmla="*/ 45415 h 171387"/>
                  <a:gd name="connsiteX15" fmla="*/ 1604 w 105167"/>
                  <a:gd name="connsiteY15" fmla="*/ 33863 h 171387"/>
                  <a:gd name="connsiteX16" fmla="*/ 1506 w 105167"/>
                  <a:gd name="connsiteY16" fmla="*/ 33371 h 171387"/>
                  <a:gd name="connsiteX17" fmla="*/ 377 w 105167"/>
                  <a:gd name="connsiteY17" fmla="*/ 27081 h 171387"/>
                  <a:gd name="connsiteX18" fmla="*/ 10485 w 105167"/>
                  <a:gd name="connsiteY18" fmla="*/ 10198 h 171387"/>
                  <a:gd name="connsiteX19" fmla="*/ 51993 w 105167"/>
                  <a:gd name="connsiteY19" fmla="*/ 305 h 171387"/>
                  <a:gd name="connsiteX20" fmla="*/ 72800 w 105167"/>
                  <a:gd name="connsiteY20" fmla="*/ 7080 h 171387"/>
                  <a:gd name="connsiteX21" fmla="*/ 81456 w 105167"/>
                  <a:gd name="connsiteY21" fmla="*/ 25468 h 171387"/>
                  <a:gd name="connsiteX22" fmla="*/ 92855 w 105167"/>
                  <a:gd name="connsiteY22" fmla="*/ 76492 h 17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5167" h="171387">
                    <a:moveTo>
                      <a:pt x="92855" y="76492"/>
                    </a:moveTo>
                    <a:cubicBezTo>
                      <a:pt x="99163" y="105239"/>
                      <a:pt x="102837" y="122283"/>
                      <a:pt x="103877" y="127623"/>
                    </a:cubicBezTo>
                    <a:cubicBezTo>
                      <a:pt x="105633" y="136513"/>
                      <a:pt x="105597" y="143269"/>
                      <a:pt x="103769" y="147893"/>
                    </a:cubicBezTo>
                    <a:cubicBezTo>
                      <a:pt x="100758" y="155564"/>
                      <a:pt x="95400" y="160528"/>
                      <a:pt x="87693" y="162786"/>
                    </a:cubicBezTo>
                    <a:cubicBezTo>
                      <a:pt x="74180" y="166693"/>
                      <a:pt x="60237" y="169507"/>
                      <a:pt x="45863" y="171228"/>
                    </a:cubicBezTo>
                    <a:cubicBezTo>
                      <a:pt x="37189" y="172231"/>
                      <a:pt x="31777" y="168521"/>
                      <a:pt x="29626" y="160098"/>
                    </a:cubicBezTo>
                    <a:lnTo>
                      <a:pt x="28013" y="153915"/>
                    </a:lnTo>
                    <a:cubicBezTo>
                      <a:pt x="25920" y="145838"/>
                      <a:pt x="30795" y="137588"/>
                      <a:pt x="38901" y="135488"/>
                    </a:cubicBezTo>
                    <a:cubicBezTo>
                      <a:pt x="39070" y="135445"/>
                      <a:pt x="39241" y="135404"/>
                      <a:pt x="39411" y="135366"/>
                    </a:cubicBezTo>
                    <a:lnTo>
                      <a:pt x="62585" y="130204"/>
                    </a:lnTo>
                    <a:cubicBezTo>
                      <a:pt x="64341" y="129810"/>
                      <a:pt x="65165" y="128609"/>
                      <a:pt x="65058" y="126602"/>
                    </a:cubicBezTo>
                    <a:cubicBezTo>
                      <a:pt x="64986" y="125383"/>
                      <a:pt x="61993" y="111368"/>
                      <a:pt x="56079" y="84557"/>
                    </a:cubicBezTo>
                    <a:cubicBezTo>
                      <a:pt x="50200" y="57745"/>
                      <a:pt x="47046" y="43766"/>
                      <a:pt x="46616" y="42619"/>
                    </a:cubicBezTo>
                    <a:cubicBezTo>
                      <a:pt x="45863" y="40755"/>
                      <a:pt x="44609" y="40020"/>
                      <a:pt x="42852" y="40415"/>
                    </a:cubicBezTo>
                    <a:lnTo>
                      <a:pt x="19625" y="45415"/>
                    </a:lnTo>
                    <a:cubicBezTo>
                      <a:pt x="11442" y="47189"/>
                      <a:pt x="3374" y="42017"/>
                      <a:pt x="1604" y="33863"/>
                    </a:cubicBezTo>
                    <a:cubicBezTo>
                      <a:pt x="1569" y="33700"/>
                      <a:pt x="1536" y="33536"/>
                      <a:pt x="1506" y="33371"/>
                    </a:cubicBezTo>
                    <a:lnTo>
                      <a:pt x="377" y="27081"/>
                    </a:lnTo>
                    <a:cubicBezTo>
                      <a:pt x="-1200" y="18550"/>
                      <a:pt x="2169" y="12922"/>
                      <a:pt x="10485" y="10198"/>
                    </a:cubicBezTo>
                    <a:cubicBezTo>
                      <a:pt x="24249" y="5717"/>
                      <a:pt x="38085" y="2420"/>
                      <a:pt x="51993" y="305"/>
                    </a:cubicBezTo>
                    <a:cubicBezTo>
                      <a:pt x="59914" y="-878"/>
                      <a:pt x="66850" y="1380"/>
                      <a:pt x="72800" y="7080"/>
                    </a:cubicBezTo>
                    <a:cubicBezTo>
                      <a:pt x="76420" y="10521"/>
                      <a:pt x="79306" y="16650"/>
                      <a:pt x="81456" y="25468"/>
                    </a:cubicBezTo>
                    <a:cubicBezTo>
                      <a:pt x="82747" y="30737"/>
                      <a:pt x="86546" y="47745"/>
                      <a:pt x="92855" y="76492"/>
                    </a:cubicBezTo>
                    <a:close/>
                  </a:path>
                </a:pathLst>
              </a:custGeom>
              <a:grpFill/>
              <a:ln w="5355" cap="flat">
                <a:noFill/>
                <a:prstDash val="solid"/>
                <a:miter/>
              </a:ln>
            </p:spPr>
            <p:txBody>
              <a:bodyPr rtlCol="0" anchor="ctr"/>
              <a:lstStyle/>
              <a:p>
                <a:endParaRPr lang="en-US"/>
              </a:p>
            </p:txBody>
          </p:sp>
        </p:grpSp>
        <p:grpSp>
          <p:nvGrpSpPr>
            <p:cNvPr id="33" name="Challenge2" descr="{&quot;Key&quot;:&quot;POWER_USER_SHAPE_ICON&quot;,&quot;Value&quot;:&quot;POWER_USER_SHAPE_ICON_STYLE_1&quot;}">
              <a:extLst>
                <a:ext uri="{FF2B5EF4-FFF2-40B4-BE49-F238E27FC236}">
                  <a16:creationId xmlns:a16="http://schemas.microsoft.com/office/drawing/2014/main" id="{EB3FF6DB-2D07-72A6-7450-1A9E3BD9607D}"/>
                </a:ext>
              </a:extLst>
            </p:cNvPr>
            <p:cNvGrpSpPr>
              <a:grpSpLocks noChangeAspect="1"/>
            </p:cNvGrpSpPr>
            <p:nvPr/>
          </p:nvGrpSpPr>
          <p:grpSpPr>
            <a:xfrm>
              <a:off x="10668562" y="3583041"/>
              <a:ext cx="462810" cy="365759"/>
              <a:chOff x="-1708150" y="7030543"/>
              <a:chExt cx="1549541" cy="1224610"/>
            </a:xfrm>
            <a:solidFill>
              <a:schemeClr val="bg1"/>
            </a:solidFill>
          </p:grpSpPr>
          <p:sp>
            <p:nvSpPr>
              <p:cNvPr id="34" name="Free-form: Shape 1742">
                <a:extLst>
                  <a:ext uri="{FF2B5EF4-FFF2-40B4-BE49-F238E27FC236}">
                    <a16:creationId xmlns:a16="http://schemas.microsoft.com/office/drawing/2014/main" id="{6E31EFA5-4A56-E82D-920A-0A67C7641093}"/>
                  </a:ext>
                </a:extLst>
              </p:cNvPr>
              <p:cNvSpPr/>
              <p:nvPr/>
            </p:nvSpPr>
            <p:spPr>
              <a:xfrm>
                <a:off x="-1122103" y="7030543"/>
                <a:ext cx="244954" cy="244665"/>
              </a:xfrm>
              <a:custGeom>
                <a:avLst/>
                <a:gdLst>
                  <a:gd name="connsiteX0" fmla="*/ 129108 w 244954"/>
                  <a:gd name="connsiteY0" fmla="*/ 0 h 244665"/>
                  <a:gd name="connsiteX1" fmla="*/ 242129 w 244954"/>
                  <a:gd name="connsiteY1" fmla="*/ 97704 h 244665"/>
                  <a:gd name="connsiteX2" fmla="*/ 225215 w 244954"/>
                  <a:gd name="connsiteY2" fmla="*/ 187246 h 244665"/>
                  <a:gd name="connsiteX3" fmla="*/ 150576 w 244954"/>
                  <a:gd name="connsiteY3" fmla="*/ 240948 h 244665"/>
                  <a:gd name="connsiteX4" fmla="*/ 19043 w 244954"/>
                  <a:gd name="connsiteY4" fmla="*/ 56481 h 244665"/>
                  <a:gd name="connsiteX5" fmla="*/ 114263 w 244954"/>
                  <a:gd name="connsiteY5" fmla="*/ 0 h 244665"/>
                  <a:gd name="connsiteX6" fmla="*/ 129108 w 244954"/>
                  <a:gd name="connsiteY6" fmla="*/ 0 h 244665"/>
                  <a:gd name="connsiteX7" fmla="*/ 202859 w 244954"/>
                  <a:gd name="connsiteY7" fmla="*/ 122544 h 244665"/>
                  <a:gd name="connsiteX8" fmla="*/ 122070 w 244954"/>
                  <a:gd name="connsiteY8" fmla="*/ 41755 h 244665"/>
                  <a:gd name="connsiteX9" fmla="*/ 41281 w 244954"/>
                  <a:gd name="connsiteY9" fmla="*/ 122544 h 244665"/>
                  <a:gd name="connsiteX10" fmla="*/ 122070 w 244954"/>
                  <a:gd name="connsiteY10" fmla="*/ 203333 h 244665"/>
                  <a:gd name="connsiteX11" fmla="*/ 202859 w 244954"/>
                  <a:gd name="connsiteY11" fmla="*/ 122544 h 24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954" h="244665">
                    <a:moveTo>
                      <a:pt x="129108" y="0"/>
                    </a:moveTo>
                    <a:cubicBezTo>
                      <a:pt x="190894" y="7767"/>
                      <a:pt x="228568" y="40335"/>
                      <a:pt x="242129" y="97704"/>
                    </a:cubicBezTo>
                    <a:cubicBezTo>
                      <a:pt x="248990" y="126684"/>
                      <a:pt x="243354" y="156531"/>
                      <a:pt x="225215" y="187246"/>
                    </a:cubicBezTo>
                    <a:cubicBezTo>
                      <a:pt x="208891" y="214885"/>
                      <a:pt x="184010" y="232786"/>
                      <a:pt x="150576" y="240948"/>
                    </a:cubicBezTo>
                    <a:cubicBezTo>
                      <a:pt x="43173" y="267089"/>
                      <a:pt x="-38621" y="150045"/>
                      <a:pt x="19043" y="56481"/>
                    </a:cubicBezTo>
                    <a:cubicBezTo>
                      <a:pt x="39388" y="23440"/>
                      <a:pt x="71130" y="4613"/>
                      <a:pt x="114263" y="0"/>
                    </a:cubicBezTo>
                    <a:lnTo>
                      <a:pt x="129108" y="0"/>
                    </a:lnTo>
                    <a:close/>
                    <a:moveTo>
                      <a:pt x="202859" y="122544"/>
                    </a:moveTo>
                    <a:cubicBezTo>
                      <a:pt x="202859" y="77925"/>
                      <a:pt x="166687" y="41755"/>
                      <a:pt x="122070" y="41755"/>
                    </a:cubicBezTo>
                    <a:cubicBezTo>
                      <a:pt x="77452" y="41755"/>
                      <a:pt x="41281" y="77925"/>
                      <a:pt x="41281" y="122544"/>
                    </a:cubicBezTo>
                    <a:cubicBezTo>
                      <a:pt x="41281" y="167162"/>
                      <a:pt x="77452" y="203333"/>
                      <a:pt x="122070" y="203333"/>
                    </a:cubicBezTo>
                    <a:cubicBezTo>
                      <a:pt x="166687" y="203333"/>
                      <a:pt x="202859" y="167162"/>
                      <a:pt x="202859" y="122544"/>
                    </a:cubicBezTo>
                    <a:close/>
                  </a:path>
                </a:pathLst>
              </a:custGeom>
              <a:grpFill/>
              <a:ln w="5890" cap="flat">
                <a:noFill/>
                <a:prstDash val="solid"/>
                <a:miter/>
              </a:ln>
            </p:spPr>
            <p:txBody>
              <a:bodyPr rtlCol="0" anchor="ctr"/>
              <a:lstStyle/>
              <a:p>
                <a:endParaRPr lang="en-US"/>
              </a:p>
            </p:txBody>
          </p:sp>
          <p:sp>
            <p:nvSpPr>
              <p:cNvPr id="35" name="Free-form: Shape 1743">
                <a:extLst>
                  <a:ext uri="{FF2B5EF4-FFF2-40B4-BE49-F238E27FC236}">
                    <a16:creationId xmlns:a16="http://schemas.microsoft.com/office/drawing/2014/main" id="{399BF7C1-0286-BE39-3403-70DD6D68C359}"/>
                  </a:ext>
                </a:extLst>
              </p:cNvPr>
              <p:cNvSpPr/>
              <p:nvPr/>
            </p:nvSpPr>
            <p:spPr>
              <a:xfrm>
                <a:off x="-1483099" y="7232160"/>
                <a:ext cx="634942" cy="766035"/>
              </a:xfrm>
              <a:custGeom>
                <a:avLst/>
                <a:gdLst>
                  <a:gd name="connsiteX0" fmla="*/ 172803 w 634942"/>
                  <a:gd name="connsiteY0" fmla="*/ 227641 h 766035"/>
                  <a:gd name="connsiteX1" fmla="*/ 130634 w 634942"/>
                  <a:gd name="connsiteY1" fmla="*/ 267030 h 766035"/>
                  <a:gd name="connsiteX2" fmla="*/ 85035 w 634942"/>
                  <a:gd name="connsiteY2" fmla="*/ 301392 h 766035"/>
                  <a:gd name="connsiteX3" fmla="*/ 38253 w 634942"/>
                  <a:gd name="connsiteY3" fmla="*/ 299500 h 766035"/>
                  <a:gd name="connsiteX4" fmla="*/ 6553 w 634942"/>
                  <a:gd name="connsiteY4" fmla="*/ 269396 h 766035"/>
                  <a:gd name="connsiteX5" fmla="*/ 4838 w 634942"/>
                  <a:gd name="connsiteY5" fmla="*/ 217055 h 766035"/>
                  <a:gd name="connsiteX6" fmla="*/ 33463 w 634942"/>
                  <a:gd name="connsiteY6" fmla="*/ 177133 h 766035"/>
                  <a:gd name="connsiteX7" fmla="*/ 98106 w 634942"/>
                  <a:gd name="connsiteY7" fmla="*/ 103796 h 766035"/>
                  <a:gd name="connsiteX8" fmla="*/ 127441 w 634942"/>
                  <a:gd name="connsiteY8" fmla="*/ 76945 h 766035"/>
                  <a:gd name="connsiteX9" fmla="*/ 241941 w 634942"/>
                  <a:gd name="connsiteY9" fmla="*/ 19873 h 766035"/>
                  <a:gd name="connsiteX10" fmla="*/ 326456 w 634942"/>
                  <a:gd name="connsiteY10" fmla="*/ 1 h 766035"/>
                  <a:gd name="connsiteX11" fmla="*/ 438177 w 634942"/>
                  <a:gd name="connsiteY11" fmla="*/ 59262 h 766035"/>
                  <a:gd name="connsiteX12" fmla="*/ 506487 w 634942"/>
                  <a:gd name="connsiteY12" fmla="*/ 159745 h 766035"/>
                  <a:gd name="connsiteX13" fmla="*/ 518256 w 634942"/>
                  <a:gd name="connsiteY13" fmla="*/ 170864 h 766035"/>
                  <a:gd name="connsiteX14" fmla="*/ 592835 w 634942"/>
                  <a:gd name="connsiteY14" fmla="*/ 215931 h 766035"/>
                  <a:gd name="connsiteX15" fmla="*/ 617084 w 634942"/>
                  <a:gd name="connsiteY15" fmla="*/ 234029 h 766035"/>
                  <a:gd name="connsiteX16" fmla="*/ 624477 w 634942"/>
                  <a:gd name="connsiteY16" fmla="*/ 243669 h 766035"/>
                  <a:gd name="connsiteX17" fmla="*/ 621697 w 634942"/>
                  <a:gd name="connsiteY17" fmla="*/ 317361 h 766035"/>
                  <a:gd name="connsiteX18" fmla="*/ 590411 w 634942"/>
                  <a:gd name="connsiteY18" fmla="*/ 339599 h 766035"/>
                  <a:gd name="connsiteX19" fmla="*/ 549425 w 634942"/>
                  <a:gd name="connsiteY19" fmla="*/ 336878 h 766035"/>
                  <a:gd name="connsiteX20" fmla="*/ 427768 w 634942"/>
                  <a:gd name="connsiteY20" fmla="*/ 274660 h 766035"/>
                  <a:gd name="connsiteX21" fmla="*/ 387432 w 634942"/>
                  <a:gd name="connsiteY21" fmla="*/ 241540 h 766035"/>
                  <a:gd name="connsiteX22" fmla="*/ 384990 w 634942"/>
                  <a:gd name="connsiteY22" fmla="*/ 241370 h 766035"/>
                  <a:gd name="connsiteX23" fmla="*/ 384534 w 634942"/>
                  <a:gd name="connsiteY23" fmla="*/ 241954 h 766035"/>
                  <a:gd name="connsiteX24" fmla="*/ 362711 w 634942"/>
                  <a:gd name="connsiteY24" fmla="*/ 289682 h 766035"/>
                  <a:gd name="connsiteX25" fmla="*/ 364662 w 634942"/>
                  <a:gd name="connsiteY25" fmla="*/ 295360 h 766035"/>
                  <a:gd name="connsiteX26" fmla="*/ 482771 w 634942"/>
                  <a:gd name="connsiteY26" fmla="*/ 360417 h 766035"/>
                  <a:gd name="connsiteX27" fmla="*/ 518375 w 634942"/>
                  <a:gd name="connsiteY27" fmla="*/ 419501 h 766035"/>
                  <a:gd name="connsiteX28" fmla="*/ 517014 w 634942"/>
                  <a:gd name="connsiteY28" fmla="*/ 613075 h 766035"/>
                  <a:gd name="connsiteX29" fmla="*/ 495841 w 634942"/>
                  <a:gd name="connsiteY29" fmla="*/ 666777 h 766035"/>
                  <a:gd name="connsiteX30" fmla="*/ 465974 w 634942"/>
                  <a:gd name="connsiteY30" fmla="*/ 684046 h 766035"/>
                  <a:gd name="connsiteX31" fmla="*/ 432440 w 634942"/>
                  <a:gd name="connsiteY31" fmla="*/ 685170 h 766035"/>
                  <a:gd name="connsiteX32" fmla="*/ 381577 w 634942"/>
                  <a:gd name="connsiteY32" fmla="*/ 646254 h 766035"/>
                  <a:gd name="connsiteX33" fmla="*/ 373416 w 634942"/>
                  <a:gd name="connsiteY33" fmla="*/ 588117 h 766035"/>
                  <a:gd name="connsiteX34" fmla="*/ 367915 w 634942"/>
                  <a:gd name="connsiteY34" fmla="*/ 488520 h 766035"/>
                  <a:gd name="connsiteX35" fmla="*/ 366259 w 634942"/>
                  <a:gd name="connsiteY35" fmla="*/ 486273 h 766035"/>
                  <a:gd name="connsiteX36" fmla="*/ 310310 w 634942"/>
                  <a:gd name="connsiteY36" fmla="*/ 463089 h 766035"/>
                  <a:gd name="connsiteX37" fmla="*/ 308713 w 634942"/>
                  <a:gd name="connsiteY37" fmla="*/ 464035 h 766035"/>
                  <a:gd name="connsiteX38" fmla="*/ 293987 w 634942"/>
                  <a:gd name="connsiteY38" fmla="*/ 582261 h 766035"/>
                  <a:gd name="connsiteX39" fmla="*/ 239753 w 634942"/>
                  <a:gd name="connsiteY39" fmla="*/ 727398 h 766035"/>
                  <a:gd name="connsiteX40" fmla="*/ 217397 w 634942"/>
                  <a:gd name="connsiteY40" fmla="*/ 755077 h 766035"/>
                  <a:gd name="connsiteX41" fmla="*/ 185637 w 634942"/>
                  <a:gd name="connsiteY41" fmla="*/ 766018 h 766035"/>
                  <a:gd name="connsiteX42" fmla="*/ 123774 w 634942"/>
                  <a:gd name="connsiteY42" fmla="*/ 737689 h 766035"/>
                  <a:gd name="connsiteX43" fmla="*/ 116263 w 634942"/>
                  <a:gd name="connsiteY43" fmla="*/ 674347 h 766035"/>
                  <a:gd name="connsiteX44" fmla="*/ 154942 w 634942"/>
                  <a:gd name="connsiteY44" fmla="*/ 539028 h 766035"/>
                  <a:gd name="connsiteX45" fmla="*/ 157544 w 634942"/>
                  <a:gd name="connsiteY45" fmla="*/ 523000 h 766035"/>
                  <a:gd name="connsiteX46" fmla="*/ 162453 w 634942"/>
                  <a:gd name="connsiteY46" fmla="*/ 393005 h 766035"/>
                  <a:gd name="connsiteX47" fmla="*/ 160620 w 634942"/>
                  <a:gd name="connsiteY47" fmla="*/ 387859 h 766035"/>
                  <a:gd name="connsiteX48" fmla="*/ 145834 w 634942"/>
                  <a:gd name="connsiteY48" fmla="*/ 288795 h 766035"/>
                  <a:gd name="connsiteX49" fmla="*/ 173927 w 634942"/>
                  <a:gd name="connsiteY49" fmla="*/ 228469 h 766035"/>
                  <a:gd name="connsiteX50" fmla="*/ 172803 w 634942"/>
                  <a:gd name="connsiteY50" fmla="*/ 227641 h 766035"/>
                  <a:gd name="connsiteX51" fmla="*/ 235731 w 634942"/>
                  <a:gd name="connsiteY51" fmla="*/ 134787 h 766035"/>
                  <a:gd name="connsiteX52" fmla="*/ 245371 w 634942"/>
                  <a:gd name="connsiteY52" fmla="*/ 176069 h 766035"/>
                  <a:gd name="connsiteX53" fmla="*/ 187766 w 634942"/>
                  <a:gd name="connsiteY53" fmla="*/ 296365 h 766035"/>
                  <a:gd name="connsiteX54" fmla="*/ 178008 w 634942"/>
                  <a:gd name="connsiteY54" fmla="*/ 329426 h 766035"/>
                  <a:gd name="connsiteX55" fmla="*/ 223193 w 634942"/>
                  <a:gd name="connsiteY55" fmla="*/ 379343 h 766035"/>
                  <a:gd name="connsiteX56" fmla="*/ 394825 w 634942"/>
                  <a:gd name="connsiteY56" fmla="*/ 453271 h 766035"/>
                  <a:gd name="connsiteX57" fmla="*/ 408546 w 634942"/>
                  <a:gd name="connsiteY57" fmla="*/ 469358 h 766035"/>
                  <a:gd name="connsiteX58" fmla="*/ 416412 w 634942"/>
                  <a:gd name="connsiteY58" fmla="*/ 616387 h 766035"/>
                  <a:gd name="connsiteX59" fmla="*/ 446161 w 634942"/>
                  <a:gd name="connsiteY59" fmla="*/ 645485 h 766035"/>
                  <a:gd name="connsiteX60" fmla="*/ 475910 w 634942"/>
                  <a:gd name="connsiteY60" fmla="*/ 605682 h 766035"/>
                  <a:gd name="connsiteX61" fmla="*/ 476975 w 634942"/>
                  <a:gd name="connsiteY61" fmla="*/ 413113 h 766035"/>
                  <a:gd name="connsiteX62" fmla="*/ 468931 w 634942"/>
                  <a:gd name="connsiteY62" fmla="*/ 399806 h 766035"/>
                  <a:gd name="connsiteX63" fmla="*/ 325155 w 634942"/>
                  <a:gd name="connsiteY63" fmla="*/ 320614 h 766035"/>
                  <a:gd name="connsiteX64" fmla="*/ 316106 w 634942"/>
                  <a:gd name="connsiteY64" fmla="*/ 294236 h 766035"/>
                  <a:gd name="connsiteX65" fmla="*/ 355732 w 634942"/>
                  <a:gd name="connsiteY65" fmla="*/ 203748 h 766035"/>
                  <a:gd name="connsiteX66" fmla="*/ 384948 w 634942"/>
                  <a:gd name="connsiteY66" fmla="*/ 183580 h 766035"/>
                  <a:gd name="connsiteX67" fmla="*/ 410202 w 634942"/>
                  <a:gd name="connsiteY67" fmla="*/ 205522 h 766035"/>
                  <a:gd name="connsiteX68" fmla="*/ 432677 w 634942"/>
                  <a:gd name="connsiteY68" fmla="*/ 228824 h 766035"/>
                  <a:gd name="connsiteX69" fmla="*/ 451898 w 634942"/>
                  <a:gd name="connsiteY69" fmla="*/ 240534 h 766035"/>
                  <a:gd name="connsiteX70" fmla="*/ 563441 w 634942"/>
                  <a:gd name="connsiteY70" fmla="*/ 298080 h 766035"/>
                  <a:gd name="connsiteX71" fmla="*/ 591239 w 634942"/>
                  <a:gd name="connsiteY71" fmla="*/ 289564 h 766035"/>
                  <a:gd name="connsiteX72" fmla="*/ 591652 w 634942"/>
                  <a:gd name="connsiteY72" fmla="*/ 288854 h 766035"/>
                  <a:gd name="connsiteX73" fmla="*/ 583195 w 634942"/>
                  <a:gd name="connsiteY73" fmla="*/ 258750 h 766035"/>
                  <a:gd name="connsiteX74" fmla="*/ 486201 w 634942"/>
                  <a:gd name="connsiteY74" fmla="*/ 199785 h 766035"/>
                  <a:gd name="connsiteX75" fmla="*/ 479222 w 634942"/>
                  <a:gd name="connsiteY75" fmla="*/ 193161 h 766035"/>
                  <a:gd name="connsiteX76" fmla="*/ 409552 w 634942"/>
                  <a:gd name="connsiteY76" fmla="*/ 91435 h 766035"/>
                  <a:gd name="connsiteX77" fmla="*/ 380631 w 634942"/>
                  <a:gd name="connsiteY77" fmla="*/ 57487 h 766035"/>
                  <a:gd name="connsiteX78" fmla="*/ 337398 w 634942"/>
                  <a:gd name="connsiteY78" fmla="*/ 42110 h 766035"/>
                  <a:gd name="connsiteX79" fmla="*/ 288960 w 634942"/>
                  <a:gd name="connsiteY79" fmla="*/ 45836 h 766035"/>
                  <a:gd name="connsiteX80" fmla="*/ 161803 w 634942"/>
                  <a:gd name="connsiteY80" fmla="*/ 105216 h 766035"/>
                  <a:gd name="connsiteX81" fmla="*/ 132172 w 634942"/>
                  <a:gd name="connsiteY81" fmla="*/ 127453 h 766035"/>
                  <a:gd name="connsiteX82" fmla="*/ 46474 w 634942"/>
                  <a:gd name="connsiteY82" fmla="*/ 225985 h 766035"/>
                  <a:gd name="connsiteX83" fmla="*/ 48958 w 634942"/>
                  <a:gd name="connsiteY83" fmla="*/ 257154 h 766035"/>
                  <a:gd name="connsiteX84" fmla="*/ 49609 w 634942"/>
                  <a:gd name="connsiteY84" fmla="*/ 257686 h 766035"/>
                  <a:gd name="connsiteX85" fmla="*/ 80127 w 634942"/>
                  <a:gd name="connsiteY85" fmla="*/ 257272 h 766035"/>
                  <a:gd name="connsiteX86" fmla="*/ 157485 w 634942"/>
                  <a:gd name="connsiteY86" fmla="*/ 183816 h 766035"/>
                  <a:gd name="connsiteX87" fmla="*/ 218107 w 634942"/>
                  <a:gd name="connsiteY87" fmla="*/ 139755 h 766035"/>
                  <a:gd name="connsiteX88" fmla="*/ 229935 w 634942"/>
                  <a:gd name="connsiteY88" fmla="*/ 135083 h 766035"/>
                  <a:gd name="connsiteX89" fmla="*/ 235731 w 634942"/>
                  <a:gd name="connsiteY89" fmla="*/ 134787 h 766035"/>
                  <a:gd name="connsiteX90" fmla="*/ 191847 w 634942"/>
                  <a:gd name="connsiteY90" fmla="*/ 560911 h 766035"/>
                  <a:gd name="connsiteX91" fmla="*/ 154706 w 634942"/>
                  <a:gd name="connsiteY91" fmla="*/ 691025 h 766035"/>
                  <a:gd name="connsiteX92" fmla="*/ 170674 w 634942"/>
                  <a:gd name="connsiteY92" fmla="*/ 723081 h 766035"/>
                  <a:gd name="connsiteX93" fmla="*/ 171620 w 634942"/>
                  <a:gd name="connsiteY93" fmla="*/ 723435 h 766035"/>
                  <a:gd name="connsiteX94" fmla="*/ 202316 w 634942"/>
                  <a:gd name="connsiteY94" fmla="*/ 709596 h 766035"/>
                  <a:gd name="connsiteX95" fmla="*/ 254657 w 634942"/>
                  <a:gd name="connsiteY95" fmla="*/ 568186 h 766035"/>
                  <a:gd name="connsiteX96" fmla="*/ 260571 w 634942"/>
                  <a:gd name="connsiteY96" fmla="*/ 545416 h 766035"/>
                  <a:gd name="connsiteX97" fmla="*/ 268496 w 634942"/>
                  <a:gd name="connsiteY97" fmla="*/ 448717 h 766035"/>
                  <a:gd name="connsiteX98" fmla="*/ 265953 w 634942"/>
                  <a:gd name="connsiteY98" fmla="*/ 444400 h 766035"/>
                  <a:gd name="connsiteX99" fmla="*/ 204977 w 634942"/>
                  <a:gd name="connsiteY99" fmla="*/ 416484 h 766035"/>
                  <a:gd name="connsiteX100" fmla="*/ 203095 w 634942"/>
                  <a:gd name="connsiteY100" fmla="*/ 417182 h 766035"/>
                  <a:gd name="connsiteX101" fmla="*/ 202966 w 634942"/>
                  <a:gd name="connsiteY101" fmla="*/ 417726 h 766035"/>
                  <a:gd name="connsiteX102" fmla="*/ 199772 w 634942"/>
                  <a:gd name="connsiteY102" fmla="*/ 508510 h 766035"/>
                  <a:gd name="connsiteX103" fmla="*/ 191847 w 634942"/>
                  <a:gd name="connsiteY103" fmla="*/ 560911 h 76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34942" h="766035">
                    <a:moveTo>
                      <a:pt x="172803" y="227641"/>
                    </a:moveTo>
                    <a:cubicBezTo>
                      <a:pt x="167480" y="232254"/>
                      <a:pt x="153424" y="245384"/>
                      <a:pt x="130634" y="267030"/>
                    </a:cubicBezTo>
                    <a:cubicBezTo>
                      <a:pt x="110250" y="286429"/>
                      <a:pt x="95050" y="297883"/>
                      <a:pt x="85035" y="301392"/>
                    </a:cubicBezTo>
                    <a:cubicBezTo>
                      <a:pt x="70013" y="306676"/>
                      <a:pt x="54419" y="306045"/>
                      <a:pt x="38253" y="299500"/>
                    </a:cubicBezTo>
                    <a:cubicBezTo>
                      <a:pt x="23665" y="293586"/>
                      <a:pt x="13098" y="283551"/>
                      <a:pt x="6553" y="269396"/>
                    </a:cubicBezTo>
                    <a:cubicBezTo>
                      <a:pt x="-1569" y="251929"/>
                      <a:pt x="-2141" y="234482"/>
                      <a:pt x="4838" y="217055"/>
                    </a:cubicBezTo>
                    <a:cubicBezTo>
                      <a:pt x="8505" y="207947"/>
                      <a:pt x="18046" y="194640"/>
                      <a:pt x="33463" y="177133"/>
                    </a:cubicBezTo>
                    <a:cubicBezTo>
                      <a:pt x="48919" y="159627"/>
                      <a:pt x="70467" y="135182"/>
                      <a:pt x="98106" y="103796"/>
                    </a:cubicBezTo>
                    <a:cubicBezTo>
                      <a:pt x="110289" y="89957"/>
                      <a:pt x="120067" y="81007"/>
                      <a:pt x="127441" y="76945"/>
                    </a:cubicBezTo>
                    <a:cubicBezTo>
                      <a:pt x="151019" y="64013"/>
                      <a:pt x="189186" y="44989"/>
                      <a:pt x="241941" y="19873"/>
                    </a:cubicBezTo>
                    <a:cubicBezTo>
                      <a:pt x="269896" y="6546"/>
                      <a:pt x="298068" y="-78"/>
                      <a:pt x="326456" y="1"/>
                    </a:cubicBezTo>
                    <a:cubicBezTo>
                      <a:pt x="374244" y="119"/>
                      <a:pt x="411486" y="19873"/>
                      <a:pt x="438177" y="59262"/>
                    </a:cubicBezTo>
                    <a:cubicBezTo>
                      <a:pt x="476342" y="115526"/>
                      <a:pt x="499112" y="149021"/>
                      <a:pt x="506487" y="159745"/>
                    </a:cubicBezTo>
                    <a:cubicBezTo>
                      <a:pt x="509568" y="164230"/>
                      <a:pt x="513578" y="168019"/>
                      <a:pt x="518256" y="170864"/>
                    </a:cubicBezTo>
                    <a:cubicBezTo>
                      <a:pt x="526223" y="175674"/>
                      <a:pt x="551081" y="190697"/>
                      <a:pt x="592835" y="215931"/>
                    </a:cubicBezTo>
                    <a:cubicBezTo>
                      <a:pt x="601825" y="221313"/>
                      <a:pt x="608567" y="228174"/>
                      <a:pt x="617084" y="234029"/>
                    </a:cubicBezTo>
                    <a:cubicBezTo>
                      <a:pt x="619331" y="235566"/>
                      <a:pt x="621798" y="238780"/>
                      <a:pt x="624477" y="243669"/>
                    </a:cubicBezTo>
                    <a:cubicBezTo>
                      <a:pt x="639304" y="270480"/>
                      <a:pt x="638375" y="295045"/>
                      <a:pt x="621697" y="317361"/>
                    </a:cubicBezTo>
                    <a:cubicBezTo>
                      <a:pt x="613104" y="328835"/>
                      <a:pt x="602671" y="336247"/>
                      <a:pt x="590411" y="339599"/>
                    </a:cubicBezTo>
                    <a:cubicBezTo>
                      <a:pt x="576175" y="343502"/>
                      <a:pt x="562513" y="342595"/>
                      <a:pt x="549425" y="336878"/>
                    </a:cubicBezTo>
                    <a:cubicBezTo>
                      <a:pt x="537401" y="331595"/>
                      <a:pt x="496847" y="310855"/>
                      <a:pt x="427768" y="274660"/>
                    </a:cubicBezTo>
                    <a:cubicBezTo>
                      <a:pt x="411858" y="266321"/>
                      <a:pt x="398551" y="254610"/>
                      <a:pt x="387432" y="241540"/>
                    </a:cubicBezTo>
                    <a:cubicBezTo>
                      <a:pt x="386823" y="240810"/>
                      <a:pt x="385729" y="240734"/>
                      <a:pt x="384990" y="241370"/>
                    </a:cubicBezTo>
                    <a:cubicBezTo>
                      <a:pt x="384801" y="241532"/>
                      <a:pt x="384647" y="241730"/>
                      <a:pt x="384534" y="241954"/>
                    </a:cubicBezTo>
                    <a:lnTo>
                      <a:pt x="362711" y="289682"/>
                    </a:lnTo>
                    <a:cubicBezTo>
                      <a:pt x="361747" y="291813"/>
                      <a:pt x="362607" y="294313"/>
                      <a:pt x="364662" y="295360"/>
                    </a:cubicBezTo>
                    <a:cubicBezTo>
                      <a:pt x="394944" y="311131"/>
                      <a:pt x="434315" y="332817"/>
                      <a:pt x="482771" y="360417"/>
                    </a:cubicBezTo>
                    <a:cubicBezTo>
                      <a:pt x="506309" y="373823"/>
                      <a:pt x="518179" y="393519"/>
                      <a:pt x="518375" y="419501"/>
                    </a:cubicBezTo>
                    <a:cubicBezTo>
                      <a:pt x="519126" y="520913"/>
                      <a:pt x="518670" y="585437"/>
                      <a:pt x="517014" y="613075"/>
                    </a:cubicBezTo>
                    <a:cubicBezTo>
                      <a:pt x="515755" y="634603"/>
                      <a:pt x="508693" y="652505"/>
                      <a:pt x="495841" y="666777"/>
                    </a:cubicBezTo>
                    <a:cubicBezTo>
                      <a:pt x="488703" y="674660"/>
                      <a:pt x="478749" y="680421"/>
                      <a:pt x="465974" y="684046"/>
                    </a:cubicBezTo>
                    <a:cubicBezTo>
                      <a:pt x="455725" y="686962"/>
                      <a:pt x="444547" y="687341"/>
                      <a:pt x="432440" y="685170"/>
                    </a:cubicBezTo>
                    <a:cubicBezTo>
                      <a:pt x="407364" y="680675"/>
                      <a:pt x="390407" y="667705"/>
                      <a:pt x="381577" y="646254"/>
                    </a:cubicBezTo>
                    <a:cubicBezTo>
                      <a:pt x="377278" y="635727"/>
                      <a:pt x="374557" y="616345"/>
                      <a:pt x="373416" y="588117"/>
                    </a:cubicBezTo>
                    <a:cubicBezTo>
                      <a:pt x="371955" y="550738"/>
                      <a:pt x="370121" y="517542"/>
                      <a:pt x="367915" y="488520"/>
                    </a:cubicBezTo>
                    <a:cubicBezTo>
                      <a:pt x="367838" y="487414"/>
                      <a:pt x="367283" y="486669"/>
                      <a:pt x="366259" y="486273"/>
                    </a:cubicBezTo>
                    <a:lnTo>
                      <a:pt x="310310" y="463089"/>
                    </a:lnTo>
                    <a:cubicBezTo>
                      <a:pt x="309324" y="462657"/>
                      <a:pt x="308792" y="462971"/>
                      <a:pt x="308713" y="464035"/>
                    </a:cubicBezTo>
                    <a:cubicBezTo>
                      <a:pt x="303548" y="539146"/>
                      <a:pt x="298640" y="578553"/>
                      <a:pt x="293987" y="582261"/>
                    </a:cubicBezTo>
                    <a:cubicBezTo>
                      <a:pt x="267254" y="656858"/>
                      <a:pt x="249176" y="705237"/>
                      <a:pt x="239753" y="727398"/>
                    </a:cubicBezTo>
                    <a:cubicBezTo>
                      <a:pt x="235258" y="737925"/>
                      <a:pt x="227806" y="747152"/>
                      <a:pt x="217397" y="755077"/>
                    </a:cubicBezTo>
                    <a:cubicBezTo>
                      <a:pt x="208013" y="762174"/>
                      <a:pt x="197426" y="765823"/>
                      <a:pt x="185637" y="766018"/>
                    </a:cubicBezTo>
                    <a:cubicBezTo>
                      <a:pt x="157407" y="766491"/>
                      <a:pt x="136785" y="757046"/>
                      <a:pt x="123774" y="737689"/>
                    </a:cubicBezTo>
                    <a:cubicBezTo>
                      <a:pt x="112222" y="720496"/>
                      <a:pt x="109717" y="699382"/>
                      <a:pt x="116263" y="674347"/>
                    </a:cubicBezTo>
                    <a:cubicBezTo>
                      <a:pt x="119220" y="663151"/>
                      <a:pt x="132113" y="618043"/>
                      <a:pt x="154942" y="539028"/>
                    </a:cubicBezTo>
                    <a:cubicBezTo>
                      <a:pt x="156474" y="533806"/>
                      <a:pt x="157348" y="528418"/>
                      <a:pt x="157544" y="523000"/>
                    </a:cubicBezTo>
                    <a:lnTo>
                      <a:pt x="162453" y="393005"/>
                    </a:lnTo>
                    <a:cubicBezTo>
                      <a:pt x="162530" y="391106"/>
                      <a:pt x="161872" y="389260"/>
                      <a:pt x="160620" y="387859"/>
                    </a:cubicBezTo>
                    <a:cubicBezTo>
                      <a:pt x="134873" y="359589"/>
                      <a:pt x="129944" y="326568"/>
                      <a:pt x="145834" y="288795"/>
                    </a:cubicBezTo>
                    <a:cubicBezTo>
                      <a:pt x="152892" y="272038"/>
                      <a:pt x="162256" y="251929"/>
                      <a:pt x="173927" y="228469"/>
                    </a:cubicBezTo>
                    <a:cubicBezTo>
                      <a:pt x="174952" y="226380"/>
                      <a:pt x="174578" y="226104"/>
                      <a:pt x="172803" y="227641"/>
                    </a:cubicBezTo>
                    <a:close/>
                    <a:moveTo>
                      <a:pt x="235731" y="134787"/>
                    </a:moveTo>
                    <a:cubicBezTo>
                      <a:pt x="258383" y="141352"/>
                      <a:pt x="254065" y="159036"/>
                      <a:pt x="245371" y="176069"/>
                    </a:cubicBezTo>
                    <a:cubicBezTo>
                      <a:pt x="225223" y="215694"/>
                      <a:pt x="206022" y="255793"/>
                      <a:pt x="187766" y="296365"/>
                    </a:cubicBezTo>
                    <a:cubicBezTo>
                      <a:pt x="181142" y="311111"/>
                      <a:pt x="177890" y="322132"/>
                      <a:pt x="178008" y="329426"/>
                    </a:cubicBezTo>
                    <a:cubicBezTo>
                      <a:pt x="178481" y="356099"/>
                      <a:pt x="200186" y="368519"/>
                      <a:pt x="223193" y="379343"/>
                    </a:cubicBezTo>
                    <a:cubicBezTo>
                      <a:pt x="271138" y="401775"/>
                      <a:pt x="328349" y="426420"/>
                      <a:pt x="394825" y="453271"/>
                    </a:cubicBezTo>
                    <a:cubicBezTo>
                      <a:pt x="403537" y="456778"/>
                      <a:pt x="408115" y="462143"/>
                      <a:pt x="408546" y="469358"/>
                    </a:cubicBezTo>
                    <a:cubicBezTo>
                      <a:pt x="412213" y="531653"/>
                      <a:pt x="414833" y="580665"/>
                      <a:pt x="416412" y="616387"/>
                    </a:cubicBezTo>
                    <a:cubicBezTo>
                      <a:pt x="417240" y="635076"/>
                      <a:pt x="427159" y="644775"/>
                      <a:pt x="446161" y="645485"/>
                    </a:cubicBezTo>
                    <a:cubicBezTo>
                      <a:pt x="470114" y="646431"/>
                      <a:pt x="475496" y="625436"/>
                      <a:pt x="475910" y="605682"/>
                    </a:cubicBezTo>
                    <a:cubicBezTo>
                      <a:pt x="477525" y="533214"/>
                      <a:pt x="477879" y="469021"/>
                      <a:pt x="476975" y="413113"/>
                    </a:cubicBezTo>
                    <a:cubicBezTo>
                      <a:pt x="476862" y="407583"/>
                      <a:pt x="473799" y="402515"/>
                      <a:pt x="468931" y="399806"/>
                    </a:cubicBezTo>
                    <a:lnTo>
                      <a:pt x="325155" y="320614"/>
                    </a:lnTo>
                    <a:cubicBezTo>
                      <a:pt x="315785" y="315448"/>
                      <a:pt x="311867" y="304027"/>
                      <a:pt x="316106" y="294236"/>
                    </a:cubicBezTo>
                    <a:cubicBezTo>
                      <a:pt x="329039" y="264388"/>
                      <a:pt x="342247" y="234226"/>
                      <a:pt x="355732" y="203748"/>
                    </a:cubicBezTo>
                    <a:cubicBezTo>
                      <a:pt x="361587" y="190500"/>
                      <a:pt x="369098" y="178021"/>
                      <a:pt x="384948" y="183580"/>
                    </a:cubicBezTo>
                    <a:cubicBezTo>
                      <a:pt x="390271" y="185433"/>
                      <a:pt x="398687" y="192747"/>
                      <a:pt x="410202" y="205522"/>
                    </a:cubicBezTo>
                    <a:cubicBezTo>
                      <a:pt x="417536" y="213605"/>
                      <a:pt x="425030" y="221372"/>
                      <a:pt x="432677" y="228824"/>
                    </a:cubicBezTo>
                    <a:cubicBezTo>
                      <a:pt x="435161" y="231230"/>
                      <a:pt x="441566" y="235133"/>
                      <a:pt x="451898" y="240534"/>
                    </a:cubicBezTo>
                    <a:cubicBezTo>
                      <a:pt x="510053" y="270934"/>
                      <a:pt x="547236" y="290116"/>
                      <a:pt x="563441" y="298080"/>
                    </a:cubicBezTo>
                    <a:cubicBezTo>
                      <a:pt x="574679" y="303561"/>
                      <a:pt x="583946" y="300722"/>
                      <a:pt x="591239" y="289564"/>
                    </a:cubicBezTo>
                    <a:cubicBezTo>
                      <a:pt x="591516" y="289130"/>
                      <a:pt x="591652" y="288894"/>
                      <a:pt x="591652" y="288854"/>
                    </a:cubicBezTo>
                    <a:cubicBezTo>
                      <a:pt x="596425" y="275093"/>
                      <a:pt x="593604" y="265059"/>
                      <a:pt x="583195" y="258750"/>
                    </a:cubicBezTo>
                    <a:lnTo>
                      <a:pt x="486201" y="199785"/>
                    </a:lnTo>
                    <a:cubicBezTo>
                      <a:pt x="483433" y="198109"/>
                      <a:pt x="481055" y="195850"/>
                      <a:pt x="479222" y="193161"/>
                    </a:cubicBezTo>
                    <a:cubicBezTo>
                      <a:pt x="443104" y="140248"/>
                      <a:pt x="419884" y="106339"/>
                      <a:pt x="409552" y="91435"/>
                    </a:cubicBezTo>
                    <a:cubicBezTo>
                      <a:pt x="397327" y="73771"/>
                      <a:pt x="387687" y="62455"/>
                      <a:pt x="380631" y="57487"/>
                    </a:cubicBezTo>
                    <a:cubicBezTo>
                      <a:pt x="368211" y="48813"/>
                      <a:pt x="353800" y="43688"/>
                      <a:pt x="337398" y="42110"/>
                    </a:cubicBezTo>
                    <a:cubicBezTo>
                      <a:pt x="316974" y="40178"/>
                      <a:pt x="300828" y="41420"/>
                      <a:pt x="288960" y="45836"/>
                    </a:cubicBezTo>
                    <a:cubicBezTo>
                      <a:pt x="261912" y="55891"/>
                      <a:pt x="219526" y="75684"/>
                      <a:pt x="161803" y="105216"/>
                    </a:cubicBezTo>
                    <a:cubicBezTo>
                      <a:pt x="149698" y="111406"/>
                      <a:pt x="139821" y="118819"/>
                      <a:pt x="132172" y="127453"/>
                    </a:cubicBezTo>
                    <a:cubicBezTo>
                      <a:pt x="97672" y="166409"/>
                      <a:pt x="69106" y="199253"/>
                      <a:pt x="46474" y="225985"/>
                    </a:cubicBezTo>
                    <a:cubicBezTo>
                      <a:pt x="38273" y="235685"/>
                      <a:pt x="39101" y="246074"/>
                      <a:pt x="48958" y="257154"/>
                    </a:cubicBezTo>
                    <a:cubicBezTo>
                      <a:pt x="48998" y="257193"/>
                      <a:pt x="49214" y="257371"/>
                      <a:pt x="49609" y="257686"/>
                    </a:cubicBezTo>
                    <a:cubicBezTo>
                      <a:pt x="60097" y="266281"/>
                      <a:pt x="70269" y="266143"/>
                      <a:pt x="80127" y="257272"/>
                    </a:cubicBezTo>
                    <a:cubicBezTo>
                      <a:pt x="111472" y="229041"/>
                      <a:pt x="137258" y="204556"/>
                      <a:pt x="157485" y="183816"/>
                    </a:cubicBezTo>
                    <a:cubicBezTo>
                      <a:pt x="173986" y="166902"/>
                      <a:pt x="194686" y="155605"/>
                      <a:pt x="218107" y="139755"/>
                    </a:cubicBezTo>
                    <a:cubicBezTo>
                      <a:pt x="222247" y="136916"/>
                      <a:pt x="225677" y="136739"/>
                      <a:pt x="229935" y="135083"/>
                    </a:cubicBezTo>
                    <a:cubicBezTo>
                      <a:pt x="231828" y="134333"/>
                      <a:pt x="233760" y="134235"/>
                      <a:pt x="235731" y="134787"/>
                    </a:cubicBezTo>
                    <a:close/>
                    <a:moveTo>
                      <a:pt x="191847" y="560911"/>
                    </a:moveTo>
                    <a:cubicBezTo>
                      <a:pt x="174499" y="621905"/>
                      <a:pt x="162118" y="665280"/>
                      <a:pt x="154706" y="691025"/>
                    </a:cubicBezTo>
                    <a:cubicBezTo>
                      <a:pt x="150250" y="706444"/>
                      <a:pt x="155573" y="717125"/>
                      <a:pt x="170674" y="723081"/>
                    </a:cubicBezTo>
                    <a:cubicBezTo>
                      <a:pt x="170714" y="723122"/>
                      <a:pt x="171029" y="723240"/>
                      <a:pt x="171620" y="723435"/>
                    </a:cubicBezTo>
                    <a:cubicBezTo>
                      <a:pt x="186485" y="728480"/>
                      <a:pt x="196716" y="723867"/>
                      <a:pt x="202316" y="709596"/>
                    </a:cubicBezTo>
                    <a:cubicBezTo>
                      <a:pt x="219664" y="665517"/>
                      <a:pt x="237111" y="618380"/>
                      <a:pt x="254657" y="568186"/>
                    </a:cubicBezTo>
                    <a:cubicBezTo>
                      <a:pt x="258166" y="558131"/>
                      <a:pt x="260138" y="550543"/>
                      <a:pt x="260571" y="545416"/>
                    </a:cubicBezTo>
                    <a:cubicBezTo>
                      <a:pt x="263331" y="513597"/>
                      <a:pt x="265973" y="481364"/>
                      <a:pt x="268496" y="448717"/>
                    </a:cubicBezTo>
                    <a:cubicBezTo>
                      <a:pt x="268654" y="446706"/>
                      <a:pt x="267806" y="445269"/>
                      <a:pt x="265953" y="444400"/>
                    </a:cubicBezTo>
                    <a:lnTo>
                      <a:pt x="204977" y="416484"/>
                    </a:lnTo>
                    <a:cubicBezTo>
                      <a:pt x="204264" y="416159"/>
                      <a:pt x="203422" y="416472"/>
                      <a:pt x="203095" y="417182"/>
                    </a:cubicBezTo>
                    <a:cubicBezTo>
                      <a:pt x="203016" y="417354"/>
                      <a:pt x="202973" y="417537"/>
                      <a:pt x="202966" y="417726"/>
                    </a:cubicBezTo>
                    <a:cubicBezTo>
                      <a:pt x="201074" y="468867"/>
                      <a:pt x="200009" y="499124"/>
                      <a:pt x="199772" y="508510"/>
                    </a:cubicBezTo>
                    <a:cubicBezTo>
                      <a:pt x="199299" y="526448"/>
                      <a:pt x="196657" y="543919"/>
                      <a:pt x="191847" y="560911"/>
                    </a:cubicBezTo>
                    <a:close/>
                  </a:path>
                </a:pathLst>
              </a:custGeom>
              <a:grpFill/>
              <a:ln w="5890" cap="flat">
                <a:noFill/>
                <a:prstDash val="solid"/>
                <a:miter/>
              </a:ln>
            </p:spPr>
            <p:txBody>
              <a:bodyPr rtlCol="0" anchor="ctr"/>
              <a:lstStyle/>
              <a:p>
                <a:endParaRPr lang="en-US"/>
              </a:p>
            </p:txBody>
          </p:sp>
          <p:sp>
            <p:nvSpPr>
              <p:cNvPr id="36" name="Free-form: Shape 1744">
                <a:extLst>
                  <a:ext uri="{FF2B5EF4-FFF2-40B4-BE49-F238E27FC236}">
                    <a16:creationId xmlns:a16="http://schemas.microsoft.com/office/drawing/2014/main" id="{47C0CB20-FC4B-540C-7EEA-A15B5305E1BB}"/>
                  </a:ext>
                </a:extLst>
              </p:cNvPr>
              <p:cNvSpPr/>
              <p:nvPr/>
            </p:nvSpPr>
            <p:spPr>
              <a:xfrm>
                <a:off x="-1708150" y="7455633"/>
                <a:ext cx="351397" cy="336729"/>
              </a:xfrm>
              <a:custGeom>
                <a:avLst/>
                <a:gdLst>
                  <a:gd name="connsiteX0" fmla="*/ 0 w 351397"/>
                  <a:gd name="connsiteY0" fmla="*/ 160245 h 336729"/>
                  <a:gd name="connsiteX1" fmla="*/ 0 w 351397"/>
                  <a:gd name="connsiteY1" fmla="*/ 149186 h 336729"/>
                  <a:gd name="connsiteX2" fmla="*/ 97467 w 351397"/>
                  <a:gd name="connsiteY2" fmla="*/ 20609 h 336729"/>
                  <a:gd name="connsiteX3" fmla="*/ 118877 w 351397"/>
                  <a:gd name="connsiteY3" fmla="*/ 2393 h 336729"/>
                  <a:gd name="connsiteX4" fmla="*/ 149631 w 351397"/>
                  <a:gd name="connsiteY4" fmla="*/ 7480 h 336729"/>
                  <a:gd name="connsiteX5" fmla="*/ 338119 w 351397"/>
                  <a:gd name="connsiteY5" fmla="*/ 155337 h 336729"/>
                  <a:gd name="connsiteX6" fmla="*/ 350303 w 351397"/>
                  <a:gd name="connsiteY6" fmla="*/ 187274 h 336729"/>
                  <a:gd name="connsiteX7" fmla="*/ 334275 w 351397"/>
                  <a:gd name="connsiteY7" fmla="*/ 213592 h 336729"/>
                  <a:gd name="connsiteX8" fmla="*/ 256266 w 351397"/>
                  <a:gd name="connsiteY8" fmla="*/ 312952 h 336729"/>
                  <a:gd name="connsiteX9" fmla="*/ 235152 w 351397"/>
                  <a:gd name="connsiteY9" fmla="*/ 333475 h 336729"/>
                  <a:gd name="connsiteX10" fmla="*/ 202564 w 351397"/>
                  <a:gd name="connsiteY10" fmla="*/ 328980 h 336729"/>
                  <a:gd name="connsiteX11" fmla="*/ 12834 w 351397"/>
                  <a:gd name="connsiteY11" fmla="*/ 180117 h 336729"/>
                  <a:gd name="connsiteX12" fmla="*/ 0 w 351397"/>
                  <a:gd name="connsiteY12" fmla="*/ 160245 h 336729"/>
                  <a:gd name="connsiteX13" fmla="*/ 304341 w 351397"/>
                  <a:gd name="connsiteY13" fmla="*/ 184642 h 336729"/>
                  <a:gd name="connsiteX14" fmla="*/ 303878 w 351397"/>
                  <a:gd name="connsiteY14" fmla="*/ 180821 h 336729"/>
                  <a:gd name="connsiteX15" fmla="*/ 132978 w 351397"/>
                  <a:gd name="connsiteY15" fmla="*/ 46817 h 336729"/>
                  <a:gd name="connsiteX16" fmla="*/ 129158 w 351397"/>
                  <a:gd name="connsiteY16" fmla="*/ 47279 h 336729"/>
                  <a:gd name="connsiteX17" fmla="*/ 129158 w 351397"/>
                  <a:gd name="connsiteY17" fmla="*/ 47280 h 336729"/>
                  <a:gd name="connsiteX18" fmla="*/ 47559 w 351397"/>
                  <a:gd name="connsiteY18" fmla="*/ 151346 h 336729"/>
                  <a:gd name="connsiteX19" fmla="*/ 48022 w 351397"/>
                  <a:gd name="connsiteY19" fmla="*/ 155166 h 336729"/>
                  <a:gd name="connsiteX20" fmla="*/ 218922 w 351397"/>
                  <a:gd name="connsiteY20" fmla="*/ 289171 h 336729"/>
                  <a:gd name="connsiteX21" fmla="*/ 222741 w 351397"/>
                  <a:gd name="connsiteY21" fmla="*/ 288709 h 336729"/>
                  <a:gd name="connsiteX22" fmla="*/ 222742 w 351397"/>
                  <a:gd name="connsiteY22" fmla="*/ 288709 h 336729"/>
                  <a:gd name="connsiteX23" fmla="*/ 304341 w 351397"/>
                  <a:gd name="connsiteY23" fmla="*/ 184642 h 33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1397" h="336729">
                    <a:moveTo>
                      <a:pt x="0" y="160245"/>
                    </a:moveTo>
                    <a:lnTo>
                      <a:pt x="0" y="149186"/>
                    </a:lnTo>
                    <a:cubicBezTo>
                      <a:pt x="30242" y="106169"/>
                      <a:pt x="62731" y="63310"/>
                      <a:pt x="97467" y="20609"/>
                    </a:cubicBezTo>
                    <a:cubicBezTo>
                      <a:pt x="105077" y="11304"/>
                      <a:pt x="112213" y="5232"/>
                      <a:pt x="118877" y="2393"/>
                    </a:cubicBezTo>
                    <a:cubicBezTo>
                      <a:pt x="129326" y="-2023"/>
                      <a:pt x="139577" y="-327"/>
                      <a:pt x="149631" y="7480"/>
                    </a:cubicBezTo>
                    <a:cubicBezTo>
                      <a:pt x="192451" y="40876"/>
                      <a:pt x="255280" y="90161"/>
                      <a:pt x="338119" y="155337"/>
                    </a:cubicBezTo>
                    <a:cubicBezTo>
                      <a:pt x="349514" y="164287"/>
                      <a:pt x="353575" y="174931"/>
                      <a:pt x="350303" y="187274"/>
                    </a:cubicBezTo>
                    <a:cubicBezTo>
                      <a:pt x="348725" y="193188"/>
                      <a:pt x="343383" y="201959"/>
                      <a:pt x="334275" y="213592"/>
                    </a:cubicBezTo>
                    <a:cubicBezTo>
                      <a:pt x="307819" y="247463"/>
                      <a:pt x="281815" y="280583"/>
                      <a:pt x="256266" y="312952"/>
                    </a:cubicBezTo>
                    <a:cubicBezTo>
                      <a:pt x="247710" y="323793"/>
                      <a:pt x="240672" y="330636"/>
                      <a:pt x="235152" y="333475"/>
                    </a:cubicBezTo>
                    <a:cubicBezTo>
                      <a:pt x="224309" y="338993"/>
                      <a:pt x="213446" y="337496"/>
                      <a:pt x="202564" y="328980"/>
                    </a:cubicBezTo>
                    <a:cubicBezTo>
                      <a:pt x="139281" y="279377"/>
                      <a:pt x="76038" y="229756"/>
                      <a:pt x="12834" y="180117"/>
                    </a:cubicBezTo>
                    <a:cubicBezTo>
                      <a:pt x="9167" y="177237"/>
                      <a:pt x="4889" y="170613"/>
                      <a:pt x="0" y="160245"/>
                    </a:cubicBezTo>
                    <a:close/>
                    <a:moveTo>
                      <a:pt x="304341" y="184642"/>
                    </a:moveTo>
                    <a:cubicBezTo>
                      <a:pt x="305267" y="183459"/>
                      <a:pt x="305060" y="181750"/>
                      <a:pt x="303878" y="180821"/>
                    </a:cubicBezTo>
                    <a:lnTo>
                      <a:pt x="132978" y="46817"/>
                    </a:lnTo>
                    <a:cubicBezTo>
                      <a:pt x="131796" y="45890"/>
                      <a:pt x="130085" y="46097"/>
                      <a:pt x="129158" y="47279"/>
                    </a:cubicBezTo>
                    <a:cubicBezTo>
                      <a:pt x="129158" y="47279"/>
                      <a:pt x="129158" y="47280"/>
                      <a:pt x="129158" y="47280"/>
                    </a:cubicBezTo>
                    <a:lnTo>
                      <a:pt x="47559" y="151346"/>
                    </a:lnTo>
                    <a:cubicBezTo>
                      <a:pt x="46632" y="152528"/>
                      <a:pt x="46839" y="154239"/>
                      <a:pt x="48022" y="155166"/>
                    </a:cubicBezTo>
                    <a:lnTo>
                      <a:pt x="218922" y="289171"/>
                    </a:lnTo>
                    <a:cubicBezTo>
                      <a:pt x="220104" y="290093"/>
                      <a:pt x="221814" y="289886"/>
                      <a:pt x="222741" y="288709"/>
                    </a:cubicBezTo>
                    <a:cubicBezTo>
                      <a:pt x="222742" y="288709"/>
                      <a:pt x="222742" y="288709"/>
                      <a:pt x="222742" y="288709"/>
                    </a:cubicBezTo>
                    <a:lnTo>
                      <a:pt x="304341" y="184642"/>
                    </a:lnTo>
                    <a:close/>
                  </a:path>
                </a:pathLst>
              </a:custGeom>
              <a:grpFill/>
              <a:ln w="5890" cap="flat">
                <a:noFill/>
                <a:prstDash val="solid"/>
                <a:miter/>
              </a:ln>
            </p:spPr>
            <p:txBody>
              <a:bodyPr rtlCol="0" anchor="ctr"/>
              <a:lstStyle/>
              <a:p>
                <a:endParaRPr lang="en-US"/>
              </a:p>
            </p:txBody>
          </p:sp>
          <p:sp>
            <p:nvSpPr>
              <p:cNvPr id="37" name="Free-form: Shape 1745">
                <a:extLst>
                  <a:ext uri="{FF2B5EF4-FFF2-40B4-BE49-F238E27FC236}">
                    <a16:creationId xmlns:a16="http://schemas.microsoft.com/office/drawing/2014/main" id="{AF4D592C-1C6B-82FD-A3B9-59B3D9716BF5}"/>
                  </a:ext>
                </a:extLst>
              </p:cNvPr>
              <p:cNvSpPr/>
              <p:nvPr/>
            </p:nvSpPr>
            <p:spPr>
              <a:xfrm>
                <a:off x="-1400232" y="7675402"/>
                <a:ext cx="1241623" cy="551051"/>
              </a:xfrm>
              <a:custGeom>
                <a:avLst/>
                <a:gdLst>
                  <a:gd name="connsiteX0" fmla="*/ 1241624 w 1241623"/>
                  <a:gd name="connsiteY0" fmla="*/ 527883 h 551051"/>
                  <a:gd name="connsiteX1" fmla="*/ 1241624 w 1241623"/>
                  <a:gd name="connsiteY1" fmla="*/ 531313 h 551051"/>
                  <a:gd name="connsiteX2" fmla="*/ 1234112 w 1241623"/>
                  <a:gd name="connsiteY2" fmla="*/ 545094 h 551051"/>
                  <a:gd name="connsiteX3" fmla="*/ 1196852 w 1241623"/>
                  <a:gd name="connsiteY3" fmla="*/ 531136 h 551051"/>
                  <a:gd name="connsiteX4" fmla="*/ 911843 w 1241623"/>
                  <a:gd name="connsiteY4" fmla="*/ 46579 h 551051"/>
                  <a:gd name="connsiteX5" fmla="*/ 898832 w 1241623"/>
                  <a:gd name="connsiteY5" fmla="*/ 43149 h 551051"/>
                  <a:gd name="connsiteX6" fmla="*/ 34224 w 1241623"/>
                  <a:gd name="connsiteY6" fmla="*/ 545922 h 551051"/>
                  <a:gd name="connsiteX7" fmla="*/ 1813 w 1241623"/>
                  <a:gd name="connsiteY7" fmla="*/ 520845 h 551051"/>
                  <a:gd name="connsiteX8" fmla="*/ 5244 w 1241623"/>
                  <a:gd name="connsiteY8" fmla="*/ 516350 h 551051"/>
                  <a:gd name="connsiteX9" fmla="*/ 18432 w 1241623"/>
                  <a:gd name="connsiteY9" fmla="*/ 508307 h 551051"/>
                  <a:gd name="connsiteX10" fmla="*/ 870798 w 1241623"/>
                  <a:gd name="connsiteY10" fmla="*/ 11507 h 551051"/>
                  <a:gd name="connsiteX11" fmla="*/ 904451 w 1241623"/>
                  <a:gd name="connsiteY11" fmla="*/ 93 h 551051"/>
                  <a:gd name="connsiteX12" fmla="*/ 935027 w 1241623"/>
                  <a:gd name="connsiteY12" fmla="*/ 12217 h 551051"/>
                  <a:gd name="connsiteX13" fmla="*/ 954249 w 1241623"/>
                  <a:gd name="connsiteY13" fmla="*/ 36939 h 551051"/>
                  <a:gd name="connsiteX14" fmla="*/ 1241624 w 1241623"/>
                  <a:gd name="connsiteY14" fmla="*/ 527883 h 551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1623" h="551051">
                    <a:moveTo>
                      <a:pt x="1241624" y="527883"/>
                    </a:moveTo>
                    <a:cubicBezTo>
                      <a:pt x="1241624" y="529025"/>
                      <a:pt x="1241624" y="530172"/>
                      <a:pt x="1241624" y="531313"/>
                    </a:cubicBezTo>
                    <a:cubicBezTo>
                      <a:pt x="1240027" y="536459"/>
                      <a:pt x="1238489" y="541663"/>
                      <a:pt x="1234112" y="545094"/>
                    </a:cubicBezTo>
                    <a:cubicBezTo>
                      <a:pt x="1216725" y="558874"/>
                      <a:pt x="1205842" y="546454"/>
                      <a:pt x="1196852" y="531136"/>
                    </a:cubicBezTo>
                    <a:cubicBezTo>
                      <a:pt x="1102384" y="370463"/>
                      <a:pt x="1007377" y="208944"/>
                      <a:pt x="911843" y="46579"/>
                    </a:cubicBezTo>
                    <a:cubicBezTo>
                      <a:pt x="909194" y="42043"/>
                      <a:pt x="903374" y="40505"/>
                      <a:pt x="898832" y="43149"/>
                    </a:cubicBezTo>
                    <a:cubicBezTo>
                      <a:pt x="473081" y="290721"/>
                      <a:pt x="184880" y="458313"/>
                      <a:pt x="34224" y="545922"/>
                    </a:cubicBezTo>
                    <a:cubicBezTo>
                      <a:pt x="14233" y="557514"/>
                      <a:pt x="-6289" y="543911"/>
                      <a:pt x="1813" y="520845"/>
                    </a:cubicBezTo>
                    <a:cubicBezTo>
                      <a:pt x="2483" y="518994"/>
                      <a:pt x="3627" y="517492"/>
                      <a:pt x="5244" y="516350"/>
                    </a:cubicBezTo>
                    <a:cubicBezTo>
                      <a:pt x="6703" y="515327"/>
                      <a:pt x="11099" y="512642"/>
                      <a:pt x="18432" y="508307"/>
                    </a:cubicBezTo>
                    <a:cubicBezTo>
                      <a:pt x="124929" y="445337"/>
                      <a:pt x="409053" y="279738"/>
                      <a:pt x="870798" y="11507"/>
                    </a:cubicBezTo>
                    <a:cubicBezTo>
                      <a:pt x="885152" y="3150"/>
                      <a:pt x="896366" y="-658"/>
                      <a:pt x="904451" y="93"/>
                    </a:cubicBezTo>
                    <a:cubicBezTo>
                      <a:pt x="915847" y="1157"/>
                      <a:pt x="926038" y="5197"/>
                      <a:pt x="935027" y="12217"/>
                    </a:cubicBezTo>
                    <a:cubicBezTo>
                      <a:pt x="940664" y="16594"/>
                      <a:pt x="947075" y="24832"/>
                      <a:pt x="954249" y="36939"/>
                    </a:cubicBezTo>
                    <a:cubicBezTo>
                      <a:pt x="1051403" y="201314"/>
                      <a:pt x="1147190" y="364962"/>
                      <a:pt x="1241624" y="527883"/>
                    </a:cubicBezTo>
                    <a:close/>
                  </a:path>
                </a:pathLst>
              </a:custGeom>
              <a:grpFill/>
              <a:ln w="5890" cap="flat">
                <a:noFill/>
                <a:prstDash val="solid"/>
                <a:miter/>
              </a:ln>
            </p:spPr>
            <p:txBody>
              <a:bodyPr rtlCol="0" anchor="ctr"/>
              <a:lstStyle/>
              <a:p>
                <a:endParaRPr lang="en-US"/>
              </a:p>
            </p:txBody>
          </p:sp>
          <p:sp>
            <p:nvSpPr>
              <p:cNvPr id="38" name="Free-form: Shape 1746">
                <a:extLst>
                  <a:ext uri="{FF2B5EF4-FFF2-40B4-BE49-F238E27FC236}">
                    <a16:creationId xmlns:a16="http://schemas.microsoft.com/office/drawing/2014/main" id="{559144FD-EC67-50EB-9097-EF3D3F0B1676}"/>
                  </a:ext>
                </a:extLst>
              </p:cNvPr>
              <p:cNvSpPr/>
              <p:nvPr/>
            </p:nvSpPr>
            <p:spPr>
              <a:xfrm rot="19548002">
                <a:off x="-428891" y="7934954"/>
                <a:ext cx="41281" cy="320199"/>
              </a:xfrm>
              <a:custGeom>
                <a:avLst/>
                <a:gdLst>
                  <a:gd name="connsiteX0" fmla="*/ 21097 w 41281"/>
                  <a:gd name="connsiteY0" fmla="*/ 180 h 320199"/>
                  <a:gd name="connsiteX1" fmla="*/ 41501 w 41281"/>
                  <a:gd name="connsiteY1" fmla="*/ 180 h 320199"/>
                  <a:gd name="connsiteX2" fmla="*/ 41501 w 41281"/>
                  <a:gd name="connsiteY2" fmla="*/ 320379 h 320199"/>
                  <a:gd name="connsiteX3" fmla="*/ 21097 w 41281"/>
                  <a:gd name="connsiteY3" fmla="*/ 320379 h 320199"/>
                  <a:gd name="connsiteX4" fmla="*/ 20624 w 41281"/>
                  <a:gd name="connsiteY4" fmla="*/ 320379 h 320199"/>
                  <a:gd name="connsiteX5" fmla="*/ 220 w 41281"/>
                  <a:gd name="connsiteY5" fmla="*/ 320379 h 320199"/>
                  <a:gd name="connsiteX6" fmla="*/ 220 w 41281"/>
                  <a:gd name="connsiteY6" fmla="*/ 180 h 320199"/>
                  <a:gd name="connsiteX7" fmla="*/ 20624 w 41281"/>
                  <a:gd name="connsiteY7" fmla="*/ 180 h 32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81" h="320199">
                    <a:moveTo>
                      <a:pt x="21097" y="180"/>
                    </a:moveTo>
                    <a:cubicBezTo>
                      <a:pt x="32366" y="180"/>
                      <a:pt x="41501" y="180"/>
                      <a:pt x="41501" y="180"/>
                    </a:cubicBezTo>
                    <a:lnTo>
                      <a:pt x="41501" y="320379"/>
                    </a:lnTo>
                    <a:cubicBezTo>
                      <a:pt x="41501" y="320379"/>
                      <a:pt x="32366" y="320379"/>
                      <a:pt x="21097" y="320379"/>
                    </a:cubicBezTo>
                    <a:lnTo>
                      <a:pt x="20624" y="320379"/>
                    </a:lnTo>
                    <a:cubicBezTo>
                      <a:pt x="9355" y="320379"/>
                      <a:pt x="220" y="320379"/>
                      <a:pt x="220" y="320379"/>
                    </a:cubicBezTo>
                    <a:lnTo>
                      <a:pt x="220" y="180"/>
                    </a:lnTo>
                    <a:cubicBezTo>
                      <a:pt x="220" y="180"/>
                      <a:pt x="9355" y="180"/>
                      <a:pt x="20624" y="180"/>
                    </a:cubicBezTo>
                    <a:close/>
                  </a:path>
                </a:pathLst>
              </a:custGeom>
              <a:grpFill/>
              <a:ln w="5890" cap="flat">
                <a:noFill/>
                <a:prstDash val="solid"/>
                <a:miter/>
              </a:ln>
            </p:spPr>
            <p:txBody>
              <a:bodyPr rtlCol="0" anchor="ctr"/>
              <a:lstStyle/>
              <a:p>
                <a:endParaRPr lang="en-US"/>
              </a:p>
            </p:txBody>
          </p:sp>
          <p:sp>
            <p:nvSpPr>
              <p:cNvPr id="39" name="Free-form: Shape 1747">
                <a:extLst>
                  <a:ext uri="{FF2B5EF4-FFF2-40B4-BE49-F238E27FC236}">
                    <a16:creationId xmlns:a16="http://schemas.microsoft.com/office/drawing/2014/main" id="{EFA3BA68-BA83-BADE-7A5C-C682020C0441}"/>
                  </a:ext>
                </a:extLst>
              </p:cNvPr>
              <p:cNvSpPr/>
              <p:nvPr/>
            </p:nvSpPr>
            <p:spPr>
              <a:xfrm rot="19553999">
                <a:off x="-1203957" y="8131840"/>
                <a:ext cx="235269" cy="41399"/>
              </a:xfrm>
              <a:custGeom>
                <a:avLst/>
                <a:gdLst>
                  <a:gd name="connsiteX0" fmla="*/ 215030 w 235269"/>
                  <a:gd name="connsiteY0" fmla="*/ 190 h 41399"/>
                  <a:gd name="connsiteX1" fmla="*/ 235375 w 235269"/>
                  <a:gd name="connsiteY1" fmla="*/ 190 h 41399"/>
                  <a:gd name="connsiteX2" fmla="*/ 235375 w 235269"/>
                  <a:gd name="connsiteY2" fmla="*/ 41590 h 41399"/>
                  <a:gd name="connsiteX3" fmla="*/ 215030 w 235269"/>
                  <a:gd name="connsiteY3" fmla="*/ 41590 h 41399"/>
                  <a:gd name="connsiteX4" fmla="*/ 20450 w 235269"/>
                  <a:gd name="connsiteY4" fmla="*/ 41590 h 41399"/>
                  <a:gd name="connsiteX5" fmla="*/ 105 w 235269"/>
                  <a:gd name="connsiteY5" fmla="*/ 41590 h 41399"/>
                  <a:gd name="connsiteX6" fmla="*/ 105 w 235269"/>
                  <a:gd name="connsiteY6" fmla="*/ 190 h 41399"/>
                  <a:gd name="connsiteX7" fmla="*/ 20450 w 235269"/>
                  <a:gd name="connsiteY7" fmla="*/ 190 h 41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269" h="41399">
                    <a:moveTo>
                      <a:pt x="215030" y="190"/>
                    </a:moveTo>
                    <a:cubicBezTo>
                      <a:pt x="226266" y="190"/>
                      <a:pt x="235375" y="190"/>
                      <a:pt x="235375" y="190"/>
                    </a:cubicBezTo>
                    <a:lnTo>
                      <a:pt x="235375" y="41590"/>
                    </a:lnTo>
                    <a:cubicBezTo>
                      <a:pt x="235375" y="41590"/>
                      <a:pt x="226266" y="41590"/>
                      <a:pt x="215030" y="41590"/>
                    </a:cubicBezTo>
                    <a:lnTo>
                      <a:pt x="20450" y="41590"/>
                    </a:lnTo>
                    <a:cubicBezTo>
                      <a:pt x="9214" y="41590"/>
                      <a:pt x="105" y="41590"/>
                      <a:pt x="105" y="41590"/>
                    </a:cubicBezTo>
                    <a:lnTo>
                      <a:pt x="105" y="190"/>
                    </a:lnTo>
                    <a:cubicBezTo>
                      <a:pt x="105" y="190"/>
                      <a:pt x="9214" y="190"/>
                      <a:pt x="20450" y="190"/>
                    </a:cubicBezTo>
                    <a:close/>
                  </a:path>
                </a:pathLst>
              </a:custGeom>
              <a:grpFill/>
              <a:ln w="5890" cap="flat">
                <a:noFill/>
                <a:prstDash val="solid"/>
                <a:miter/>
              </a:ln>
            </p:spPr>
            <p:txBody>
              <a:bodyPr rtlCol="0" anchor="ctr"/>
              <a:lstStyle/>
              <a:p>
                <a:endParaRPr lang="en-US"/>
              </a:p>
            </p:txBody>
          </p:sp>
        </p:grpSp>
      </p:grpSp>
      <p:sp>
        <p:nvSpPr>
          <p:cNvPr id="71" name="Rectangle: Rounded Corners 70">
            <a:extLst>
              <a:ext uri="{FF2B5EF4-FFF2-40B4-BE49-F238E27FC236}">
                <a16:creationId xmlns:a16="http://schemas.microsoft.com/office/drawing/2014/main" id="{DB822101-33A0-C2FA-8C4D-E2D4F76BD4A9}"/>
              </a:ext>
            </a:extLst>
          </p:cNvPr>
          <p:cNvSpPr/>
          <p:nvPr/>
        </p:nvSpPr>
        <p:spPr>
          <a:xfrm>
            <a:off x="6629400" y="1583749"/>
            <a:ext cx="304800" cy="25603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i="1">
                <a:latin typeface="Avenir Next" panose="020B0503020202020204" pitchFamily="34" charset="0"/>
              </a:rPr>
              <a:t>E</a:t>
            </a:r>
          </a:p>
        </p:txBody>
      </p:sp>
      <p:sp>
        <p:nvSpPr>
          <p:cNvPr id="72" name="Rectangle: Rounded Corners 71">
            <a:extLst>
              <a:ext uri="{FF2B5EF4-FFF2-40B4-BE49-F238E27FC236}">
                <a16:creationId xmlns:a16="http://schemas.microsoft.com/office/drawing/2014/main" id="{620CC7A7-AD87-A802-8891-39CDD0A65A76}"/>
              </a:ext>
            </a:extLst>
          </p:cNvPr>
          <p:cNvSpPr/>
          <p:nvPr/>
        </p:nvSpPr>
        <p:spPr>
          <a:xfrm>
            <a:off x="6985198" y="1584773"/>
            <a:ext cx="304800" cy="25603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i="1">
                <a:latin typeface="Avenir Next" panose="020B0503020202020204" pitchFamily="34" charset="0"/>
              </a:rPr>
              <a:t>M</a:t>
            </a:r>
          </a:p>
        </p:txBody>
      </p:sp>
      <p:sp>
        <p:nvSpPr>
          <p:cNvPr id="73" name="Rectangle: Rounded Corners 72">
            <a:extLst>
              <a:ext uri="{FF2B5EF4-FFF2-40B4-BE49-F238E27FC236}">
                <a16:creationId xmlns:a16="http://schemas.microsoft.com/office/drawing/2014/main" id="{70FE33CE-05B8-DD35-92CC-03C1E16F40FE}"/>
              </a:ext>
            </a:extLst>
          </p:cNvPr>
          <p:cNvSpPr/>
          <p:nvPr/>
        </p:nvSpPr>
        <p:spPr>
          <a:xfrm>
            <a:off x="6629400" y="3254178"/>
            <a:ext cx="304800" cy="25603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i="1">
                <a:latin typeface="Avenir Next" panose="020B0503020202020204" pitchFamily="34" charset="0"/>
              </a:rPr>
              <a:t>E</a:t>
            </a:r>
          </a:p>
        </p:txBody>
      </p:sp>
      <p:sp>
        <p:nvSpPr>
          <p:cNvPr id="74" name="Rectangle: Rounded Corners 73">
            <a:extLst>
              <a:ext uri="{FF2B5EF4-FFF2-40B4-BE49-F238E27FC236}">
                <a16:creationId xmlns:a16="http://schemas.microsoft.com/office/drawing/2014/main" id="{72A68698-DC43-044E-4E9E-0FD3723A53BF}"/>
              </a:ext>
            </a:extLst>
          </p:cNvPr>
          <p:cNvSpPr/>
          <p:nvPr/>
        </p:nvSpPr>
        <p:spPr>
          <a:xfrm>
            <a:off x="6985198" y="3255202"/>
            <a:ext cx="304800" cy="25603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i="1">
                <a:latin typeface="Avenir Next" panose="020B0503020202020204" pitchFamily="34" charset="0"/>
              </a:rPr>
              <a:t>M</a:t>
            </a:r>
          </a:p>
        </p:txBody>
      </p:sp>
      <p:sp>
        <p:nvSpPr>
          <p:cNvPr id="75" name="Rectangle: Rounded Corners 74">
            <a:extLst>
              <a:ext uri="{FF2B5EF4-FFF2-40B4-BE49-F238E27FC236}">
                <a16:creationId xmlns:a16="http://schemas.microsoft.com/office/drawing/2014/main" id="{BA79C439-65AA-271A-8958-A1B498F67B72}"/>
              </a:ext>
            </a:extLst>
          </p:cNvPr>
          <p:cNvSpPr/>
          <p:nvPr/>
        </p:nvSpPr>
        <p:spPr>
          <a:xfrm>
            <a:off x="7340996" y="3254178"/>
            <a:ext cx="304800" cy="256032"/>
          </a:xfrm>
          <a:prstGeom prst="round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i="1">
                <a:latin typeface="Avenir Next" panose="020B0503020202020204" pitchFamily="34" charset="0"/>
              </a:rPr>
              <a:t>S</a:t>
            </a:r>
          </a:p>
        </p:txBody>
      </p:sp>
      <p:sp>
        <p:nvSpPr>
          <p:cNvPr id="76" name="Rectangle: Rounded Corners 75">
            <a:extLst>
              <a:ext uri="{FF2B5EF4-FFF2-40B4-BE49-F238E27FC236}">
                <a16:creationId xmlns:a16="http://schemas.microsoft.com/office/drawing/2014/main" id="{EAAAA3C9-7037-51EC-9FCD-6294E1D4C9B7}"/>
              </a:ext>
            </a:extLst>
          </p:cNvPr>
          <p:cNvSpPr/>
          <p:nvPr/>
        </p:nvSpPr>
        <p:spPr>
          <a:xfrm>
            <a:off x="6632773" y="4763389"/>
            <a:ext cx="304800" cy="25603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i="1">
                <a:latin typeface="Avenir Next" panose="020B0503020202020204" pitchFamily="34" charset="0"/>
              </a:rPr>
              <a:t>M</a:t>
            </a:r>
          </a:p>
        </p:txBody>
      </p:sp>
      <p:sp>
        <p:nvSpPr>
          <p:cNvPr id="77" name="Rectangle: Rounded Corners 76">
            <a:extLst>
              <a:ext uri="{FF2B5EF4-FFF2-40B4-BE49-F238E27FC236}">
                <a16:creationId xmlns:a16="http://schemas.microsoft.com/office/drawing/2014/main" id="{3CD51926-411B-FC66-EE09-3360DC42BB1C}"/>
              </a:ext>
            </a:extLst>
          </p:cNvPr>
          <p:cNvSpPr/>
          <p:nvPr/>
        </p:nvSpPr>
        <p:spPr>
          <a:xfrm>
            <a:off x="6988571" y="4762365"/>
            <a:ext cx="304800" cy="256032"/>
          </a:xfrm>
          <a:prstGeom prst="round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i="1">
                <a:latin typeface="Avenir Next" panose="020B0503020202020204" pitchFamily="34" charset="0"/>
              </a:rPr>
              <a:t>S</a:t>
            </a:r>
          </a:p>
        </p:txBody>
      </p:sp>
      <p:grpSp>
        <p:nvGrpSpPr>
          <p:cNvPr id="97" name="Group 96">
            <a:extLst>
              <a:ext uri="{FF2B5EF4-FFF2-40B4-BE49-F238E27FC236}">
                <a16:creationId xmlns:a16="http://schemas.microsoft.com/office/drawing/2014/main" id="{90B549F4-9C07-1AA2-F0C3-A9DA9CF29369}"/>
              </a:ext>
            </a:extLst>
          </p:cNvPr>
          <p:cNvGrpSpPr/>
          <p:nvPr/>
        </p:nvGrpSpPr>
        <p:grpSpPr>
          <a:xfrm>
            <a:off x="410267" y="5400196"/>
            <a:ext cx="1684137" cy="1075833"/>
            <a:chOff x="657601" y="1377374"/>
            <a:chExt cx="1704091" cy="1263804"/>
          </a:xfrm>
        </p:grpSpPr>
        <p:sp>
          <p:nvSpPr>
            <p:cNvPr id="68" name="Rectangle: Rounded Corners 67">
              <a:extLst>
                <a:ext uri="{FF2B5EF4-FFF2-40B4-BE49-F238E27FC236}">
                  <a16:creationId xmlns:a16="http://schemas.microsoft.com/office/drawing/2014/main" id="{7A2E7E88-9A3A-6463-CB1E-A3966F81CF94}"/>
                </a:ext>
              </a:extLst>
            </p:cNvPr>
            <p:cNvSpPr/>
            <p:nvPr/>
          </p:nvSpPr>
          <p:spPr>
            <a:xfrm>
              <a:off x="827137" y="1633406"/>
              <a:ext cx="1342642" cy="25603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i="1">
                  <a:latin typeface="Avenir Next" panose="020B0503020202020204" pitchFamily="34" charset="0"/>
                </a:rPr>
                <a:t>E – Executive</a:t>
              </a:r>
            </a:p>
          </p:txBody>
        </p:sp>
        <p:sp>
          <p:nvSpPr>
            <p:cNvPr id="69" name="Rectangle: Rounded Corners 68">
              <a:extLst>
                <a:ext uri="{FF2B5EF4-FFF2-40B4-BE49-F238E27FC236}">
                  <a16:creationId xmlns:a16="http://schemas.microsoft.com/office/drawing/2014/main" id="{2BDDF636-BCBB-4CD2-1F7B-BE4CA760EB33}"/>
                </a:ext>
              </a:extLst>
            </p:cNvPr>
            <p:cNvSpPr/>
            <p:nvPr/>
          </p:nvSpPr>
          <p:spPr>
            <a:xfrm>
              <a:off x="827136" y="1952412"/>
              <a:ext cx="1342643" cy="256032"/>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i="1">
                  <a:latin typeface="Avenir Next" panose="020B0503020202020204" pitchFamily="34" charset="0"/>
                </a:rPr>
                <a:t>M – Manager</a:t>
              </a:r>
            </a:p>
          </p:txBody>
        </p:sp>
        <p:sp>
          <p:nvSpPr>
            <p:cNvPr id="70" name="Rectangle: Rounded Corners 69">
              <a:extLst>
                <a:ext uri="{FF2B5EF4-FFF2-40B4-BE49-F238E27FC236}">
                  <a16:creationId xmlns:a16="http://schemas.microsoft.com/office/drawing/2014/main" id="{16BB3DB5-85BA-AB0D-58E4-52F3CCDF8299}"/>
                </a:ext>
              </a:extLst>
            </p:cNvPr>
            <p:cNvSpPr/>
            <p:nvPr/>
          </p:nvSpPr>
          <p:spPr>
            <a:xfrm>
              <a:off x="827135" y="2271418"/>
              <a:ext cx="1342643" cy="256032"/>
            </a:xfrm>
            <a:prstGeom prst="roundRect">
              <a:avLst/>
            </a:prstGeom>
            <a:solidFill>
              <a:schemeClr val="bg1">
                <a:lumMod val="6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i="1">
                  <a:latin typeface="Avenir Next" panose="020B0503020202020204" pitchFamily="34" charset="0"/>
                </a:rPr>
                <a:t>S – Staff</a:t>
              </a:r>
            </a:p>
          </p:txBody>
        </p:sp>
        <p:sp>
          <p:nvSpPr>
            <p:cNvPr id="78" name="Rectangle 77">
              <a:extLst>
                <a:ext uri="{FF2B5EF4-FFF2-40B4-BE49-F238E27FC236}">
                  <a16:creationId xmlns:a16="http://schemas.microsoft.com/office/drawing/2014/main" id="{817D1957-CA3D-CE44-265B-3267C61E8AAB}"/>
                </a:ext>
              </a:extLst>
            </p:cNvPr>
            <p:cNvSpPr/>
            <p:nvPr/>
          </p:nvSpPr>
          <p:spPr>
            <a:xfrm>
              <a:off x="657601" y="1451030"/>
              <a:ext cx="1704091" cy="1190148"/>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79" name="Rectangle 78">
              <a:extLst>
                <a:ext uri="{FF2B5EF4-FFF2-40B4-BE49-F238E27FC236}">
                  <a16:creationId xmlns:a16="http://schemas.microsoft.com/office/drawing/2014/main" id="{07B35742-CA1C-80FA-E932-5CA6EE481B9C}"/>
                </a:ext>
              </a:extLst>
            </p:cNvPr>
            <p:cNvSpPr/>
            <p:nvPr/>
          </p:nvSpPr>
          <p:spPr>
            <a:xfrm>
              <a:off x="827135" y="1377374"/>
              <a:ext cx="779636" cy="1748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i="1">
                  <a:solidFill>
                    <a:schemeClr val="tx1"/>
                  </a:solidFill>
                  <a:latin typeface="Avenir Next" panose="020B0503020202020204" pitchFamily="34" charset="0"/>
                </a:rPr>
                <a:t>Legend:</a:t>
              </a:r>
            </a:p>
          </p:txBody>
        </p:sp>
      </p:grpSp>
      <p:grpSp>
        <p:nvGrpSpPr>
          <p:cNvPr id="95" name="Group 94">
            <a:extLst>
              <a:ext uri="{FF2B5EF4-FFF2-40B4-BE49-F238E27FC236}">
                <a16:creationId xmlns:a16="http://schemas.microsoft.com/office/drawing/2014/main" id="{82A2F4BF-2E79-BA98-B59B-455E8E82C8BD}"/>
              </a:ext>
            </a:extLst>
          </p:cNvPr>
          <p:cNvGrpSpPr/>
          <p:nvPr/>
        </p:nvGrpSpPr>
        <p:grpSpPr>
          <a:xfrm>
            <a:off x="410267" y="1583749"/>
            <a:ext cx="3206219" cy="3501808"/>
            <a:chOff x="347804" y="2661068"/>
            <a:chExt cx="3206219" cy="3501808"/>
          </a:xfrm>
        </p:grpSpPr>
        <p:graphicFrame>
          <p:nvGraphicFramePr>
            <p:cNvPr id="87" name="Chart 86">
              <a:extLst>
                <a:ext uri="{FF2B5EF4-FFF2-40B4-BE49-F238E27FC236}">
                  <a16:creationId xmlns:a16="http://schemas.microsoft.com/office/drawing/2014/main" id="{DAFC7EEE-2754-8360-EF41-D78D4BEAB4C9}"/>
                </a:ext>
              </a:extLst>
            </p:cNvPr>
            <p:cNvGraphicFramePr/>
            <p:nvPr>
              <p:extLst>
                <p:ext uri="{D42A27DB-BD31-4B8C-83A1-F6EECF244321}">
                  <p14:modId xmlns:p14="http://schemas.microsoft.com/office/powerpoint/2010/main" val="1327724068"/>
                </p:ext>
              </p:extLst>
            </p:nvPr>
          </p:nvGraphicFramePr>
          <p:xfrm>
            <a:off x="347804" y="2661068"/>
            <a:ext cx="3206219" cy="3501808"/>
          </p:xfrm>
          <a:graphic>
            <a:graphicData uri="http://schemas.openxmlformats.org/drawingml/2006/chart">
              <c:chart xmlns:c="http://schemas.openxmlformats.org/drawingml/2006/chart" xmlns:r="http://schemas.openxmlformats.org/officeDocument/2006/relationships" r:id="rId8"/>
            </a:graphicData>
          </a:graphic>
        </p:graphicFrame>
        <p:sp>
          <p:nvSpPr>
            <p:cNvPr id="88" name="Oval 87">
              <a:extLst>
                <a:ext uri="{FF2B5EF4-FFF2-40B4-BE49-F238E27FC236}">
                  <a16:creationId xmlns:a16="http://schemas.microsoft.com/office/drawing/2014/main" id="{0784FCC1-93CC-0535-6DCD-752C0B167B94}"/>
                </a:ext>
              </a:extLst>
            </p:cNvPr>
            <p:cNvSpPr/>
            <p:nvPr/>
          </p:nvSpPr>
          <p:spPr>
            <a:xfrm>
              <a:off x="1129348" y="3683150"/>
              <a:ext cx="995550" cy="640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chemeClr val="bg1">
                      <a:lumMod val="50000"/>
                    </a:schemeClr>
                  </a:solidFill>
                  <a:latin typeface="Avenir Next" panose="020B0503020202020204" pitchFamily="34" charset="0"/>
                </a:rPr>
                <a:t>25–30</a:t>
              </a:r>
            </a:p>
            <a:p>
              <a:pPr algn="ctr"/>
              <a:r>
                <a:rPr lang="en-US" sz="1000">
                  <a:solidFill>
                    <a:schemeClr val="bg1">
                      <a:lumMod val="50000"/>
                    </a:schemeClr>
                  </a:solidFill>
                  <a:latin typeface="Avenir Next" panose="020B0503020202020204" pitchFamily="34" charset="0"/>
                </a:rPr>
                <a:t>questions</a:t>
              </a:r>
            </a:p>
          </p:txBody>
        </p:sp>
        <p:graphicFrame>
          <p:nvGraphicFramePr>
            <p:cNvPr id="94" name="Chart 93">
              <a:extLst>
                <a:ext uri="{FF2B5EF4-FFF2-40B4-BE49-F238E27FC236}">
                  <a16:creationId xmlns:a16="http://schemas.microsoft.com/office/drawing/2014/main" id="{CACF513F-2E74-1822-AE60-5A7B8E51225E}"/>
                </a:ext>
              </a:extLst>
            </p:cNvPr>
            <p:cNvGraphicFramePr/>
            <p:nvPr>
              <p:extLst>
                <p:ext uri="{D42A27DB-BD31-4B8C-83A1-F6EECF244321}">
                  <p14:modId xmlns:p14="http://schemas.microsoft.com/office/powerpoint/2010/main" val="3993332369"/>
                </p:ext>
              </p:extLst>
            </p:nvPr>
          </p:nvGraphicFramePr>
          <p:xfrm>
            <a:off x="416748" y="2959482"/>
            <a:ext cx="3048260" cy="3162958"/>
          </p:xfrm>
          <a:graphic>
            <a:graphicData uri="http://schemas.openxmlformats.org/drawingml/2006/chart">
              <c:chart xmlns:c="http://schemas.openxmlformats.org/drawingml/2006/chart" xmlns:r="http://schemas.openxmlformats.org/officeDocument/2006/relationships" r:id="rId9"/>
            </a:graphicData>
          </a:graphic>
        </p:graphicFrame>
      </p:grpSp>
      <p:sp>
        <p:nvSpPr>
          <p:cNvPr id="96" name="Rectangle: Rounded Corners 95">
            <a:extLst>
              <a:ext uri="{FF2B5EF4-FFF2-40B4-BE49-F238E27FC236}">
                <a16:creationId xmlns:a16="http://schemas.microsoft.com/office/drawing/2014/main" id="{3B15E754-C098-C8DA-BA80-A7C9C6723F9E}"/>
              </a:ext>
            </a:extLst>
          </p:cNvPr>
          <p:cNvSpPr/>
          <p:nvPr/>
        </p:nvSpPr>
        <p:spPr>
          <a:xfrm>
            <a:off x="479210" y="1570155"/>
            <a:ext cx="3137276" cy="2049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chemeClr val="bg1">
                    <a:lumMod val="50000"/>
                  </a:schemeClr>
                </a:solidFill>
              </a:rPr>
              <a:t>Survey Questions Distribution </a:t>
            </a:r>
            <a:r>
              <a:rPr lang="en-US" sz="1100" i="1">
                <a:solidFill>
                  <a:schemeClr val="bg1">
                    <a:lumMod val="50000"/>
                  </a:schemeClr>
                </a:solidFill>
              </a:rPr>
              <a:t>– example</a:t>
            </a:r>
          </a:p>
        </p:txBody>
      </p:sp>
      <p:cxnSp>
        <p:nvCxnSpPr>
          <p:cNvPr id="100" name="Straight Connector 99">
            <a:extLst>
              <a:ext uri="{FF2B5EF4-FFF2-40B4-BE49-F238E27FC236}">
                <a16:creationId xmlns:a16="http://schemas.microsoft.com/office/drawing/2014/main" id="{EE2F4F55-2B5C-097F-6F6C-C0830947E1B1}"/>
              </a:ext>
            </a:extLst>
          </p:cNvPr>
          <p:cNvCxnSpPr/>
          <p:nvPr/>
        </p:nvCxnSpPr>
        <p:spPr>
          <a:xfrm>
            <a:off x="1620020" y="4132856"/>
            <a:ext cx="0" cy="95270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3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29D78-F2B3-D5F2-EA69-D9520D24F304}"/>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09D55464-6E62-F633-81B3-51871A0CED03}"/>
              </a:ext>
            </a:extLst>
          </p:cNvPr>
          <p:cNvSpPr/>
          <p:nvPr/>
        </p:nvSpPr>
        <p:spPr>
          <a:xfrm>
            <a:off x="727891" y="1105362"/>
            <a:ext cx="7459185" cy="5489176"/>
          </a:xfrm>
          <a:prstGeom prst="rect">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 name="Title 1">
            <a:extLst>
              <a:ext uri="{FF2B5EF4-FFF2-40B4-BE49-F238E27FC236}">
                <a16:creationId xmlns:a16="http://schemas.microsoft.com/office/drawing/2014/main" id="{B18DFABE-EEEC-2EE5-54E2-7439AF47E67A}"/>
              </a:ext>
            </a:extLst>
          </p:cNvPr>
          <p:cNvSpPr>
            <a:spLocks noGrp="1"/>
          </p:cNvSpPr>
          <p:nvPr>
            <p:ph type="title"/>
          </p:nvPr>
        </p:nvSpPr>
        <p:spPr/>
        <p:txBody>
          <a:bodyPr/>
          <a:lstStyle/>
          <a:p>
            <a:r>
              <a:rPr lang="en-US"/>
              <a:t>Change Management | Governance</a:t>
            </a:r>
          </a:p>
        </p:txBody>
      </p:sp>
      <p:sp>
        <p:nvSpPr>
          <p:cNvPr id="3" name="Footer Placeholder 2">
            <a:extLst>
              <a:ext uri="{FF2B5EF4-FFF2-40B4-BE49-F238E27FC236}">
                <a16:creationId xmlns:a16="http://schemas.microsoft.com/office/drawing/2014/main" id="{1AB69F00-C7AE-7042-EF23-569AF1458534}"/>
              </a:ext>
            </a:extLst>
          </p:cNvPr>
          <p:cNvSpPr>
            <a:spLocks noGrp="1"/>
          </p:cNvSpPr>
          <p:nvPr>
            <p:ph type="ftr" sz="quarter" idx="10"/>
          </p:nvPr>
        </p:nvSpPr>
        <p:spPr/>
        <p:txBody>
          <a:bodyPr/>
          <a:lstStyle/>
          <a:p>
            <a:r>
              <a:rPr lang="en-US"/>
              <a:t>Confidential &amp; Proprietary</a:t>
            </a:r>
          </a:p>
        </p:txBody>
      </p:sp>
      <p:sp>
        <p:nvSpPr>
          <p:cNvPr id="4" name="Rectangle 3">
            <a:extLst>
              <a:ext uri="{FF2B5EF4-FFF2-40B4-BE49-F238E27FC236}">
                <a16:creationId xmlns:a16="http://schemas.microsoft.com/office/drawing/2014/main" id="{E62BEDFC-CB60-911B-876E-044486F2C8E3}"/>
              </a:ext>
            </a:extLst>
          </p:cNvPr>
          <p:cNvSpPr/>
          <p:nvPr/>
        </p:nvSpPr>
        <p:spPr>
          <a:xfrm>
            <a:off x="10180376" y="0"/>
            <a:ext cx="2011680" cy="182880"/>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50000"/>
                  </a:schemeClr>
                </a:solidFill>
                <a:latin typeface="Avenir Next" panose="020B0503020202020204" pitchFamily="34" charset="0"/>
              </a:rPr>
              <a:t>Change Readiness</a:t>
            </a:r>
          </a:p>
        </p:txBody>
      </p:sp>
      <p:sp>
        <p:nvSpPr>
          <p:cNvPr id="28" name="Rectangle 27">
            <a:extLst>
              <a:ext uri="{FF2B5EF4-FFF2-40B4-BE49-F238E27FC236}">
                <a16:creationId xmlns:a16="http://schemas.microsoft.com/office/drawing/2014/main" id="{884639C0-C05B-7B73-5AFE-5D86996AC338}"/>
              </a:ext>
            </a:extLst>
          </p:cNvPr>
          <p:cNvSpPr/>
          <p:nvPr/>
        </p:nvSpPr>
        <p:spPr>
          <a:xfrm>
            <a:off x="8828258" y="0"/>
            <a:ext cx="1280160" cy="182880"/>
          </a:xfrm>
          <a:prstGeom prst="rect">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2"/>
                </a:solidFill>
                <a:latin typeface="Avenir Next" panose="020B0503020202020204" pitchFamily="34" charset="0"/>
              </a:rPr>
              <a:t>Governance</a:t>
            </a:r>
          </a:p>
        </p:txBody>
      </p:sp>
      <p:graphicFrame>
        <p:nvGraphicFramePr>
          <p:cNvPr id="5" name="Table 4">
            <a:extLst>
              <a:ext uri="{FF2B5EF4-FFF2-40B4-BE49-F238E27FC236}">
                <a16:creationId xmlns:a16="http://schemas.microsoft.com/office/drawing/2014/main" id="{153B7302-ACE3-007B-4EC8-84BB15BA797A}"/>
              </a:ext>
            </a:extLst>
          </p:cNvPr>
          <p:cNvGraphicFramePr>
            <a:graphicFrameLocks noGrp="1"/>
          </p:cNvGraphicFramePr>
          <p:nvPr>
            <p:extLst>
              <p:ext uri="{D42A27DB-BD31-4B8C-83A1-F6EECF244321}">
                <p14:modId xmlns:p14="http://schemas.microsoft.com/office/powerpoint/2010/main" val="2137169134"/>
              </p:ext>
            </p:extLst>
          </p:nvPr>
        </p:nvGraphicFramePr>
        <p:xfrm>
          <a:off x="1576567" y="2384015"/>
          <a:ext cx="6274700" cy="1854200"/>
        </p:xfrm>
        <a:graphic>
          <a:graphicData uri="http://schemas.openxmlformats.org/drawingml/2006/table">
            <a:tbl>
              <a:tblPr firstRow="1" bandRow="1">
                <a:tableStyleId>{69012ECD-51FC-41F1-AA8D-1B2483CD663E}</a:tableStyleId>
              </a:tblPr>
              <a:tblGrid>
                <a:gridCol w="3137350">
                  <a:extLst>
                    <a:ext uri="{9D8B030D-6E8A-4147-A177-3AD203B41FA5}">
                      <a16:colId xmlns:a16="http://schemas.microsoft.com/office/drawing/2014/main" val="223531713"/>
                    </a:ext>
                  </a:extLst>
                </a:gridCol>
                <a:gridCol w="3137350">
                  <a:extLst>
                    <a:ext uri="{9D8B030D-6E8A-4147-A177-3AD203B41FA5}">
                      <a16:colId xmlns:a16="http://schemas.microsoft.com/office/drawing/2014/main" val="3119035754"/>
                    </a:ext>
                  </a:extLst>
                </a:gridCol>
              </a:tblGrid>
              <a:tr h="370840">
                <a:tc gridSpan="2">
                  <a:txBody>
                    <a:bodyPr/>
                    <a:lstStyle/>
                    <a:p>
                      <a:pPr algn="ctr"/>
                      <a:r>
                        <a:rPr lang="en-US" sz="1400"/>
                        <a:t>Program Management Deliverables / Capabilities</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extLst>
                  <a:ext uri="{0D108BD9-81ED-4DB2-BD59-A6C34878D82A}">
                    <a16:rowId xmlns:a16="http://schemas.microsoft.com/office/drawing/2014/main" val="589133716"/>
                  </a:ext>
                </a:extLst>
              </a:tr>
              <a:tr h="370840">
                <a:tc>
                  <a:txBody>
                    <a:bodyPr/>
                    <a:lstStyle/>
                    <a:p>
                      <a:pPr algn="ctr"/>
                      <a:r>
                        <a:rPr lang="en-US" sz="1200">
                          <a:solidFill>
                            <a:schemeClr val="accent1"/>
                          </a:solidFill>
                        </a:rPr>
                        <a:t>Project Management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pPr algn="ctr"/>
                      <a:r>
                        <a:rPr lang="en-US" sz="1200">
                          <a:solidFill>
                            <a:schemeClr val="accent1"/>
                          </a:solidFill>
                        </a:rPr>
                        <a:t>Stakeholder Management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465164660"/>
                  </a:ext>
                </a:extLst>
              </a:tr>
              <a:tr h="370840">
                <a:tc gridSpan="2">
                  <a:txBody>
                    <a:bodyPr/>
                    <a:lstStyle/>
                    <a:p>
                      <a:pPr algn="ctr"/>
                      <a:r>
                        <a:rPr lang="en-US" sz="1200">
                          <a:solidFill>
                            <a:schemeClr val="accent1"/>
                          </a:solidFill>
                        </a:rPr>
                        <a:t>Risks &amp; Issues Management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lumMod val="40000"/>
                        <a:lumOff val="60000"/>
                      </a:schemeClr>
                    </a:solidFill>
                  </a:tcPr>
                </a:tc>
                <a:tc hMerge="1">
                  <a:txBody>
                    <a:bodyPr/>
                    <a:lstStyle/>
                    <a:p>
                      <a:pPr algn="ctr"/>
                      <a:endParaRPr lang="en-US"/>
                    </a:p>
                  </a:txBody>
                  <a:tcPr/>
                </a:tc>
                <a:extLst>
                  <a:ext uri="{0D108BD9-81ED-4DB2-BD59-A6C34878D82A}">
                    <a16:rowId xmlns:a16="http://schemas.microsoft.com/office/drawing/2014/main" val="1198030101"/>
                  </a:ext>
                </a:extLst>
              </a:tr>
              <a:tr h="370840">
                <a:tc gridSpan="2">
                  <a:txBody>
                    <a:bodyPr/>
                    <a:lstStyle/>
                    <a:p>
                      <a:pPr algn="ctr"/>
                      <a:r>
                        <a:rPr lang="en-US" sz="1200">
                          <a:solidFill>
                            <a:schemeClr val="accent1"/>
                          </a:solidFill>
                        </a:rPr>
                        <a:t>Change Management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lumMod val="40000"/>
                        <a:lumOff val="60000"/>
                      </a:schemeClr>
                    </a:solidFill>
                  </a:tcPr>
                </a:tc>
                <a:tc hMerge="1">
                  <a:txBody>
                    <a:bodyPr/>
                    <a:lstStyle/>
                    <a:p>
                      <a:pPr algn="ctr"/>
                      <a:endParaRPr lang="en-US"/>
                    </a:p>
                  </a:txBody>
                  <a:tcPr/>
                </a:tc>
                <a:extLst>
                  <a:ext uri="{0D108BD9-81ED-4DB2-BD59-A6C34878D82A}">
                    <a16:rowId xmlns:a16="http://schemas.microsoft.com/office/drawing/2014/main" val="1899737773"/>
                  </a:ext>
                </a:extLst>
              </a:tr>
              <a:tr h="370840">
                <a:tc gridSpan="2">
                  <a:txBody>
                    <a:bodyPr/>
                    <a:lstStyle/>
                    <a:p>
                      <a:pPr algn="ctr"/>
                      <a:r>
                        <a:rPr lang="en-US" sz="1200">
                          <a:solidFill>
                            <a:schemeClr val="accent1"/>
                          </a:solidFill>
                        </a:rPr>
                        <a:t>Communications Management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bg2">
                        <a:lumMod val="40000"/>
                        <a:lumOff val="60000"/>
                      </a:schemeClr>
                    </a:solidFill>
                  </a:tcPr>
                </a:tc>
                <a:tc hMerge="1">
                  <a:txBody>
                    <a:bodyPr/>
                    <a:lstStyle/>
                    <a:p>
                      <a:endParaRPr lang="en-US"/>
                    </a:p>
                  </a:txBody>
                  <a:tcPr/>
                </a:tc>
                <a:extLst>
                  <a:ext uri="{0D108BD9-81ED-4DB2-BD59-A6C34878D82A}">
                    <a16:rowId xmlns:a16="http://schemas.microsoft.com/office/drawing/2014/main" val="3303657767"/>
                  </a:ext>
                </a:extLst>
              </a:tr>
            </a:tbl>
          </a:graphicData>
        </a:graphic>
      </p:graphicFrame>
      <p:sp>
        <p:nvSpPr>
          <p:cNvPr id="6" name="Rectangle 5">
            <a:extLst>
              <a:ext uri="{FF2B5EF4-FFF2-40B4-BE49-F238E27FC236}">
                <a16:creationId xmlns:a16="http://schemas.microsoft.com/office/drawing/2014/main" id="{A932EAF5-8DAA-A80B-5280-41AB7F13C7BE}"/>
              </a:ext>
            </a:extLst>
          </p:cNvPr>
          <p:cNvSpPr/>
          <p:nvPr/>
        </p:nvSpPr>
        <p:spPr>
          <a:xfrm>
            <a:off x="849117" y="1169590"/>
            <a:ext cx="7231630" cy="466344"/>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Steering Committee</a:t>
            </a:r>
          </a:p>
        </p:txBody>
      </p:sp>
      <p:sp>
        <p:nvSpPr>
          <p:cNvPr id="7" name="Rectangle 6">
            <a:extLst>
              <a:ext uri="{FF2B5EF4-FFF2-40B4-BE49-F238E27FC236}">
                <a16:creationId xmlns:a16="http://schemas.microsoft.com/office/drawing/2014/main" id="{4CF2301F-3093-22D6-117B-6D1A6C239FC5}"/>
              </a:ext>
            </a:extLst>
          </p:cNvPr>
          <p:cNvSpPr/>
          <p:nvPr/>
        </p:nvSpPr>
        <p:spPr>
          <a:xfrm>
            <a:off x="849117" y="1776803"/>
            <a:ext cx="7231630" cy="466344"/>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latin typeface="Avenir Next" panose="020B0503020202020204" pitchFamily="34" charset="0"/>
              </a:rPr>
              <a:t>Project Management</a:t>
            </a:r>
          </a:p>
        </p:txBody>
      </p:sp>
      <p:graphicFrame>
        <p:nvGraphicFramePr>
          <p:cNvPr id="10" name="Table 9">
            <a:extLst>
              <a:ext uri="{FF2B5EF4-FFF2-40B4-BE49-F238E27FC236}">
                <a16:creationId xmlns:a16="http://schemas.microsoft.com/office/drawing/2014/main" id="{9E20D05C-E8B0-1B2E-0303-A2E6C20E0A4D}"/>
              </a:ext>
            </a:extLst>
          </p:cNvPr>
          <p:cNvGraphicFramePr>
            <a:graphicFrameLocks noGrp="1"/>
          </p:cNvGraphicFramePr>
          <p:nvPr>
            <p:extLst>
              <p:ext uri="{D42A27DB-BD31-4B8C-83A1-F6EECF244321}">
                <p14:modId xmlns:p14="http://schemas.microsoft.com/office/powerpoint/2010/main" val="4289622179"/>
              </p:ext>
            </p:extLst>
          </p:nvPr>
        </p:nvGraphicFramePr>
        <p:xfrm>
          <a:off x="1576566" y="5083135"/>
          <a:ext cx="6274700" cy="1302647"/>
        </p:xfrm>
        <a:graphic>
          <a:graphicData uri="http://schemas.openxmlformats.org/drawingml/2006/table">
            <a:tbl>
              <a:tblPr firstRow="1" bandRow="1">
                <a:tableStyleId>{69012ECD-51FC-41F1-AA8D-1B2483CD663E}</a:tableStyleId>
              </a:tblPr>
              <a:tblGrid>
                <a:gridCol w="1254940">
                  <a:extLst>
                    <a:ext uri="{9D8B030D-6E8A-4147-A177-3AD203B41FA5}">
                      <a16:colId xmlns:a16="http://schemas.microsoft.com/office/drawing/2014/main" val="223531713"/>
                    </a:ext>
                  </a:extLst>
                </a:gridCol>
                <a:gridCol w="1254940">
                  <a:extLst>
                    <a:ext uri="{9D8B030D-6E8A-4147-A177-3AD203B41FA5}">
                      <a16:colId xmlns:a16="http://schemas.microsoft.com/office/drawing/2014/main" val="3119035754"/>
                    </a:ext>
                  </a:extLst>
                </a:gridCol>
                <a:gridCol w="1254940">
                  <a:extLst>
                    <a:ext uri="{9D8B030D-6E8A-4147-A177-3AD203B41FA5}">
                      <a16:colId xmlns:a16="http://schemas.microsoft.com/office/drawing/2014/main" val="3644758574"/>
                    </a:ext>
                  </a:extLst>
                </a:gridCol>
                <a:gridCol w="1254940">
                  <a:extLst>
                    <a:ext uri="{9D8B030D-6E8A-4147-A177-3AD203B41FA5}">
                      <a16:colId xmlns:a16="http://schemas.microsoft.com/office/drawing/2014/main" val="1515797922"/>
                    </a:ext>
                  </a:extLst>
                </a:gridCol>
                <a:gridCol w="1254940">
                  <a:extLst>
                    <a:ext uri="{9D8B030D-6E8A-4147-A177-3AD203B41FA5}">
                      <a16:colId xmlns:a16="http://schemas.microsoft.com/office/drawing/2014/main" val="2309271178"/>
                    </a:ext>
                  </a:extLst>
                </a:gridCol>
              </a:tblGrid>
              <a:tr h="817947">
                <a:tc>
                  <a:txBody>
                    <a:bodyPr/>
                    <a:lstStyle/>
                    <a:p>
                      <a:pPr algn="ctr"/>
                      <a:r>
                        <a:rPr lang="en-US" sz="1400">
                          <a:solidFill>
                            <a:schemeClr val="accent1"/>
                          </a:solidFill>
                        </a:rPr>
                        <a:t>P1</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r>
                        <a:rPr lang="en-US" sz="1400">
                          <a:solidFill>
                            <a:schemeClr val="accent1"/>
                          </a:solidFill>
                        </a:rPr>
                        <a:t>P2</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r>
                        <a:rPr lang="en-US" sz="1400">
                          <a:solidFill>
                            <a:schemeClr val="accent1"/>
                          </a:solidFill>
                        </a:rPr>
                        <a:t>P3</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r>
                        <a:rPr lang="en-US" sz="1400">
                          <a:solidFill>
                            <a:schemeClr val="accent1"/>
                          </a:solidFill>
                        </a:rPr>
                        <a:t>P4</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a:r>
                        <a:rPr lang="en-US" sz="1400">
                          <a:solidFill>
                            <a:schemeClr val="accent1"/>
                          </a:solidFill>
                        </a:rPr>
                        <a:t>P5</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65164660"/>
                  </a:ext>
                </a:extLst>
              </a:tr>
              <a:tr h="484700">
                <a:tc gridSpan="5">
                  <a:txBody>
                    <a:bodyPr/>
                    <a:lstStyle/>
                    <a:p>
                      <a:pPr algn="ctr"/>
                      <a:r>
                        <a:rPr lang="en-US" sz="1200" i="1">
                          <a:solidFill>
                            <a:schemeClr val="accent1"/>
                          </a:solidFill>
                        </a:rPr>
                        <a:t>Standard Design Principles Across Functions</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rgbClr val="D6F5FB"/>
                    </a:solidFill>
                  </a:tcPr>
                </a:tc>
                <a:tc hMerge="1">
                  <a:txBody>
                    <a:bodyPr/>
                    <a:lstStyle/>
                    <a:p>
                      <a:pPr algn="ctr"/>
                      <a:endParaRPr lang="en-US" sz="1400">
                        <a:solidFill>
                          <a:schemeClr val="accent1"/>
                        </a:solidFill>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lumMod val="20000"/>
                        <a:lumOff val="80000"/>
                      </a:schemeClr>
                    </a:solidFill>
                  </a:tcPr>
                </a:tc>
                <a:tc hMerge="1">
                  <a:txBody>
                    <a:bodyPr/>
                    <a:lstStyle/>
                    <a:p>
                      <a:pPr algn="ctr"/>
                      <a:endParaRPr lang="en-US" sz="1400">
                        <a:solidFill>
                          <a:schemeClr val="accent1"/>
                        </a:solidFill>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lumMod val="20000"/>
                        <a:lumOff val="80000"/>
                      </a:schemeClr>
                    </a:solidFill>
                  </a:tcPr>
                </a:tc>
                <a:tc hMerge="1">
                  <a:txBody>
                    <a:bodyPr/>
                    <a:lstStyle/>
                    <a:p>
                      <a:pPr algn="ctr"/>
                      <a:endParaRPr lang="en-US" sz="1400">
                        <a:solidFill>
                          <a:schemeClr val="accent1"/>
                        </a:solidFill>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lumMod val="20000"/>
                        <a:lumOff val="80000"/>
                      </a:schemeClr>
                    </a:solidFill>
                  </a:tcPr>
                </a:tc>
                <a:tc hMerge="1">
                  <a:txBody>
                    <a:bodyPr/>
                    <a:lstStyle/>
                    <a:p>
                      <a:pPr algn="ctr"/>
                      <a:endParaRPr lang="en-US" sz="1400">
                        <a:solidFill>
                          <a:schemeClr val="accent1"/>
                        </a:solidFill>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268888785"/>
                  </a:ext>
                </a:extLst>
              </a:tr>
            </a:tbl>
          </a:graphicData>
        </a:graphic>
      </p:graphicFrame>
      <p:sp>
        <p:nvSpPr>
          <p:cNvPr id="11" name="Rectangle 10">
            <a:extLst>
              <a:ext uri="{FF2B5EF4-FFF2-40B4-BE49-F238E27FC236}">
                <a16:creationId xmlns:a16="http://schemas.microsoft.com/office/drawing/2014/main" id="{83A48101-2C44-2094-93C0-61C707EA7CB0}"/>
              </a:ext>
            </a:extLst>
          </p:cNvPr>
          <p:cNvSpPr/>
          <p:nvPr/>
        </p:nvSpPr>
        <p:spPr>
          <a:xfrm rot="16200000">
            <a:off x="384495" y="3134139"/>
            <a:ext cx="1857274" cy="350877"/>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i="1">
                <a:latin typeface="Avenir Next" panose="020B0503020202020204" pitchFamily="34" charset="0"/>
              </a:rPr>
              <a:t>Accountabilities</a:t>
            </a:r>
          </a:p>
        </p:txBody>
      </p:sp>
      <p:sp>
        <p:nvSpPr>
          <p:cNvPr id="14" name="Rectangle 13">
            <a:extLst>
              <a:ext uri="{FF2B5EF4-FFF2-40B4-BE49-F238E27FC236}">
                <a16:creationId xmlns:a16="http://schemas.microsoft.com/office/drawing/2014/main" id="{713A2715-78D4-2DC7-EAEC-E4F894C8EC63}"/>
              </a:ext>
            </a:extLst>
          </p:cNvPr>
          <p:cNvSpPr/>
          <p:nvPr/>
        </p:nvSpPr>
        <p:spPr>
          <a:xfrm rot="16200000">
            <a:off x="875749" y="5345079"/>
            <a:ext cx="874766" cy="350877"/>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i="1">
                <a:latin typeface="Avenir Next" panose="020B0503020202020204" pitchFamily="34" charset="0"/>
              </a:rPr>
              <a:t>Product</a:t>
            </a:r>
          </a:p>
        </p:txBody>
      </p:sp>
      <p:sp>
        <p:nvSpPr>
          <p:cNvPr id="17" name="Arrow: Pentagon 16">
            <a:extLst>
              <a:ext uri="{FF2B5EF4-FFF2-40B4-BE49-F238E27FC236}">
                <a16:creationId xmlns:a16="http://schemas.microsoft.com/office/drawing/2014/main" id="{CB4EDAD2-6EEC-562F-8432-A450260F9FF8}"/>
              </a:ext>
            </a:extLst>
          </p:cNvPr>
          <p:cNvSpPr/>
          <p:nvPr/>
        </p:nvSpPr>
        <p:spPr>
          <a:xfrm rot="5400000">
            <a:off x="2451633" y="3451425"/>
            <a:ext cx="692416" cy="2442550"/>
          </a:xfrm>
          <a:prstGeom prst="homePlate">
            <a:avLst>
              <a:gd name="adj" fmla="val 36320"/>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r>
              <a:rPr lang="en-US" sz="1200" i="1">
                <a:solidFill>
                  <a:schemeClr val="accent1"/>
                </a:solidFill>
                <a:latin typeface="+mj-lt"/>
              </a:rPr>
              <a:t>Top–down direction over </a:t>
            </a:r>
          </a:p>
          <a:p>
            <a:pPr algn="ctr"/>
            <a:r>
              <a:rPr lang="en-US" sz="1200" i="1">
                <a:solidFill>
                  <a:schemeClr val="accent1"/>
                </a:solidFill>
                <a:latin typeface="+mj-lt"/>
              </a:rPr>
              <a:t>process &amp; controls</a:t>
            </a:r>
          </a:p>
        </p:txBody>
      </p:sp>
      <p:sp>
        <p:nvSpPr>
          <p:cNvPr id="18" name="Arrow: Pentagon 17">
            <a:extLst>
              <a:ext uri="{FF2B5EF4-FFF2-40B4-BE49-F238E27FC236}">
                <a16:creationId xmlns:a16="http://schemas.microsoft.com/office/drawing/2014/main" id="{BFF51275-724B-0FEB-D19E-454E0F953465}"/>
              </a:ext>
            </a:extLst>
          </p:cNvPr>
          <p:cNvSpPr/>
          <p:nvPr/>
        </p:nvSpPr>
        <p:spPr>
          <a:xfrm rot="16200000">
            <a:off x="6283783" y="3451425"/>
            <a:ext cx="692416" cy="2442550"/>
          </a:xfrm>
          <a:prstGeom prst="homePlate">
            <a:avLst>
              <a:gd name="adj" fmla="val 36320"/>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200" i="1">
                <a:solidFill>
                  <a:schemeClr val="accent1"/>
                </a:solidFill>
                <a:latin typeface="+mj-lt"/>
              </a:rPr>
              <a:t>Control over</a:t>
            </a:r>
          </a:p>
          <a:p>
            <a:pPr algn="ctr"/>
            <a:r>
              <a:rPr lang="en-US" sz="1200" i="1">
                <a:solidFill>
                  <a:schemeClr val="accent1"/>
                </a:solidFill>
                <a:latin typeface="+mj-lt"/>
              </a:rPr>
              <a:t>design requests / changes</a:t>
            </a:r>
          </a:p>
        </p:txBody>
      </p:sp>
      <p:sp>
        <p:nvSpPr>
          <p:cNvPr id="25" name="ZoneTexte 54">
            <a:extLst>
              <a:ext uri="{FF2B5EF4-FFF2-40B4-BE49-F238E27FC236}">
                <a16:creationId xmlns:a16="http://schemas.microsoft.com/office/drawing/2014/main" id="{8E6CD440-7029-1826-B807-0F2FC08DA3E7}"/>
              </a:ext>
            </a:extLst>
          </p:cNvPr>
          <p:cNvSpPr txBox="1"/>
          <p:nvPr/>
        </p:nvSpPr>
        <p:spPr>
          <a:xfrm>
            <a:off x="8491154" y="1776802"/>
            <a:ext cx="3185611" cy="3720231"/>
          </a:xfrm>
          <a:prstGeom prst="rect">
            <a:avLst/>
          </a:prstGeom>
          <a:noFill/>
        </p:spPr>
        <p:txBody>
          <a:bodyPr wrap="square" rtlCol="0">
            <a:noAutofit/>
          </a:bodyPr>
          <a:lstStyle/>
          <a:p>
            <a:pPr>
              <a:spcBef>
                <a:spcPts val="1000"/>
              </a:spcBef>
              <a:spcAft>
                <a:spcPts val="600"/>
              </a:spcAft>
            </a:pPr>
            <a:r>
              <a:rPr lang="en-US" sz="1600" b="1">
                <a:solidFill>
                  <a:schemeClr val="accent1"/>
                </a:solidFill>
              </a:rPr>
              <a:t>Governance Principles:</a:t>
            </a:r>
          </a:p>
          <a:p>
            <a:pPr marL="285750" indent="-285750">
              <a:spcBef>
                <a:spcPts val="1000"/>
              </a:spcBef>
              <a:spcAft>
                <a:spcPts val="600"/>
              </a:spcAft>
              <a:buFont typeface="Arial" panose="020B0604020202020204" pitchFamily="34" charset="0"/>
              <a:buChar char="•"/>
            </a:pPr>
            <a:r>
              <a:rPr lang="en-US" sz="1400" b="1">
                <a:solidFill>
                  <a:schemeClr val="tx1">
                    <a:lumMod val="75000"/>
                    <a:lumOff val="25000"/>
                  </a:schemeClr>
                </a:solidFill>
              </a:rPr>
              <a:t>Establish a system </a:t>
            </a:r>
            <a:r>
              <a:rPr lang="en-US" sz="1400">
                <a:solidFill>
                  <a:schemeClr val="tx1">
                    <a:lumMod val="75000"/>
                    <a:lumOff val="25000"/>
                  </a:schemeClr>
                </a:solidFill>
              </a:rPr>
              <a:t>of rules, practices, and processes to drive a consistent project delivery discipline across regions</a:t>
            </a:r>
          </a:p>
          <a:p>
            <a:pPr marL="285750" indent="-285750">
              <a:spcBef>
                <a:spcPts val="1000"/>
              </a:spcBef>
              <a:spcAft>
                <a:spcPts val="600"/>
              </a:spcAft>
              <a:buFont typeface="Arial" panose="020B0604020202020204" pitchFamily="34" charset="0"/>
              <a:buChar char="•"/>
            </a:pPr>
            <a:r>
              <a:rPr lang="en-US" sz="1400" b="1">
                <a:solidFill>
                  <a:schemeClr val="tx1">
                    <a:lumMod val="75000"/>
                    <a:lumOff val="25000"/>
                  </a:schemeClr>
                </a:solidFill>
              </a:rPr>
              <a:t>Optimize value </a:t>
            </a:r>
            <a:r>
              <a:rPr lang="en-US" sz="1400">
                <a:solidFill>
                  <a:schemeClr val="tx1">
                    <a:lumMod val="75000"/>
                    <a:lumOff val="25000"/>
                  </a:schemeClr>
                </a:solidFill>
              </a:rPr>
              <a:t>by top–down regional implementations in compliance with standard process, controls, and technology / data architecture</a:t>
            </a:r>
          </a:p>
          <a:p>
            <a:pPr marL="285750" indent="-285750">
              <a:spcBef>
                <a:spcPts val="1000"/>
              </a:spcBef>
              <a:spcAft>
                <a:spcPts val="600"/>
              </a:spcAft>
              <a:buFont typeface="Arial" panose="020B0604020202020204" pitchFamily="34" charset="0"/>
              <a:buChar char="•"/>
            </a:pPr>
            <a:r>
              <a:rPr lang="en-US" sz="1400" b="1">
                <a:solidFill>
                  <a:schemeClr val="tx1">
                    <a:lumMod val="75000"/>
                    <a:lumOff val="25000"/>
                  </a:schemeClr>
                </a:solidFill>
              </a:rPr>
              <a:t>Leverage a Program Lead </a:t>
            </a:r>
            <a:r>
              <a:rPr lang="en-US" sz="1400">
                <a:solidFill>
                  <a:schemeClr val="tx1">
                    <a:lumMod val="75000"/>
                    <a:lumOff val="25000"/>
                  </a:schemeClr>
                </a:solidFill>
              </a:rPr>
              <a:t>to govern the critical capabilities for the transformation</a:t>
            </a:r>
          </a:p>
        </p:txBody>
      </p:sp>
      <p:sp>
        <p:nvSpPr>
          <p:cNvPr id="30" name="Rectangle 29">
            <a:extLst>
              <a:ext uri="{FF2B5EF4-FFF2-40B4-BE49-F238E27FC236}">
                <a16:creationId xmlns:a16="http://schemas.microsoft.com/office/drawing/2014/main" id="{F79848C9-C0FA-E0DC-A547-ED82B112B457}"/>
              </a:ext>
            </a:extLst>
          </p:cNvPr>
          <p:cNvSpPr/>
          <p:nvPr/>
        </p:nvSpPr>
        <p:spPr>
          <a:xfrm rot="16200000">
            <a:off x="-2145337" y="3674509"/>
            <a:ext cx="5489177" cy="350878"/>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i="1">
                <a:solidFill>
                  <a:schemeClr val="bg1">
                    <a:lumMod val="65000"/>
                  </a:schemeClr>
                </a:solidFill>
                <a:latin typeface="Avenir Next" panose="020B0503020202020204" pitchFamily="34" charset="0"/>
              </a:rPr>
              <a:t>House of Governance </a:t>
            </a:r>
            <a:r>
              <a:rPr lang="en-US" sz="1400" i="1">
                <a:solidFill>
                  <a:schemeClr val="bg1">
                    <a:lumMod val="65000"/>
                  </a:schemeClr>
                </a:solidFill>
                <a:latin typeface="Avenir Next" panose="020B0503020202020204" pitchFamily="34" charset="0"/>
              </a:rPr>
              <a:t>(Capabilities Framework)</a:t>
            </a:r>
          </a:p>
        </p:txBody>
      </p:sp>
      <p:sp>
        <p:nvSpPr>
          <p:cNvPr id="31" name="Isosceles Triangle 30">
            <a:extLst>
              <a:ext uri="{FF2B5EF4-FFF2-40B4-BE49-F238E27FC236}">
                <a16:creationId xmlns:a16="http://schemas.microsoft.com/office/drawing/2014/main" id="{64E7798B-8374-F2C9-67E3-3F312281BD55}"/>
              </a:ext>
            </a:extLst>
          </p:cNvPr>
          <p:cNvSpPr/>
          <p:nvPr/>
        </p:nvSpPr>
        <p:spPr>
          <a:xfrm>
            <a:off x="849116" y="839972"/>
            <a:ext cx="7337959" cy="24134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8" name="Rectangle 7">
            <a:extLst>
              <a:ext uri="{FF2B5EF4-FFF2-40B4-BE49-F238E27FC236}">
                <a16:creationId xmlns:a16="http://schemas.microsoft.com/office/drawing/2014/main" id="{96BD2E99-6601-7ED8-34EB-E8796AF17F81}"/>
              </a:ext>
            </a:extLst>
          </p:cNvPr>
          <p:cNvSpPr/>
          <p:nvPr/>
        </p:nvSpPr>
        <p:spPr>
          <a:xfrm>
            <a:off x="7567580"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spTree>
    <p:extLst>
      <p:ext uri="{BB962C8B-B14F-4D97-AF65-F5344CB8AC3E}">
        <p14:creationId xmlns:p14="http://schemas.microsoft.com/office/powerpoint/2010/main" val="2152340458"/>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0FD6845-BC4E-F573-92A5-2AF67BB55002}"/>
              </a:ext>
            </a:extLst>
          </p:cNvPr>
          <p:cNvSpPr/>
          <p:nvPr/>
        </p:nvSpPr>
        <p:spPr>
          <a:xfrm>
            <a:off x="0" y="2104909"/>
            <a:ext cx="12192000" cy="2286000"/>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14" name="Rectangle 13">
            <a:extLst>
              <a:ext uri="{FF2B5EF4-FFF2-40B4-BE49-F238E27FC236}">
                <a16:creationId xmlns:a16="http://schemas.microsoft.com/office/drawing/2014/main" id="{15277ECC-2F84-4906-A0AF-9B8CDA2E9D7E}"/>
              </a:ext>
            </a:extLst>
          </p:cNvPr>
          <p:cNvSpPr/>
          <p:nvPr/>
        </p:nvSpPr>
        <p:spPr>
          <a:xfrm>
            <a:off x="0" y="4844144"/>
            <a:ext cx="12192000" cy="6400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3" name="Title 2">
            <a:extLst>
              <a:ext uri="{FF2B5EF4-FFF2-40B4-BE49-F238E27FC236}">
                <a16:creationId xmlns:a16="http://schemas.microsoft.com/office/drawing/2014/main" id="{3C7CC11C-EB58-CF24-4922-34E8A5F054DE}"/>
              </a:ext>
            </a:extLst>
          </p:cNvPr>
          <p:cNvSpPr>
            <a:spLocks noGrp="1"/>
          </p:cNvSpPr>
          <p:nvPr>
            <p:ph type="title"/>
          </p:nvPr>
        </p:nvSpPr>
        <p:spPr/>
        <p:txBody>
          <a:bodyPr/>
          <a:lstStyle/>
          <a:p>
            <a:r>
              <a:rPr lang="en-US"/>
              <a:t>Summary</a:t>
            </a:r>
          </a:p>
        </p:txBody>
      </p:sp>
      <p:sp>
        <p:nvSpPr>
          <p:cNvPr id="4" name="Footer Placeholder 3">
            <a:extLst>
              <a:ext uri="{FF2B5EF4-FFF2-40B4-BE49-F238E27FC236}">
                <a16:creationId xmlns:a16="http://schemas.microsoft.com/office/drawing/2014/main" id="{951C625B-9C96-4291-235D-7E355262AD4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6" name="TextBox 5">
            <a:extLst>
              <a:ext uri="{FF2B5EF4-FFF2-40B4-BE49-F238E27FC236}">
                <a16:creationId xmlns:a16="http://schemas.microsoft.com/office/drawing/2014/main" id="{8660FAD5-C2A9-F243-3C9D-1B59C885C55E}"/>
              </a:ext>
            </a:extLst>
          </p:cNvPr>
          <p:cNvSpPr txBox="1"/>
          <p:nvPr/>
        </p:nvSpPr>
        <p:spPr>
          <a:xfrm>
            <a:off x="609600" y="4968230"/>
            <a:ext cx="10069286" cy="369332"/>
          </a:xfrm>
          <a:prstGeom prst="rect">
            <a:avLst/>
          </a:prstGeom>
          <a:noFill/>
        </p:spPr>
        <p:txBody>
          <a:bodyPr wrap="square">
            <a:spAutoFit/>
          </a:bodyPr>
          <a:lstStyle/>
          <a:p>
            <a:r>
              <a:rPr lang="en-US" i="1">
                <a:solidFill>
                  <a:schemeClr val="bg1"/>
                </a:solidFill>
              </a:rPr>
              <a:t>Transform with intention. Start with data. Lead with AI. Sustain through people.</a:t>
            </a:r>
          </a:p>
        </p:txBody>
      </p:sp>
      <p:sp>
        <p:nvSpPr>
          <p:cNvPr id="8" name="TextBox 7">
            <a:extLst>
              <a:ext uri="{FF2B5EF4-FFF2-40B4-BE49-F238E27FC236}">
                <a16:creationId xmlns:a16="http://schemas.microsoft.com/office/drawing/2014/main" id="{AF3F7B88-1148-26AE-AF06-64B0F10AD8F8}"/>
              </a:ext>
            </a:extLst>
          </p:cNvPr>
          <p:cNvSpPr txBox="1"/>
          <p:nvPr/>
        </p:nvSpPr>
        <p:spPr>
          <a:xfrm>
            <a:off x="515233" y="1263721"/>
            <a:ext cx="11110710" cy="338554"/>
          </a:xfrm>
          <a:prstGeom prst="rect">
            <a:avLst/>
          </a:prstGeom>
          <a:noFill/>
        </p:spPr>
        <p:txBody>
          <a:bodyPr wrap="square">
            <a:spAutoFit/>
          </a:bodyPr>
          <a:lstStyle/>
          <a:p>
            <a:r>
              <a:rPr lang="en-US" sz="1600"/>
              <a:t>The Playbook guides your organization to harness AI for meaningful, sustainable change.</a:t>
            </a:r>
          </a:p>
        </p:txBody>
      </p:sp>
      <p:grpSp>
        <p:nvGrpSpPr>
          <p:cNvPr id="13" name="Group 12">
            <a:extLst>
              <a:ext uri="{FF2B5EF4-FFF2-40B4-BE49-F238E27FC236}">
                <a16:creationId xmlns:a16="http://schemas.microsoft.com/office/drawing/2014/main" id="{EF1616CD-D5EC-1556-4FA0-5BCBFFBE6B33}"/>
              </a:ext>
            </a:extLst>
          </p:cNvPr>
          <p:cNvGrpSpPr/>
          <p:nvPr/>
        </p:nvGrpSpPr>
        <p:grpSpPr>
          <a:xfrm>
            <a:off x="1061357" y="2273507"/>
            <a:ext cx="10069286" cy="1948804"/>
            <a:chOff x="598714" y="2198983"/>
            <a:chExt cx="10069286" cy="1948804"/>
          </a:xfrm>
        </p:grpSpPr>
        <p:sp>
          <p:nvSpPr>
            <p:cNvPr id="10" name="TextBox 9">
              <a:extLst>
                <a:ext uri="{FF2B5EF4-FFF2-40B4-BE49-F238E27FC236}">
                  <a16:creationId xmlns:a16="http://schemas.microsoft.com/office/drawing/2014/main" id="{457415BF-567B-AD55-0E30-742F01BBD82C}"/>
                </a:ext>
              </a:extLst>
            </p:cNvPr>
            <p:cNvSpPr txBox="1"/>
            <p:nvPr/>
          </p:nvSpPr>
          <p:spPr>
            <a:xfrm>
              <a:off x="598714" y="2198984"/>
              <a:ext cx="3178629" cy="1948803"/>
            </a:xfrm>
            <a:prstGeom prst="rect">
              <a:avLst/>
            </a:prstGeom>
            <a:noFill/>
          </p:spPr>
          <p:txBody>
            <a:bodyPr wrap="square">
              <a:spAutoFit/>
            </a:bodyPr>
            <a:lstStyle/>
            <a:p>
              <a:pPr algn="ctr">
                <a:lnSpc>
                  <a:spcPct val="150000"/>
                </a:lnSpc>
                <a:buNone/>
              </a:pPr>
              <a:r>
                <a:rPr lang="en-US" sz="2400" b="1">
                  <a:solidFill>
                    <a:schemeClr val="tx1">
                      <a:lumMod val="65000"/>
                      <a:lumOff val="35000"/>
                    </a:schemeClr>
                  </a:solidFill>
                </a:rPr>
                <a:t>3</a:t>
              </a:r>
            </a:p>
            <a:p>
              <a:pPr algn="ctr">
                <a:lnSpc>
                  <a:spcPct val="150000"/>
                </a:lnSpc>
                <a:buNone/>
              </a:pPr>
              <a:r>
                <a:rPr lang="en-US" sz="1600" b="1">
                  <a:solidFill>
                    <a:schemeClr val="tx1">
                      <a:lumMod val="65000"/>
                      <a:lumOff val="35000"/>
                    </a:schemeClr>
                  </a:solidFill>
                </a:rPr>
                <a:t>Main Sections</a:t>
              </a:r>
            </a:p>
            <a:p>
              <a:pPr algn="ctr">
                <a:lnSpc>
                  <a:spcPct val="150000"/>
                </a:lnSpc>
                <a:buNone/>
              </a:pPr>
              <a:r>
                <a:rPr lang="en-US" sz="1400">
                  <a:solidFill>
                    <a:schemeClr val="tx1">
                      <a:lumMod val="65000"/>
                      <a:lumOff val="35000"/>
                    </a:schemeClr>
                  </a:solidFill>
                </a:rPr>
                <a:t>Comprehensive coverage from problem–solving to delivery to change management</a:t>
              </a:r>
            </a:p>
          </p:txBody>
        </p:sp>
        <p:sp>
          <p:nvSpPr>
            <p:cNvPr id="11" name="TextBox 10">
              <a:extLst>
                <a:ext uri="{FF2B5EF4-FFF2-40B4-BE49-F238E27FC236}">
                  <a16:creationId xmlns:a16="http://schemas.microsoft.com/office/drawing/2014/main" id="{19EB30EF-45A7-BBF6-A54D-62F5323BDBCB}"/>
                </a:ext>
              </a:extLst>
            </p:cNvPr>
            <p:cNvSpPr txBox="1"/>
            <p:nvPr/>
          </p:nvSpPr>
          <p:spPr>
            <a:xfrm>
              <a:off x="4044042" y="2198983"/>
              <a:ext cx="3178629" cy="1625638"/>
            </a:xfrm>
            <a:prstGeom prst="rect">
              <a:avLst/>
            </a:prstGeom>
            <a:noFill/>
          </p:spPr>
          <p:txBody>
            <a:bodyPr wrap="square">
              <a:spAutoFit/>
            </a:bodyPr>
            <a:lstStyle/>
            <a:p>
              <a:pPr algn="ctr">
                <a:lnSpc>
                  <a:spcPct val="150000"/>
                </a:lnSpc>
                <a:buNone/>
              </a:pPr>
              <a:r>
                <a:rPr lang="en-US" sz="2400" b="1">
                  <a:solidFill>
                    <a:schemeClr val="tx1">
                      <a:lumMod val="65000"/>
                      <a:lumOff val="35000"/>
                    </a:schemeClr>
                  </a:solidFill>
                </a:rPr>
                <a:t>2</a:t>
              </a:r>
            </a:p>
            <a:p>
              <a:pPr algn="ctr">
                <a:lnSpc>
                  <a:spcPct val="150000"/>
                </a:lnSpc>
                <a:buNone/>
              </a:pPr>
              <a:r>
                <a:rPr lang="en-US" sz="1600" b="1">
                  <a:solidFill>
                    <a:schemeClr val="tx1">
                      <a:lumMod val="65000"/>
                      <a:lumOff val="35000"/>
                    </a:schemeClr>
                  </a:solidFill>
                </a:rPr>
                <a:t>AOMT Core Principles</a:t>
              </a:r>
            </a:p>
            <a:p>
              <a:pPr algn="ctr">
                <a:lnSpc>
                  <a:spcPct val="150000"/>
                </a:lnSpc>
                <a:buNone/>
              </a:pPr>
              <a:r>
                <a:rPr lang="en-US" sz="1400">
                  <a:solidFill>
                    <a:schemeClr val="tx1">
                      <a:lumMod val="65000"/>
                      <a:lumOff val="35000"/>
                    </a:schemeClr>
                  </a:solidFill>
                </a:rPr>
                <a:t>Data First and AI First guide every transformation decision</a:t>
              </a:r>
            </a:p>
          </p:txBody>
        </p:sp>
        <p:sp>
          <p:nvSpPr>
            <p:cNvPr id="12" name="TextBox 11">
              <a:extLst>
                <a:ext uri="{FF2B5EF4-FFF2-40B4-BE49-F238E27FC236}">
                  <a16:creationId xmlns:a16="http://schemas.microsoft.com/office/drawing/2014/main" id="{7825F4FB-E0F7-C3DA-500A-439A627F42A3}"/>
                </a:ext>
              </a:extLst>
            </p:cNvPr>
            <p:cNvSpPr txBox="1"/>
            <p:nvPr/>
          </p:nvSpPr>
          <p:spPr>
            <a:xfrm>
              <a:off x="7489371" y="2198983"/>
              <a:ext cx="3178629" cy="1625638"/>
            </a:xfrm>
            <a:prstGeom prst="rect">
              <a:avLst/>
            </a:prstGeom>
            <a:noFill/>
          </p:spPr>
          <p:txBody>
            <a:bodyPr wrap="square">
              <a:spAutoFit/>
            </a:bodyPr>
            <a:lstStyle/>
            <a:p>
              <a:pPr algn="ctr">
                <a:lnSpc>
                  <a:spcPct val="150000"/>
                </a:lnSpc>
              </a:pPr>
              <a:r>
                <a:rPr lang="en-US" sz="2400" b="1">
                  <a:solidFill>
                    <a:schemeClr val="tx1">
                      <a:lumMod val="65000"/>
                      <a:lumOff val="35000"/>
                    </a:schemeClr>
                  </a:solidFill>
                </a:rPr>
                <a:t>∞</a:t>
              </a:r>
            </a:p>
            <a:p>
              <a:pPr algn="ctr">
                <a:lnSpc>
                  <a:spcPct val="150000"/>
                </a:lnSpc>
                <a:buNone/>
              </a:pPr>
              <a:r>
                <a:rPr lang="en-US" sz="1600" b="1">
                  <a:solidFill>
                    <a:schemeClr val="tx1">
                      <a:lumMod val="65000"/>
                      <a:lumOff val="35000"/>
                    </a:schemeClr>
                  </a:solidFill>
                </a:rPr>
                <a:t>Use Cases</a:t>
              </a:r>
            </a:p>
            <a:p>
              <a:pPr algn="ctr">
                <a:lnSpc>
                  <a:spcPct val="150000"/>
                </a:lnSpc>
                <a:buNone/>
              </a:pPr>
              <a:r>
                <a:rPr lang="en-US" sz="1400">
                  <a:solidFill>
                    <a:schemeClr val="tx1">
                      <a:lumMod val="65000"/>
                      <a:lumOff val="35000"/>
                    </a:schemeClr>
                  </a:solidFill>
                </a:rPr>
                <a:t>Tool–agnostic framework adapts to any organizational context</a:t>
              </a:r>
            </a:p>
          </p:txBody>
        </p:sp>
      </p:grpSp>
      <p:sp>
        <p:nvSpPr>
          <p:cNvPr id="17" name="Arrow: Pentagon 16">
            <a:hlinkClick r:id="rId3" action="ppaction://hlinksldjump"/>
            <a:extLst>
              <a:ext uri="{FF2B5EF4-FFF2-40B4-BE49-F238E27FC236}">
                <a16:creationId xmlns:a16="http://schemas.microsoft.com/office/drawing/2014/main" id="{1445AE43-136F-626F-06EB-EE57E996E458}"/>
              </a:ext>
            </a:extLst>
          </p:cNvPr>
          <p:cNvSpPr/>
          <p:nvPr/>
        </p:nvSpPr>
        <p:spPr>
          <a:xfrm rot="10800000">
            <a:off x="88900" y="6627464"/>
            <a:ext cx="182880" cy="201168"/>
          </a:xfrm>
          <a:prstGeom prst="homePlat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Tree>
    <p:extLst>
      <p:ext uri="{BB962C8B-B14F-4D97-AF65-F5344CB8AC3E}">
        <p14:creationId xmlns:p14="http://schemas.microsoft.com/office/powerpoint/2010/main" val="1782265265"/>
      </p:ext>
    </p:extLst>
  </p:cSld>
  <p:clrMapOvr>
    <a:masterClrMapping/>
  </p:clrMapOvr>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8223A6D-9F60-EE34-759A-BA721BC9ED7C}"/>
              </a:ext>
            </a:extLst>
          </p:cNvPr>
          <p:cNvSpPr txBox="1"/>
          <p:nvPr/>
        </p:nvSpPr>
        <p:spPr>
          <a:xfrm>
            <a:off x="478971" y="5916155"/>
            <a:ext cx="5007429" cy="461665"/>
          </a:xfrm>
          <a:prstGeom prst="rect">
            <a:avLst/>
          </a:prstGeom>
          <a:noFill/>
        </p:spPr>
        <p:txBody>
          <a:bodyPr wrap="square">
            <a:spAutoFit/>
          </a:bodyPr>
          <a:lstStyle/>
          <a:p>
            <a:r>
              <a:rPr lang="en-US" sz="1200" i="1">
                <a:solidFill>
                  <a:schemeClr val="accent1"/>
                </a:solidFill>
              </a:rPr>
              <a:t>For questions and/or requests related to this material, please reach out to Paul Giessler via </a:t>
            </a:r>
            <a:r>
              <a:rPr lang="en-US" sz="1200" i="1">
                <a:solidFill>
                  <a:schemeClr val="accent1"/>
                </a:solidFill>
                <a:hlinkClick r:id="rId2">
                  <a:extLst>
                    <a:ext uri="{A12FA001-AC4F-418D-AE19-62706E023703}">
                      <ahyp:hlinkClr xmlns:ahyp="http://schemas.microsoft.com/office/drawing/2018/hyperlinkcolor" val="tx"/>
                    </a:ext>
                  </a:extLst>
                </a:hlinkClick>
              </a:rPr>
              <a:t>email</a:t>
            </a:r>
            <a:r>
              <a:rPr lang="en-US" sz="1200" i="1">
                <a:solidFill>
                  <a:schemeClr val="accent1"/>
                </a:solidFill>
              </a:rPr>
              <a:t> and/or contact number, 248–910–5501.</a:t>
            </a:r>
          </a:p>
        </p:txBody>
      </p:sp>
    </p:spTree>
    <p:extLst>
      <p:ext uri="{BB962C8B-B14F-4D97-AF65-F5344CB8AC3E}">
        <p14:creationId xmlns:p14="http://schemas.microsoft.com/office/powerpoint/2010/main" val="3862185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01042-0A04-C41A-6E9A-08F70BDEF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82DFD5-CEA5-363F-B550-2D7EA04C3E77}"/>
              </a:ext>
            </a:extLst>
          </p:cNvPr>
          <p:cNvSpPr>
            <a:spLocks noGrp="1"/>
          </p:cNvSpPr>
          <p:nvPr>
            <p:ph type="title"/>
          </p:nvPr>
        </p:nvSpPr>
        <p:spPr/>
        <p:txBody>
          <a:bodyPr/>
          <a:lstStyle/>
          <a:p>
            <a:r>
              <a:rPr lang="en-US"/>
              <a:t>SECTION 1: PRACTITIONERS GUIDE</a:t>
            </a:r>
          </a:p>
        </p:txBody>
      </p:sp>
      <p:sp>
        <p:nvSpPr>
          <p:cNvPr id="3" name="Footer Placeholder 2">
            <a:extLst>
              <a:ext uri="{FF2B5EF4-FFF2-40B4-BE49-F238E27FC236}">
                <a16:creationId xmlns:a16="http://schemas.microsoft.com/office/drawing/2014/main" id="{CADC3463-85C7-B1BB-E971-C95EC1036D3C}"/>
              </a:ext>
            </a:extLst>
          </p:cNvPr>
          <p:cNvSpPr>
            <a:spLocks noGrp="1"/>
          </p:cNvSpPr>
          <p:nvPr>
            <p:ph type="ftr" sz="quarter" idx="4294967295"/>
          </p:nvPr>
        </p:nvSpPr>
        <p:spPr>
          <a:xfrm>
            <a:off x="0" y="6594475"/>
            <a:ext cx="4114800" cy="230188"/>
          </a:xfrm>
        </p:spPr>
        <p:txBody>
          <a:bodyPr/>
          <a:lstStyle/>
          <a:p>
            <a:r>
              <a:rPr lang="en-US"/>
              <a:t>Confidential &amp; Proprietary</a:t>
            </a:r>
          </a:p>
        </p:txBody>
      </p:sp>
      <p:grpSp>
        <p:nvGrpSpPr>
          <p:cNvPr id="9" name="Group 8">
            <a:extLst>
              <a:ext uri="{FF2B5EF4-FFF2-40B4-BE49-F238E27FC236}">
                <a16:creationId xmlns:a16="http://schemas.microsoft.com/office/drawing/2014/main" id="{2EE1A930-0D88-F180-B11C-6553C2A6AD2B}"/>
              </a:ext>
            </a:extLst>
          </p:cNvPr>
          <p:cNvGrpSpPr/>
          <p:nvPr/>
        </p:nvGrpSpPr>
        <p:grpSpPr>
          <a:xfrm>
            <a:off x="9648018" y="279486"/>
            <a:ext cx="2257167" cy="1486561"/>
            <a:chOff x="9648018" y="109157"/>
            <a:chExt cx="2257167" cy="1486561"/>
          </a:xfrm>
        </p:grpSpPr>
        <p:sp>
          <p:nvSpPr>
            <p:cNvPr id="10" name="Rectangle 9">
              <a:extLst>
                <a:ext uri="{FF2B5EF4-FFF2-40B4-BE49-F238E27FC236}">
                  <a16:creationId xmlns:a16="http://schemas.microsoft.com/office/drawing/2014/main" id="{D0C36ECB-20B4-AEAE-9070-98848BEC0772}"/>
                </a:ext>
              </a:extLst>
            </p:cNvPr>
            <p:cNvSpPr/>
            <p:nvPr/>
          </p:nvSpPr>
          <p:spPr>
            <a:xfrm>
              <a:off x="9760327" y="687536"/>
              <a:ext cx="2011680" cy="34508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Chapter I: AI Problem Solving</a:t>
              </a:r>
            </a:p>
          </p:txBody>
        </p:sp>
        <p:sp>
          <p:nvSpPr>
            <p:cNvPr id="11" name="Rectangle 10">
              <a:extLst>
                <a:ext uri="{FF2B5EF4-FFF2-40B4-BE49-F238E27FC236}">
                  <a16:creationId xmlns:a16="http://schemas.microsoft.com/office/drawing/2014/main" id="{E0E82187-8686-DC4C-F075-BD9CB5B21344}"/>
                </a:ext>
              </a:extLst>
            </p:cNvPr>
            <p:cNvSpPr/>
            <p:nvPr/>
          </p:nvSpPr>
          <p:spPr>
            <a:xfrm>
              <a:off x="9760327" y="1076968"/>
              <a:ext cx="2011680" cy="347472"/>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Chapter II: Agentic Tool Dev</a:t>
              </a:r>
            </a:p>
          </p:txBody>
        </p:sp>
        <p:sp>
          <p:nvSpPr>
            <p:cNvPr id="12" name="Rectangle 11">
              <a:extLst>
                <a:ext uri="{FF2B5EF4-FFF2-40B4-BE49-F238E27FC236}">
                  <a16:creationId xmlns:a16="http://schemas.microsoft.com/office/drawing/2014/main" id="{D8148304-668E-8515-A2D2-424BD07624BD}"/>
                </a:ext>
              </a:extLst>
            </p:cNvPr>
            <p:cNvSpPr/>
            <p:nvPr/>
          </p:nvSpPr>
          <p:spPr>
            <a:xfrm>
              <a:off x="9648018" y="292037"/>
              <a:ext cx="2236299" cy="1303681"/>
            </a:xfrm>
            <a:prstGeom prst="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 b="1">
                <a:solidFill>
                  <a:schemeClr val="bg1">
                    <a:lumMod val="65000"/>
                  </a:schemeClr>
                </a:solidFill>
                <a:latin typeface="+mj-lt"/>
              </a:endParaRPr>
            </a:p>
            <a:p>
              <a:pPr algn="ctr"/>
              <a:endParaRPr lang="en-US" sz="200" b="1">
                <a:solidFill>
                  <a:schemeClr val="bg1">
                    <a:lumMod val="65000"/>
                  </a:schemeClr>
                </a:solidFill>
                <a:latin typeface="+mj-lt"/>
              </a:endParaRPr>
            </a:p>
            <a:p>
              <a:pPr algn="ctr"/>
              <a:r>
                <a:rPr lang="en-US" sz="1100" b="1">
                  <a:solidFill>
                    <a:schemeClr val="bg1">
                      <a:lumMod val="65000"/>
                    </a:schemeClr>
                  </a:solidFill>
                </a:rPr>
                <a:t>Section Chapters:</a:t>
              </a:r>
            </a:p>
          </p:txBody>
        </p:sp>
        <p:sp>
          <p:nvSpPr>
            <p:cNvPr id="13" name="Rectangle 12">
              <a:extLst>
                <a:ext uri="{FF2B5EF4-FFF2-40B4-BE49-F238E27FC236}">
                  <a16:creationId xmlns:a16="http://schemas.microsoft.com/office/drawing/2014/main" id="{8C1BE2B2-3A0B-477A-32A8-68BC73D449A7}"/>
                </a:ext>
              </a:extLst>
            </p:cNvPr>
            <p:cNvSpPr/>
            <p:nvPr/>
          </p:nvSpPr>
          <p:spPr>
            <a:xfrm>
              <a:off x="9648018" y="109157"/>
              <a:ext cx="2257167"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i="1">
                  <a:solidFill>
                    <a:schemeClr val="bg1"/>
                  </a:solidFill>
                  <a:latin typeface="Avenir Next" panose="020B0503020202020204" pitchFamily="34" charset="0"/>
                </a:rPr>
                <a:t>SECTION 1: PRACTITIONERS GUIDE</a:t>
              </a:r>
            </a:p>
          </p:txBody>
        </p:sp>
      </p:grpSp>
      <p:sp>
        <p:nvSpPr>
          <p:cNvPr id="14" name="Rectangle 13">
            <a:extLst>
              <a:ext uri="{FF2B5EF4-FFF2-40B4-BE49-F238E27FC236}">
                <a16:creationId xmlns:a16="http://schemas.microsoft.com/office/drawing/2014/main" id="{145FCD7A-2AA0-F243-206E-68DC0AD1685E}"/>
              </a:ext>
            </a:extLst>
          </p:cNvPr>
          <p:cNvSpPr/>
          <p:nvPr/>
        </p:nvSpPr>
        <p:spPr>
          <a:xfrm>
            <a:off x="2284265" y="2900185"/>
            <a:ext cx="2686896" cy="329185"/>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tx2"/>
                </a:solidFill>
                <a:latin typeface="Avenir Next" panose="020B0503020202020204" pitchFamily="34" charset="0"/>
              </a:rPr>
              <a:t>Chapter I: AI Problem Solving</a:t>
            </a:r>
          </a:p>
        </p:txBody>
      </p:sp>
      <p:sp>
        <p:nvSpPr>
          <p:cNvPr id="15" name="Rectangle 14">
            <a:extLst>
              <a:ext uri="{FF2B5EF4-FFF2-40B4-BE49-F238E27FC236}">
                <a16:creationId xmlns:a16="http://schemas.microsoft.com/office/drawing/2014/main" id="{7716522E-880C-1FE2-330D-C3699045F587}"/>
              </a:ext>
            </a:extLst>
          </p:cNvPr>
          <p:cNvSpPr/>
          <p:nvPr/>
        </p:nvSpPr>
        <p:spPr>
          <a:xfrm>
            <a:off x="2284264" y="3258983"/>
            <a:ext cx="2686897" cy="329184"/>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tx2"/>
                </a:solidFill>
                <a:latin typeface="Avenir Next" panose="020B0503020202020204" pitchFamily="34" charset="0"/>
              </a:rPr>
              <a:t>Chapter II: Agentic Tool Dev &amp; Agile Delivery</a:t>
            </a:r>
          </a:p>
        </p:txBody>
      </p:sp>
      <p:sp>
        <p:nvSpPr>
          <p:cNvPr id="16" name="Rectangle 15">
            <a:extLst>
              <a:ext uri="{FF2B5EF4-FFF2-40B4-BE49-F238E27FC236}">
                <a16:creationId xmlns:a16="http://schemas.microsoft.com/office/drawing/2014/main" id="{0B417431-E124-07FB-25B1-FC4D12F960C5}"/>
              </a:ext>
            </a:extLst>
          </p:cNvPr>
          <p:cNvSpPr/>
          <p:nvPr/>
        </p:nvSpPr>
        <p:spPr>
          <a:xfrm>
            <a:off x="1356911" y="4033688"/>
            <a:ext cx="3614250" cy="32918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SECTION III: Change Readiness</a:t>
            </a:r>
          </a:p>
        </p:txBody>
      </p:sp>
      <p:sp>
        <p:nvSpPr>
          <p:cNvPr id="17" name="Rectangle 16">
            <a:extLst>
              <a:ext uri="{FF2B5EF4-FFF2-40B4-BE49-F238E27FC236}">
                <a16:creationId xmlns:a16="http://schemas.microsoft.com/office/drawing/2014/main" id="{9DCC8D92-2F38-8DFA-D893-EDADA5E52FDB}"/>
              </a:ext>
            </a:extLst>
          </p:cNvPr>
          <p:cNvSpPr/>
          <p:nvPr/>
        </p:nvSpPr>
        <p:spPr>
          <a:xfrm>
            <a:off x="1219200" y="2519631"/>
            <a:ext cx="3892795" cy="1965945"/>
          </a:xfrm>
          <a:prstGeom prst="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 b="1">
              <a:latin typeface="+mj-lt"/>
            </a:endParaRPr>
          </a:p>
          <a:p>
            <a:pPr algn="ctr"/>
            <a:endParaRPr lang="en-US" sz="200" b="1">
              <a:solidFill>
                <a:schemeClr val="tx1"/>
              </a:solidFill>
              <a:latin typeface="+mj-lt"/>
            </a:endParaRPr>
          </a:p>
          <a:p>
            <a:pPr algn="ctr"/>
            <a:r>
              <a:rPr lang="en-US" sz="1100" b="1">
                <a:solidFill>
                  <a:schemeClr val="bg1">
                    <a:lumMod val="65000"/>
                  </a:schemeClr>
                </a:solidFill>
              </a:rPr>
              <a:t>Playbook Deep Dives:</a:t>
            </a:r>
          </a:p>
        </p:txBody>
      </p:sp>
      <p:sp>
        <p:nvSpPr>
          <p:cNvPr id="18" name="Rectangle 17">
            <a:extLst>
              <a:ext uri="{FF2B5EF4-FFF2-40B4-BE49-F238E27FC236}">
                <a16:creationId xmlns:a16="http://schemas.microsoft.com/office/drawing/2014/main" id="{D7E1A66A-8D8A-D51C-93ED-19E507EDB16B}"/>
              </a:ext>
            </a:extLst>
          </p:cNvPr>
          <p:cNvSpPr/>
          <p:nvPr/>
        </p:nvSpPr>
        <p:spPr>
          <a:xfrm>
            <a:off x="1356911" y="3646335"/>
            <a:ext cx="3614250" cy="32918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SECTION II: Perf. Mgmt. &amp; Sustainment</a:t>
            </a:r>
          </a:p>
        </p:txBody>
      </p:sp>
      <p:sp>
        <p:nvSpPr>
          <p:cNvPr id="19" name="Rectangle 18">
            <a:extLst>
              <a:ext uri="{FF2B5EF4-FFF2-40B4-BE49-F238E27FC236}">
                <a16:creationId xmlns:a16="http://schemas.microsoft.com/office/drawing/2014/main" id="{D7E79D01-1D2B-5A2F-BB06-A9445E717369}"/>
              </a:ext>
            </a:extLst>
          </p:cNvPr>
          <p:cNvSpPr/>
          <p:nvPr/>
        </p:nvSpPr>
        <p:spPr>
          <a:xfrm>
            <a:off x="1356911" y="2900185"/>
            <a:ext cx="900293" cy="687982"/>
          </a:xfrm>
          <a:prstGeom prst="rect">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tx2"/>
                </a:solidFill>
                <a:latin typeface="Avenir Next" panose="020B0503020202020204" pitchFamily="34" charset="0"/>
              </a:rPr>
              <a:t>SECTION I: Practitioners Guide</a:t>
            </a:r>
          </a:p>
        </p:txBody>
      </p:sp>
      <p:sp>
        <p:nvSpPr>
          <p:cNvPr id="21" name="Arrow: Pentagon 20">
            <a:hlinkClick r:id="rId2" action="ppaction://hlinksldjump"/>
            <a:extLst>
              <a:ext uri="{FF2B5EF4-FFF2-40B4-BE49-F238E27FC236}">
                <a16:creationId xmlns:a16="http://schemas.microsoft.com/office/drawing/2014/main" id="{F5DCCDEA-6091-AFDD-7C52-0CFA7980CB31}"/>
              </a:ext>
            </a:extLst>
          </p:cNvPr>
          <p:cNvSpPr/>
          <p:nvPr/>
        </p:nvSpPr>
        <p:spPr>
          <a:xfrm rot="10800000">
            <a:off x="88900" y="6627464"/>
            <a:ext cx="182880" cy="201168"/>
          </a:xfrm>
          <a:prstGeom prst="homePlat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Tree>
    <p:extLst>
      <p:ext uri="{BB962C8B-B14F-4D97-AF65-F5344CB8AC3E}">
        <p14:creationId xmlns:p14="http://schemas.microsoft.com/office/powerpoint/2010/main" val="2595361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D7DCD-C1CC-DB2A-7C11-85370AD669E0}"/>
              </a:ext>
            </a:extLst>
          </p:cNvPr>
          <p:cNvSpPr>
            <a:spLocks noGrp="1"/>
          </p:cNvSpPr>
          <p:nvPr>
            <p:ph type="title"/>
          </p:nvPr>
        </p:nvSpPr>
        <p:spPr/>
        <p:txBody>
          <a:bodyPr/>
          <a:lstStyle/>
          <a:p>
            <a:r>
              <a:rPr lang="en-US"/>
              <a:t>Chapter I: AI–Empowered Problem Solving</a:t>
            </a:r>
          </a:p>
        </p:txBody>
      </p:sp>
      <p:sp>
        <p:nvSpPr>
          <p:cNvPr id="3" name="Footer Placeholder 2">
            <a:extLst>
              <a:ext uri="{FF2B5EF4-FFF2-40B4-BE49-F238E27FC236}">
                <a16:creationId xmlns:a16="http://schemas.microsoft.com/office/drawing/2014/main" id="{E39A149B-D4B5-9900-88E8-117B3FEF9E3B}"/>
              </a:ext>
            </a:extLst>
          </p:cNvPr>
          <p:cNvSpPr>
            <a:spLocks noGrp="1"/>
          </p:cNvSpPr>
          <p:nvPr>
            <p:ph type="ftr" sz="quarter" idx="10"/>
          </p:nvPr>
        </p:nvSpPr>
        <p:spPr/>
        <p:txBody>
          <a:bodyPr/>
          <a:lstStyle/>
          <a:p>
            <a:r>
              <a:rPr lang="en-US"/>
              <a:t>Confidential &amp; Proprietary</a:t>
            </a:r>
          </a:p>
        </p:txBody>
      </p:sp>
      <p:grpSp>
        <p:nvGrpSpPr>
          <p:cNvPr id="16" name="Group 15">
            <a:extLst>
              <a:ext uri="{FF2B5EF4-FFF2-40B4-BE49-F238E27FC236}">
                <a16:creationId xmlns:a16="http://schemas.microsoft.com/office/drawing/2014/main" id="{BF4E88D5-E3A7-C332-9F1B-89ECA6B1EDC8}"/>
              </a:ext>
            </a:extLst>
          </p:cNvPr>
          <p:cNvGrpSpPr/>
          <p:nvPr/>
        </p:nvGrpSpPr>
        <p:grpSpPr>
          <a:xfrm>
            <a:off x="9648018" y="279486"/>
            <a:ext cx="2257167" cy="1486561"/>
            <a:chOff x="9648018" y="109157"/>
            <a:chExt cx="2257167" cy="1486561"/>
          </a:xfrm>
        </p:grpSpPr>
        <p:sp>
          <p:nvSpPr>
            <p:cNvPr id="17" name="Rectangle 16">
              <a:extLst>
                <a:ext uri="{FF2B5EF4-FFF2-40B4-BE49-F238E27FC236}">
                  <a16:creationId xmlns:a16="http://schemas.microsoft.com/office/drawing/2014/main" id="{BFEC1063-5FE5-4229-B3BC-34C6CD818A21}"/>
                </a:ext>
              </a:extLst>
            </p:cNvPr>
            <p:cNvSpPr/>
            <p:nvPr/>
          </p:nvSpPr>
          <p:spPr>
            <a:xfrm>
              <a:off x="9760327" y="687536"/>
              <a:ext cx="2011680" cy="3450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18" name="Rectangle 17">
              <a:extLst>
                <a:ext uri="{FF2B5EF4-FFF2-40B4-BE49-F238E27FC236}">
                  <a16:creationId xmlns:a16="http://schemas.microsoft.com/office/drawing/2014/main" id="{7617A323-56D3-8AEC-6F1C-8B45C6D96581}"/>
                </a:ext>
              </a:extLst>
            </p:cNvPr>
            <p:cNvSpPr/>
            <p:nvPr/>
          </p:nvSpPr>
          <p:spPr>
            <a:xfrm>
              <a:off x="9760327" y="1076968"/>
              <a:ext cx="2011680" cy="347472"/>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lumMod val="75000"/>
                    </a:schemeClr>
                  </a:solidFill>
                  <a:latin typeface="Avenir Next" panose="020B0503020202020204" pitchFamily="34" charset="0"/>
                </a:rPr>
                <a:t>Chapter II: AI Tool Dev</a:t>
              </a:r>
            </a:p>
          </p:txBody>
        </p:sp>
        <p:sp>
          <p:nvSpPr>
            <p:cNvPr id="19" name="Rectangle 18">
              <a:extLst>
                <a:ext uri="{FF2B5EF4-FFF2-40B4-BE49-F238E27FC236}">
                  <a16:creationId xmlns:a16="http://schemas.microsoft.com/office/drawing/2014/main" id="{5BD26E46-3BA3-39D9-4A98-F2013CFEA8C8}"/>
                </a:ext>
              </a:extLst>
            </p:cNvPr>
            <p:cNvSpPr/>
            <p:nvPr/>
          </p:nvSpPr>
          <p:spPr>
            <a:xfrm>
              <a:off x="9648018" y="292037"/>
              <a:ext cx="2236299" cy="1303681"/>
            </a:xfrm>
            <a:prstGeom prst="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 b="1">
                <a:solidFill>
                  <a:schemeClr val="bg1">
                    <a:lumMod val="65000"/>
                  </a:schemeClr>
                </a:solidFill>
                <a:latin typeface="+mj-lt"/>
              </a:endParaRPr>
            </a:p>
            <a:p>
              <a:pPr algn="ctr"/>
              <a:endParaRPr lang="en-US" sz="200" b="1">
                <a:solidFill>
                  <a:schemeClr val="bg1">
                    <a:lumMod val="65000"/>
                  </a:schemeClr>
                </a:solidFill>
                <a:latin typeface="+mj-lt"/>
              </a:endParaRPr>
            </a:p>
            <a:p>
              <a:pPr algn="ctr"/>
              <a:r>
                <a:rPr lang="en-US" sz="1100" b="1">
                  <a:solidFill>
                    <a:schemeClr val="bg1">
                      <a:lumMod val="65000"/>
                    </a:schemeClr>
                  </a:solidFill>
                </a:rPr>
                <a:t>Section Chapters:</a:t>
              </a:r>
            </a:p>
          </p:txBody>
        </p:sp>
        <p:sp>
          <p:nvSpPr>
            <p:cNvPr id="20" name="Rectangle 19">
              <a:extLst>
                <a:ext uri="{FF2B5EF4-FFF2-40B4-BE49-F238E27FC236}">
                  <a16:creationId xmlns:a16="http://schemas.microsoft.com/office/drawing/2014/main" id="{876221C4-53DB-8CA2-EF5C-7CC603199249}"/>
                </a:ext>
              </a:extLst>
            </p:cNvPr>
            <p:cNvSpPr/>
            <p:nvPr/>
          </p:nvSpPr>
          <p:spPr>
            <a:xfrm>
              <a:off x="9648018" y="109157"/>
              <a:ext cx="2257167"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i="1">
                  <a:solidFill>
                    <a:schemeClr val="bg1"/>
                  </a:solidFill>
                  <a:latin typeface="Avenir Next" panose="020B0503020202020204" pitchFamily="34" charset="0"/>
                </a:rPr>
                <a:t>SECTION 1: PRACTITIONERS GUIDE</a:t>
              </a:r>
            </a:p>
          </p:txBody>
        </p:sp>
      </p:grpSp>
      <p:sp>
        <p:nvSpPr>
          <p:cNvPr id="21" name="Arrow: Pentagon 20">
            <a:hlinkClick r:id="rId2" action="ppaction://hlinksldjump"/>
            <a:extLst>
              <a:ext uri="{FF2B5EF4-FFF2-40B4-BE49-F238E27FC236}">
                <a16:creationId xmlns:a16="http://schemas.microsoft.com/office/drawing/2014/main" id="{F84D9096-6292-16ED-A67F-0D11CB1EA7CB}"/>
              </a:ext>
            </a:extLst>
          </p:cNvPr>
          <p:cNvSpPr/>
          <p:nvPr/>
        </p:nvSpPr>
        <p:spPr>
          <a:xfrm rot="10800000">
            <a:off x="88900" y="6627464"/>
            <a:ext cx="182880" cy="201168"/>
          </a:xfrm>
          <a:prstGeom prst="homePlate">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Tree>
    <p:extLst>
      <p:ext uri="{BB962C8B-B14F-4D97-AF65-F5344CB8AC3E}">
        <p14:creationId xmlns:p14="http://schemas.microsoft.com/office/powerpoint/2010/main" val="4285897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401CB-40C2-4F12-667C-C87B6F5521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A58C722-60DA-9EE1-8393-17BF236F6A8B}"/>
              </a:ext>
            </a:extLst>
          </p:cNvPr>
          <p:cNvSpPr>
            <a:spLocks noGrp="1"/>
          </p:cNvSpPr>
          <p:nvPr>
            <p:ph type="title"/>
          </p:nvPr>
        </p:nvSpPr>
        <p:spPr/>
        <p:txBody>
          <a:bodyPr/>
          <a:lstStyle/>
          <a:p>
            <a:r>
              <a:rPr lang="en-US"/>
              <a:t>AI–Empowered Problem Solving</a:t>
            </a:r>
          </a:p>
        </p:txBody>
      </p:sp>
      <p:sp>
        <p:nvSpPr>
          <p:cNvPr id="19" name="Text Placeholder 18">
            <a:extLst>
              <a:ext uri="{FF2B5EF4-FFF2-40B4-BE49-F238E27FC236}">
                <a16:creationId xmlns:a16="http://schemas.microsoft.com/office/drawing/2014/main" id="{6A2B1C62-C93F-1CC2-8C05-94F88F3C53C9}"/>
              </a:ext>
            </a:extLst>
          </p:cNvPr>
          <p:cNvSpPr>
            <a:spLocks noGrp="1"/>
          </p:cNvSpPr>
          <p:nvPr>
            <p:ph type="body" sz="quarter" idx="10"/>
          </p:nvPr>
        </p:nvSpPr>
        <p:spPr/>
        <p:txBody>
          <a:bodyPr anchor="t"/>
          <a:lstStyle/>
          <a:p>
            <a:r>
              <a:rPr lang="en-US"/>
              <a:t>This chapter focuses on leveraging AI to diagnose organizational challenges and identify key opportunities through data–driven insights.</a:t>
            </a:r>
          </a:p>
        </p:txBody>
      </p:sp>
      <p:sp>
        <p:nvSpPr>
          <p:cNvPr id="4" name="Footer Placeholder 3">
            <a:extLst>
              <a:ext uri="{FF2B5EF4-FFF2-40B4-BE49-F238E27FC236}">
                <a16:creationId xmlns:a16="http://schemas.microsoft.com/office/drawing/2014/main" id="{5CF13E04-F9F0-3E45-0E36-0F1E842B483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venir Next LT Pro"/>
                <a:ea typeface="+mn-ea"/>
                <a:cs typeface="+mn-cs"/>
              </a:rPr>
              <a:t>Confidential &amp; Proprietary</a:t>
            </a:r>
          </a:p>
        </p:txBody>
      </p:sp>
      <p:sp>
        <p:nvSpPr>
          <p:cNvPr id="5" name="Rectangle 4">
            <a:extLst>
              <a:ext uri="{FF2B5EF4-FFF2-40B4-BE49-F238E27FC236}">
                <a16:creationId xmlns:a16="http://schemas.microsoft.com/office/drawing/2014/main" id="{CF9AA89E-FF68-2221-963C-6988CC8BFF77}"/>
              </a:ext>
            </a:extLst>
          </p:cNvPr>
          <p:cNvSpPr/>
          <p:nvPr/>
        </p:nvSpPr>
        <p:spPr>
          <a:xfrm>
            <a:off x="10180376" y="0"/>
            <a:ext cx="2011680" cy="182880"/>
          </a:xfrm>
          <a:prstGeom prst="rect">
            <a:avLst/>
          </a:prstGeom>
          <a:solidFill>
            <a:schemeClr val="accent3">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accent1"/>
                </a:solidFill>
                <a:latin typeface="Avenir Next" panose="020B0503020202020204" pitchFamily="34" charset="0"/>
              </a:rPr>
              <a:t>Chapter I: AI Problem Solving</a:t>
            </a:r>
          </a:p>
        </p:txBody>
      </p:sp>
      <p:sp>
        <p:nvSpPr>
          <p:cNvPr id="2" name="Rectangle 1">
            <a:extLst>
              <a:ext uri="{FF2B5EF4-FFF2-40B4-BE49-F238E27FC236}">
                <a16:creationId xmlns:a16="http://schemas.microsoft.com/office/drawing/2014/main" id="{79A8F824-168C-120B-9B89-656DA6355F44}"/>
              </a:ext>
            </a:extLst>
          </p:cNvPr>
          <p:cNvSpPr/>
          <p:nvPr/>
        </p:nvSpPr>
        <p:spPr>
          <a:xfrm>
            <a:off x="8934286" y="0"/>
            <a:ext cx="1188720" cy="18288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a:solidFill>
                  <a:schemeClr val="bg1"/>
                </a:solidFill>
                <a:latin typeface="Avenir Next" panose="020B0503020202020204" pitchFamily="34" charset="0"/>
              </a:rPr>
              <a:t>ILLUSTRATIVE</a:t>
            </a:r>
          </a:p>
        </p:txBody>
      </p:sp>
      <p:grpSp>
        <p:nvGrpSpPr>
          <p:cNvPr id="27" name="Group 26">
            <a:extLst>
              <a:ext uri="{FF2B5EF4-FFF2-40B4-BE49-F238E27FC236}">
                <a16:creationId xmlns:a16="http://schemas.microsoft.com/office/drawing/2014/main" id="{A0272ECF-BB5F-6465-0971-7828450A211F}"/>
              </a:ext>
            </a:extLst>
          </p:cNvPr>
          <p:cNvGrpSpPr/>
          <p:nvPr/>
        </p:nvGrpSpPr>
        <p:grpSpPr>
          <a:xfrm>
            <a:off x="395489" y="1527016"/>
            <a:ext cx="11373817" cy="4381023"/>
            <a:chOff x="395489" y="1527016"/>
            <a:chExt cx="10828771" cy="4381023"/>
          </a:xfrm>
        </p:grpSpPr>
        <p:sp>
          <p:nvSpPr>
            <p:cNvPr id="22" name="Rectangle: Rounded Corners 21">
              <a:extLst>
                <a:ext uri="{FF2B5EF4-FFF2-40B4-BE49-F238E27FC236}">
                  <a16:creationId xmlns:a16="http://schemas.microsoft.com/office/drawing/2014/main" id="{F538B17C-337D-749B-FB7B-C838CA983D85}"/>
                </a:ext>
              </a:extLst>
            </p:cNvPr>
            <p:cNvSpPr/>
            <p:nvPr/>
          </p:nvSpPr>
          <p:spPr>
            <a:xfrm>
              <a:off x="433222" y="4211979"/>
              <a:ext cx="10791038" cy="1583031"/>
            </a:xfrm>
            <a:prstGeom prst="roundRect">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21" name="Rectangle: Rounded Corners 20">
              <a:extLst>
                <a:ext uri="{FF2B5EF4-FFF2-40B4-BE49-F238E27FC236}">
                  <a16:creationId xmlns:a16="http://schemas.microsoft.com/office/drawing/2014/main" id="{93A0BEA9-14C6-1CDE-5037-4849A97FB67D}"/>
                </a:ext>
              </a:extLst>
            </p:cNvPr>
            <p:cNvSpPr/>
            <p:nvPr/>
          </p:nvSpPr>
          <p:spPr>
            <a:xfrm>
              <a:off x="395489" y="1527016"/>
              <a:ext cx="10828771" cy="2471276"/>
            </a:xfrm>
            <a:prstGeom prst="roundRect">
              <a:avLst/>
            </a:prstGeom>
            <a:solidFill>
              <a:schemeClr val="bg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latin typeface="Avenir Next" panose="020B0503020202020204" pitchFamily="34" charset="0"/>
              </a:endParaRPr>
            </a:p>
          </p:txBody>
        </p:sp>
        <p:sp>
          <p:nvSpPr>
            <p:cNvPr id="7" name="Text 4">
              <a:extLst>
                <a:ext uri="{FF2B5EF4-FFF2-40B4-BE49-F238E27FC236}">
                  <a16:creationId xmlns:a16="http://schemas.microsoft.com/office/drawing/2014/main" id="{6F3E3DDD-F7DC-E4C9-5495-8741C8E97062}"/>
                </a:ext>
              </a:extLst>
            </p:cNvPr>
            <p:cNvSpPr/>
            <p:nvPr/>
          </p:nvSpPr>
          <p:spPr>
            <a:xfrm>
              <a:off x="614680" y="1684416"/>
              <a:ext cx="169889" cy="248007"/>
            </a:xfrm>
            <a:prstGeom prst="rect">
              <a:avLst/>
            </a:prstGeom>
            <a:noFill/>
            <a:ln/>
          </p:spPr>
          <p:txBody>
            <a:bodyPr wrap="none" lIns="0" tIns="0" rIns="0" bIns="0" rtlCol="0" anchor="t"/>
            <a:lstStyle/>
            <a:p>
              <a:pPr marL="0" indent="0" algn="l">
                <a:lnSpc>
                  <a:spcPts val="2500"/>
                </a:lnSpc>
                <a:buNone/>
              </a:pPr>
              <a:r>
                <a:rPr lang="en-US" sz="1400">
                  <a:solidFill>
                    <a:schemeClr val="accent1"/>
                  </a:solidFill>
                  <a:latin typeface="+mj-lt"/>
                </a:rPr>
                <a:t>Phase 1 (iterative process)</a:t>
              </a:r>
            </a:p>
          </p:txBody>
        </p:sp>
        <p:sp>
          <p:nvSpPr>
            <p:cNvPr id="8" name="Shape 5">
              <a:extLst>
                <a:ext uri="{FF2B5EF4-FFF2-40B4-BE49-F238E27FC236}">
                  <a16:creationId xmlns:a16="http://schemas.microsoft.com/office/drawing/2014/main" id="{19808ED0-68F2-0EE6-3A97-3C9FDD1B92E6}"/>
                </a:ext>
              </a:extLst>
            </p:cNvPr>
            <p:cNvSpPr/>
            <p:nvPr/>
          </p:nvSpPr>
          <p:spPr>
            <a:xfrm>
              <a:off x="614679" y="1998741"/>
              <a:ext cx="10149840" cy="22860"/>
            </a:xfrm>
            <a:prstGeom prst="rect">
              <a:avLst/>
            </a:prstGeom>
            <a:solidFill>
              <a:srgbClr val="223F92"/>
            </a:solidFill>
            <a:ln/>
          </p:spPr>
          <p:txBody>
            <a:bodyPr/>
            <a:lstStyle/>
            <a:p>
              <a:endParaRPr lang="en-US" sz="1600">
                <a:latin typeface="+mj-lt"/>
              </a:endParaRPr>
            </a:p>
          </p:txBody>
        </p:sp>
        <p:grpSp>
          <p:nvGrpSpPr>
            <p:cNvPr id="26" name="Group 25">
              <a:extLst>
                <a:ext uri="{FF2B5EF4-FFF2-40B4-BE49-F238E27FC236}">
                  <a16:creationId xmlns:a16="http://schemas.microsoft.com/office/drawing/2014/main" id="{4FAEF3F3-F8C0-2105-94C3-D33E3C3C8D72}"/>
                </a:ext>
              </a:extLst>
            </p:cNvPr>
            <p:cNvGrpSpPr/>
            <p:nvPr/>
          </p:nvGrpSpPr>
          <p:grpSpPr>
            <a:xfrm>
              <a:off x="614680" y="2143640"/>
              <a:ext cx="3017520" cy="1699380"/>
              <a:chOff x="614680" y="2143640"/>
              <a:chExt cx="3151011" cy="1699380"/>
            </a:xfrm>
          </p:grpSpPr>
          <p:sp>
            <p:nvSpPr>
              <p:cNvPr id="9" name="Text 6">
                <a:extLst>
                  <a:ext uri="{FF2B5EF4-FFF2-40B4-BE49-F238E27FC236}">
                    <a16:creationId xmlns:a16="http://schemas.microsoft.com/office/drawing/2014/main" id="{8240AE9A-9459-1B1E-33CC-799E9E48721C}"/>
                  </a:ext>
                </a:extLst>
              </p:cNvPr>
              <p:cNvSpPr/>
              <p:nvPr/>
            </p:nvSpPr>
            <p:spPr>
              <a:xfrm>
                <a:off x="614680" y="2143640"/>
                <a:ext cx="2678768" cy="310158"/>
              </a:xfrm>
              <a:prstGeom prst="rect">
                <a:avLst/>
              </a:prstGeom>
              <a:noFill/>
              <a:ln/>
            </p:spPr>
            <p:txBody>
              <a:bodyPr wrap="none" lIns="0" tIns="0" rIns="0" bIns="0" rtlCol="0" anchor="t"/>
              <a:lstStyle/>
              <a:p>
                <a:pPr marL="0" indent="0" algn="l">
                  <a:lnSpc>
                    <a:spcPts val="2400"/>
                  </a:lnSpc>
                  <a:buNone/>
                </a:pPr>
                <a:r>
                  <a:rPr lang="en-US" b="1">
                    <a:solidFill>
                      <a:srgbClr val="000000"/>
                    </a:solidFill>
                    <a:latin typeface="+mj-lt"/>
                    <a:ea typeface="Nunito Sans Bold" pitchFamily="34" charset="-122"/>
                    <a:cs typeface="Nunito Sans Bold" pitchFamily="34" charset="-120"/>
                  </a:rPr>
                  <a:t>Data Ingestion &amp; Discovery</a:t>
                </a:r>
                <a:endParaRPr lang="en-US">
                  <a:latin typeface="+mj-lt"/>
                </a:endParaRPr>
              </a:p>
            </p:txBody>
          </p:sp>
          <p:sp>
            <p:nvSpPr>
              <p:cNvPr id="10" name="Text 7">
                <a:extLst>
                  <a:ext uri="{FF2B5EF4-FFF2-40B4-BE49-F238E27FC236}">
                    <a16:creationId xmlns:a16="http://schemas.microsoft.com/office/drawing/2014/main" id="{B30B01F2-872A-F839-1CD8-3CBEE570EDB6}"/>
                  </a:ext>
                </a:extLst>
              </p:cNvPr>
              <p:cNvSpPr/>
              <p:nvPr/>
            </p:nvSpPr>
            <p:spPr>
              <a:xfrm>
                <a:off x="614680" y="2572861"/>
                <a:ext cx="3151011" cy="1270159"/>
              </a:xfrm>
              <a:prstGeom prst="rect">
                <a:avLst/>
              </a:prstGeom>
              <a:noFill/>
              <a:ln/>
            </p:spPr>
            <p:txBody>
              <a:bodyPr wrap="square" lIns="0" tIns="0" rIns="0" bIns="0" rtlCol="0" anchor="t"/>
              <a:lstStyle/>
              <a:p>
                <a:pPr marL="0" indent="0" algn="l">
                  <a:lnSpc>
                    <a:spcPts val="2500"/>
                  </a:lnSpc>
                  <a:buNone/>
                </a:pPr>
                <a:r>
                  <a:rPr lang="en-US" sz="1400">
                    <a:solidFill>
                      <a:srgbClr val="000000"/>
                    </a:solidFill>
                    <a:latin typeface="+mj-lt"/>
                    <a:ea typeface="Nunito Sans" pitchFamily="34" charset="-122"/>
                    <a:cs typeface="Nunito Sans" pitchFamily="34" charset="-120"/>
                  </a:rPr>
                  <a:t>Connect to existing data sources and allow AI to surface patterns, anomalies, and opportunities hidden within operational data.</a:t>
                </a:r>
                <a:endParaRPr lang="en-US" sz="1400">
                  <a:latin typeface="+mj-lt"/>
                </a:endParaRPr>
              </a:p>
            </p:txBody>
          </p:sp>
        </p:grpSp>
        <p:sp>
          <p:nvSpPr>
            <p:cNvPr id="11" name="Text 8">
              <a:extLst>
                <a:ext uri="{FF2B5EF4-FFF2-40B4-BE49-F238E27FC236}">
                  <a16:creationId xmlns:a16="http://schemas.microsoft.com/office/drawing/2014/main" id="{275EAB45-FE08-23DC-C2AA-54BACFB584C4}"/>
                </a:ext>
              </a:extLst>
            </p:cNvPr>
            <p:cNvSpPr/>
            <p:nvPr/>
          </p:nvSpPr>
          <p:spPr>
            <a:xfrm>
              <a:off x="3935580" y="1684416"/>
              <a:ext cx="169889" cy="248007"/>
            </a:xfrm>
            <a:prstGeom prst="rect">
              <a:avLst/>
            </a:prstGeom>
            <a:noFill/>
            <a:ln/>
          </p:spPr>
          <p:txBody>
            <a:bodyPr wrap="none" lIns="0" tIns="0" rIns="0" bIns="0" rtlCol="0" anchor="t"/>
            <a:lstStyle/>
            <a:p>
              <a:pPr marL="0" indent="0" algn="l">
                <a:lnSpc>
                  <a:spcPts val="2500"/>
                </a:lnSpc>
                <a:buNone/>
              </a:pPr>
              <a:endParaRPr lang="en-US" sz="1400">
                <a:solidFill>
                  <a:schemeClr val="accent1"/>
                </a:solidFill>
                <a:latin typeface="+mj-lt"/>
              </a:endParaRPr>
            </a:p>
          </p:txBody>
        </p:sp>
        <p:grpSp>
          <p:nvGrpSpPr>
            <p:cNvPr id="25" name="Group 24">
              <a:extLst>
                <a:ext uri="{FF2B5EF4-FFF2-40B4-BE49-F238E27FC236}">
                  <a16:creationId xmlns:a16="http://schemas.microsoft.com/office/drawing/2014/main" id="{740A7545-EE4E-1884-6BDA-EA3DE711E04F}"/>
                </a:ext>
              </a:extLst>
            </p:cNvPr>
            <p:cNvGrpSpPr/>
            <p:nvPr/>
          </p:nvGrpSpPr>
          <p:grpSpPr>
            <a:xfrm>
              <a:off x="4103933" y="2143640"/>
              <a:ext cx="3017520" cy="1381840"/>
              <a:chOff x="3935580" y="2143640"/>
              <a:chExt cx="3151011" cy="1381840"/>
            </a:xfrm>
          </p:grpSpPr>
          <p:sp>
            <p:nvSpPr>
              <p:cNvPr id="13" name="Text 10">
                <a:extLst>
                  <a:ext uri="{FF2B5EF4-FFF2-40B4-BE49-F238E27FC236}">
                    <a16:creationId xmlns:a16="http://schemas.microsoft.com/office/drawing/2014/main" id="{AF9ABD6D-D835-74B2-1018-65BB0E32A5C4}"/>
                  </a:ext>
                </a:extLst>
              </p:cNvPr>
              <p:cNvSpPr/>
              <p:nvPr/>
            </p:nvSpPr>
            <p:spPr>
              <a:xfrm>
                <a:off x="3935580" y="2143640"/>
                <a:ext cx="2175523" cy="310158"/>
              </a:xfrm>
              <a:prstGeom prst="rect">
                <a:avLst/>
              </a:prstGeom>
              <a:noFill/>
              <a:ln/>
            </p:spPr>
            <p:txBody>
              <a:bodyPr wrap="none" lIns="0" tIns="0" rIns="0" bIns="0" rtlCol="0" anchor="t"/>
              <a:lstStyle/>
              <a:p>
                <a:pPr marL="0" indent="0" algn="l">
                  <a:lnSpc>
                    <a:spcPts val="2400"/>
                  </a:lnSpc>
                  <a:buNone/>
                </a:pPr>
                <a:r>
                  <a:rPr lang="en-US" b="1">
                    <a:solidFill>
                      <a:srgbClr val="000000"/>
                    </a:solidFill>
                    <a:latin typeface="+mj-lt"/>
                    <a:ea typeface="Nunito Sans Bold" pitchFamily="34" charset="-122"/>
                    <a:cs typeface="Nunito Sans Bold" pitchFamily="34" charset="-120"/>
                  </a:rPr>
                  <a:t>AI–Assisted Diagnosis</a:t>
                </a:r>
                <a:endParaRPr lang="en-US">
                  <a:latin typeface="+mj-lt"/>
                </a:endParaRPr>
              </a:p>
            </p:txBody>
          </p:sp>
          <p:sp>
            <p:nvSpPr>
              <p:cNvPr id="14" name="Text 11">
                <a:extLst>
                  <a:ext uri="{FF2B5EF4-FFF2-40B4-BE49-F238E27FC236}">
                    <a16:creationId xmlns:a16="http://schemas.microsoft.com/office/drawing/2014/main" id="{6E0FA17D-061A-F674-02D6-E963015A5DA7}"/>
                  </a:ext>
                </a:extLst>
              </p:cNvPr>
              <p:cNvSpPr/>
              <p:nvPr/>
            </p:nvSpPr>
            <p:spPr>
              <a:xfrm>
                <a:off x="3935580" y="2572861"/>
                <a:ext cx="3151011" cy="952619"/>
              </a:xfrm>
              <a:prstGeom prst="rect">
                <a:avLst/>
              </a:prstGeom>
              <a:noFill/>
              <a:ln/>
            </p:spPr>
            <p:txBody>
              <a:bodyPr wrap="square" lIns="0" tIns="0" rIns="0" bIns="0" rtlCol="0" anchor="t"/>
              <a:lstStyle/>
              <a:p>
                <a:pPr marL="0" indent="0" algn="l">
                  <a:lnSpc>
                    <a:spcPts val="2500"/>
                  </a:lnSpc>
                  <a:buNone/>
                </a:pPr>
                <a:r>
                  <a:rPr lang="en-US" sz="1400">
                    <a:solidFill>
                      <a:srgbClr val="000000"/>
                    </a:solidFill>
                    <a:latin typeface="+mj-lt"/>
                    <a:ea typeface="Nunito Sans" pitchFamily="34" charset="-122"/>
                    <a:cs typeface="Nunito Sans" pitchFamily="34" charset="-120"/>
                  </a:rPr>
                  <a:t>Use intelligent analysis to validate hypotheses, challenge assumptions, and reveal evidence–based insights.</a:t>
                </a:r>
                <a:endParaRPr lang="en-US" sz="1400">
                  <a:latin typeface="+mj-lt"/>
                </a:endParaRPr>
              </a:p>
            </p:txBody>
          </p:sp>
        </p:grpSp>
        <p:sp>
          <p:nvSpPr>
            <p:cNvPr id="15" name="Text 12">
              <a:extLst>
                <a:ext uri="{FF2B5EF4-FFF2-40B4-BE49-F238E27FC236}">
                  <a16:creationId xmlns:a16="http://schemas.microsoft.com/office/drawing/2014/main" id="{2C407081-38F0-771D-D432-B844BA13C559}"/>
                </a:ext>
              </a:extLst>
            </p:cNvPr>
            <p:cNvSpPr/>
            <p:nvPr/>
          </p:nvSpPr>
          <p:spPr>
            <a:xfrm>
              <a:off x="614680" y="4384516"/>
              <a:ext cx="169889" cy="248007"/>
            </a:xfrm>
            <a:prstGeom prst="rect">
              <a:avLst/>
            </a:prstGeom>
            <a:noFill/>
            <a:ln/>
          </p:spPr>
          <p:txBody>
            <a:bodyPr wrap="none" lIns="0" tIns="0" rIns="0" bIns="0" rtlCol="0" anchor="t"/>
            <a:lstStyle/>
            <a:p>
              <a:pPr marL="0" indent="0" algn="l">
                <a:lnSpc>
                  <a:spcPts val="2500"/>
                </a:lnSpc>
                <a:buNone/>
              </a:pPr>
              <a:r>
                <a:rPr lang="en-US" sz="1400">
                  <a:solidFill>
                    <a:schemeClr val="accent1"/>
                  </a:solidFill>
                  <a:latin typeface="+mj-lt"/>
                </a:rPr>
                <a:t>Phase 2</a:t>
              </a:r>
            </a:p>
          </p:txBody>
        </p:sp>
        <p:sp>
          <p:nvSpPr>
            <p:cNvPr id="16" name="Shape 13">
              <a:extLst>
                <a:ext uri="{FF2B5EF4-FFF2-40B4-BE49-F238E27FC236}">
                  <a16:creationId xmlns:a16="http://schemas.microsoft.com/office/drawing/2014/main" id="{80F8FD8D-D590-72FD-D4B9-76A89DEDAC44}"/>
                </a:ext>
              </a:extLst>
            </p:cNvPr>
            <p:cNvSpPr/>
            <p:nvPr/>
          </p:nvSpPr>
          <p:spPr>
            <a:xfrm>
              <a:off x="614680" y="4698841"/>
              <a:ext cx="10149840" cy="22860"/>
            </a:xfrm>
            <a:prstGeom prst="rect">
              <a:avLst/>
            </a:prstGeom>
            <a:solidFill>
              <a:srgbClr val="223F92"/>
            </a:solidFill>
            <a:ln/>
          </p:spPr>
          <p:txBody>
            <a:bodyPr/>
            <a:lstStyle/>
            <a:p>
              <a:endParaRPr lang="en-US" sz="1600">
                <a:latin typeface="+mj-lt"/>
              </a:endParaRPr>
            </a:p>
          </p:txBody>
        </p:sp>
        <p:sp>
          <p:nvSpPr>
            <p:cNvPr id="17" name="Text 14">
              <a:extLst>
                <a:ext uri="{FF2B5EF4-FFF2-40B4-BE49-F238E27FC236}">
                  <a16:creationId xmlns:a16="http://schemas.microsoft.com/office/drawing/2014/main" id="{0722E5D0-0703-23FC-455C-C8F1BE2014BE}"/>
                </a:ext>
              </a:extLst>
            </p:cNvPr>
            <p:cNvSpPr/>
            <p:nvPr/>
          </p:nvSpPr>
          <p:spPr>
            <a:xfrm>
              <a:off x="614680" y="4843740"/>
              <a:ext cx="2536003" cy="310158"/>
            </a:xfrm>
            <a:prstGeom prst="rect">
              <a:avLst/>
            </a:prstGeom>
            <a:noFill/>
            <a:ln/>
          </p:spPr>
          <p:txBody>
            <a:bodyPr wrap="none" lIns="0" tIns="0" rIns="0" bIns="0" rtlCol="0" anchor="t"/>
            <a:lstStyle/>
            <a:p>
              <a:pPr marL="0" indent="0" algn="l">
                <a:lnSpc>
                  <a:spcPts val="2400"/>
                </a:lnSpc>
                <a:buNone/>
              </a:pPr>
              <a:r>
                <a:rPr lang="en-US" b="1">
                  <a:solidFill>
                    <a:srgbClr val="000000"/>
                  </a:solidFill>
                  <a:latin typeface="+mj-lt"/>
                  <a:ea typeface="Nunito Sans Bold" pitchFamily="34" charset="-122"/>
                  <a:cs typeface="Nunito Sans Bold" pitchFamily="34" charset="-120"/>
                </a:rPr>
                <a:t>Opportunity Prioritization</a:t>
              </a:r>
              <a:endParaRPr lang="en-US">
                <a:latin typeface="+mj-lt"/>
              </a:endParaRPr>
            </a:p>
          </p:txBody>
        </p:sp>
        <p:sp>
          <p:nvSpPr>
            <p:cNvPr id="18" name="Text 15">
              <a:extLst>
                <a:ext uri="{FF2B5EF4-FFF2-40B4-BE49-F238E27FC236}">
                  <a16:creationId xmlns:a16="http://schemas.microsoft.com/office/drawing/2014/main" id="{E2F7BF44-7253-BAFA-C203-9FDE31B9E547}"/>
                </a:ext>
              </a:extLst>
            </p:cNvPr>
            <p:cNvSpPr/>
            <p:nvPr/>
          </p:nvSpPr>
          <p:spPr>
            <a:xfrm>
              <a:off x="614680" y="5272960"/>
              <a:ext cx="10255250" cy="635079"/>
            </a:xfrm>
            <a:prstGeom prst="rect">
              <a:avLst/>
            </a:prstGeom>
            <a:noFill/>
            <a:ln/>
          </p:spPr>
          <p:txBody>
            <a:bodyPr wrap="square" lIns="0" tIns="0" rIns="0" bIns="0" rtlCol="0" anchor="t"/>
            <a:lstStyle/>
            <a:p>
              <a:pPr marL="0" indent="0" algn="l">
                <a:lnSpc>
                  <a:spcPts val="2500"/>
                </a:lnSpc>
                <a:buNone/>
              </a:pPr>
              <a:r>
                <a:rPr lang="en-US" sz="1400">
                  <a:solidFill>
                    <a:srgbClr val="000000"/>
                  </a:solidFill>
                  <a:latin typeface="+mj-lt"/>
                  <a:ea typeface="Nunito Sans" pitchFamily="34" charset="-122"/>
                  <a:cs typeface="Nunito Sans" pitchFamily="34" charset="-120"/>
                </a:rPr>
                <a:t>Rank and prioritize the identified opportunities based on impact, feasibility, time criticality, and strategic alignment.</a:t>
              </a:r>
              <a:endParaRPr lang="en-US" sz="1400">
                <a:latin typeface="+mj-lt"/>
              </a:endParaRPr>
            </a:p>
          </p:txBody>
        </p:sp>
        <p:grpSp>
          <p:nvGrpSpPr>
            <p:cNvPr id="24" name="Group 23">
              <a:extLst>
                <a:ext uri="{FF2B5EF4-FFF2-40B4-BE49-F238E27FC236}">
                  <a16:creationId xmlns:a16="http://schemas.microsoft.com/office/drawing/2014/main" id="{76D61D9F-8EAF-D3B2-31AF-07063C141E10}"/>
                </a:ext>
              </a:extLst>
            </p:cNvPr>
            <p:cNvGrpSpPr/>
            <p:nvPr/>
          </p:nvGrpSpPr>
          <p:grpSpPr>
            <a:xfrm>
              <a:off x="7593185" y="2143640"/>
              <a:ext cx="3017520" cy="1381840"/>
              <a:chOff x="7090265" y="2143640"/>
              <a:chExt cx="3151015" cy="1381840"/>
            </a:xfrm>
          </p:grpSpPr>
          <p:sp>
            <p:nvSpPr>
              <p:cNvPr id="6" name="Text 10">
                <a:extLst>
                  <a:ext uri="{FF2B5EF4-FFF2-40B4-BE49-F238E27FC236}">
                    <a16:creationId xmlns:a16="http://schemas.microsoft.com/office/drawing/2014/main" id="{ADB72CD4-EA03-CC83-4D48-29B811541FCC}"/>
                  </a:ext>
                </a:extLst>
              </p:cNvPr>
              <p:cNvSpPr/>
              <p:nvPr/>
            </p:nvSpPr>
            <p:spPr>
              <a:xfrm>
                <a:off x="7090265" y="2143640"/>
                <a:ext cx="2175526" cy="310158"/>
              </a:xfrm>
              <a:prstGeom prst="rect">
                <a:avLst/>
              </a:prstGeom>
              <a:noFill/>
              <a:ln/>
            </p:spPr>
            <p:txBody>
              <a:bodyPr wrap="none" lIns="0" tIns="0" rIns="0" bIns="0" rtlCol="0" anchor="t"/>
              <a:lstStyle/>
              <a:p>
                <a:pPr marL="0" indent="0" algn="l">
                  <a:lnSpc>
                    <a:spcPts val="2400"/>
                  </a:lnSpc>
                  <a:buNone/>
                </a:pPr>
                <a:r>
                  <a:rPr lang="en-US" b="1">
                    <a:solidFill>
                      <a:srgbClr val="000000"/>
                    </a:solidFill>
                    <a:latin typeface="+mj-lt"/>
                    <a:ea typeface="Nunito Sans Bold" pitchFamily="34" charset="-122"/>
                    <a:cs typeface="Nunito Sans Bold" pitchFamily="34" charset="-120"/>
                  </a:rPr>
                  <a:t>Synthesis for Opportunities</a:t>
                </a:r>
                <a:endParaRPr lang="en-US">
                  <a:latin typeface="+mj-lt"/>
                </a:endParaRPr>
              </a:p>
            </p:txBody>
          </p:sp>
          <p:sp>
            <p:nvSpPr>
              <p:cNvPr id="23" name="Text 11">
                <a:extLst>
                  <a:ext uri="{FF2B5EF4-FFF2-40B4-BE49-F238E27FC236}">
                    <a16:creationId xmlns:a16="http://schemas.microsoft.com/office/drawing/2014/main" id="{26972EF3-F1F1-B62F-676A-959C6E7CB2E7}"/>
                  </a:ext>
                </a:extLst>
              </p:cNvPr>
              <p:cNvSpPr/>
              <p:nvPr/>
            </p:nvSpPr>
            <p:spPr>
              <a:xfrm>
                <a:off x="7090265" y="2572861"/>
                <a:ext cx="3151015" cy="952619"/>
              </a:xfrm>
              <a:prstGeom prst="rect">
                <a:avLst/>
              </a:prstGeom>
              <a:noFill/>
              <a:ln/>
            </p:spPr>
            <p:txBody>
              <a:bodyPr wrap="square" lIns="0" tIns="0" rIns="0" bIns="0" rtlCol="0" anchor="t"/>
              <a:lstStyle/>
              <a:p>
                <a:pPr marL="0" indent="0" algn="l">
                  <a:lnSpc>
                    <a:spcPts val="2500"/>
                  </a:lnSpc>
                  <a:buNone/>
                </a:pPr>
                <a:r>
                  <a:rPr lang="en-US" sz="1400">
                    <a:solidFill>
                      <a:srgbClr val="000000"/>
                    </a:solidFill>
                    <a:latin typeface="+mj-lt"/>
                  </a:rPr>
                  <a:t>Translate key findings into a coherent set of opportunities as concrete, actionable value levers.</a:t>
                </a:r>
                <a:endParaRPr lang="en-US" sz="1400">
                  <a:latin typeface="+mj-lt"/>
                </a:endParaRPr>
              </a:p>
            </p:txBody>
          </p:sp>
        </p:grpSp>
      </p:grpSp>
    </p:spTree>
    <p:extLst>
      <p:ext uri="{BB962C8B-B14F-4D97-AF65-F5344CB8AC3E}">
        <p14:creationId xmlns:p14="http://schemas.microsoft.com/office/powerpoint/2010/main" val="2710244006"/>
      </p:ext>
    </p:extLst>
  </p:cSld>
  <p:clrMapOvr>
    <a:masterClrMapping/>
  </p:clrMapOvr>
  <p:extLst>
    <p:ext uri="{6950BFC3-D8DA-4A85-94F7-54DA5524770B}">
      <p188:commentRel xmlns:p188="http://schemas.microsoft.com/office/powerpoint/2018/8/main" r:id="rId2"/>
    </p:ext>
  </p:extLst>
</p:sld>
</file>

<file path=ppt/tags/tag1.xml><?xml version="1.0" encoding="utf-8"?>
<p:tagLst xmlns:a="http://schemas.openxmlformats.org/drawingml/2006/main" xmlns:r="http://schemas.openxmlformats.org/officeDocument/2006/relationships" xmlns:p="http://schemas.openxmlformats.org/presentationml/2006/main">
  <p:tag name="POWER_USER_ID_TEMPLATES" val="Timeline_4"/>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00.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01.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02.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03.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04.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7"/>
</p:tagLst>
</file>

<file path=ppt/tags/tag105.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3"/>
</p:tagLst>
</file>

<file path=ppt/tags/tag106.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5"/>
</p:tagLst>
</file>

<file path=ppt/tags/tag1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1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1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
</p:tagLst>
</file>

<file path=ppt/tags/tag1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1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1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
</p:tagLst>
</file>

<file path=ppt/tags/tag1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3.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4.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5.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6.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7.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8.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19.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0.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2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30.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1"/>
</p:tagLst>
</file>

<file path=ppt/tags/tag31.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3"/>
</p:tagLst>
</file>

<file path=ppt/tags/tag32.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5"/>
</p:tagLst>
</file>

<file path=ppt/tags/tag33.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7"/>
</p:tagLst>
</file>

<file path=ppt/tags/tag34.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1"/>
</p:tagLst>
</file>

<file path=ppt/tags/tag35.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3"/>
</p:tagLst>
</file>

<file path=ppt/tags/tag36.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5"/>
</p:tagLst>
</file>

<file path=ppt/tags/tag37.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7"/>
</p:tagLst>
</file>

<file path=ppt/tags/tag38.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39.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0.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1.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2.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3.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4.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5.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6.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1"/>
</p:tagLst>
</file>

<file path=ppt/tags/tag47.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8.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49.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50.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51.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52.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53.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54.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55.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7"/>
</p:tagLst>
</file>

<file path=ppt/tags/tag56.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3"/>
</p:tagLst>
</file>

<file path=ppt/tags/tag57.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5"/>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66.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1"/>
</p:tagLst>
</file>

<file path=ppt/tags/tag67.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3"/>
</p:tagLst>
</file>

<file path=ppt/tags/tag68.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5"/>
</p:tagLst>
</file>

<file path=ppt/tags/tag69.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7"/>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70.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1"/>
</p:tagLst>
</file>

<file path=ppt/tags/tag71.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72.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73.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74.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75.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76.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77.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78.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79.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7"/>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80.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3"/>
</p:tagLst>
</file>

<file path=ppt/tags/tag81.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5"/>
</p:tagLst>
</file>

<file path=ppt/tags/tag82.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2257AA99_18E1_4009_A90E_2FAD8D05839F&quot;,&quot;SourceFullNameMaxLengthReached&quot;:false,&quot;SourceFullName&quot;:&quot;&quot;,&quot;LastUpdate&quot;:&quot;2026-01-22 5:28 PM&quot;,&quot;UpdatedBy&quot;:&quot;doker&quot;,&quot;IsLinked&quot;:false,&quot;IsBrokenLink&quot;:false,&quot;Type&quot;:2,&quot;ShapeId&quot;:0,&quot;WorksheetName&quot;:null}"/>
</p:tagLst>
</file>

<file path=ppt/tags/tag83.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1"/>
</p:tagLst>
</file>

<file path=ppt/tags/tag84.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85.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86.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87.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88.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89.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90.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91.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92.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7"/>
</p:tagLst>
</file>

<file path=ppt/tags/tag93.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3"/>
</p:tagLst>
</file>

<file path=ppt/tags/tag94.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5"/>
</p:tagLst>
</file>

<file path=ppt/tags/tag95.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1"/>
</p:tagLst>
</file>

<file path=ppt/tags/tag96.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97.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98.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ags/tag99.xml><?xml version="1.0" encoding="utf-8"?>
<p:tagLst xmlns:a="http://schemas.openxmlformats.org/drawingml/2006/main" xmlns:r="http://schemas.openxmlformats.org/officeDocument/2006/relationships" xmlns:p="http://schemas.openxmlformats.org/presentationml/2006/main">
  <p:tag name="POWER_USER_TAGS_ICONS" val="date-time_POWER_USER_SEPARATOR_ICONS_calendar_POWER_USER_SEPARATOR_ICONS_clock_POWER_USER_SEPARATOR_ICONS_date_POWER_USER_SEPARATOR_ICONS_ios_POWER_USER_SEPARATOR_ICONS_time"/>
</p:tagLst>
</file>

<file path=ppt/theme/theme1.xml><?xml version="1.0" encoding="utf-8"?>
<a:theme xmlns:a="http://schemas.openxmlformats.org/drawingml/2006/main" name="SSA 2021_Main">
  <a:themeElements>
    <a:clrScheme name="SSA Palette 2021 2">
      <a:dk1>
        <a:srgbClr val="000000"/>
      </a:dk1>
      <a:lt1>
        <a:srgbClr val="FFFFFF"/>
      </a:lt1>
      <a:dk2>
        <a:srgbClr val="336179"/>
      </a:dk2>
      <a:lt2>
        <a:srgbClr val="8CA3B2"/>
      </a:lt2>
      <a:accent1>
        <a:srgbClr val="003399"/>
      </a:accent1>
      <a:accent2>
        <a:srgbClr val="0088A1"/>
      </a:accent2>
      <a:accent3>
        <a:srgbClr val="0A7CC1"/>
      </a:accent3>
      <a:accent4>
        <a:srgbClr val="186037"/>
      </a:accent4>
      <a:accent5>
        <a:srgbClr val="1D9A19"/>
      </a:accent5>
      <a:accent6>
        <a:srgbClr val="DE4702"/>
      </a:accent6>
      <a:hlink>
        <a:srgbClr val="003399"/>
      </a:hlink>
      <a:folHlink>
        <a:srgbClr val="068CA7"/>
      </a:folHlink>
    </a:clrScheme>
    <a:fontScheme name="Avenir Next LT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399"/>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smtClean="0">
            <a:latin typeface="Avenir Next" panose="020B05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spcBef>
            <a:spcPts val="1000"/>
          </a:spcBef>
          <a:defRPr sz="1600" dirty="0" smtClean="0">
            <a:latin typeface="Avenir Next LT Pro" panose="020B0504020202020204" pitchFamily="34" charset="77"/>
          </a:defRPr>
        </a:defPPr>
      </a:lstStyle>
    </a:txDef>
  </a:objectDefaults>
  <a:extraClrSchemeLst/>
  <a:extLst>
    <a:ext uri="{05A4C25C-085E-4340-85A3-A5531E510DB2}">
      <thm15:themeFamily xmlns:thm15="http://schemas.microsoft.com/office/thememl/2012/main" name="PPT Template_April 2021" id="{D25AF432-99B2-42F5-AC45-914E55E1DA9D}" vid="{E02C7E95-0C20-4C6B-9694-648531739FCE}"/>
    </a:ext>
  </a:extLst>
</a:theme>
</file>

<file path=ppt/theme/theme2.xml><?xml version="1.0" encoding="utf-8"?>
<a:theme xmlns:a="http://schemas.openxmlformats.org/drawingml/2006/main" name="1_SSA 2021_Main">
  <a:themeElements>
    <a:clrScheme name="SSA Palette 2021 2">
      <a:dk1>
        <a:srgbClr val="000000"/>
      </a:dk1>
      <a:lt1>
        <a:srgbClr val="FFFFFF"/>
      </a:lt1>
      <a:dk2>
        <a:srgbClr val="336179"/>
      </a:dk2>
      <a:lt2>
        <a:srgbClr val="8CA3B2"/>
      </a:lt2>
      <a:accent1>
        <a:srgbClr val="003399"/>
      </a:accent1>
      <a:accent2>
        <a:srgbClr val="0088A1"/>
      </a:accent2>
      <a:accent3>
        <a:srgbClr val="0A7CC1"/>
      </a:accent3>
      <a:accent4>
        <a:srgbClr val="186037"/>
      </a:accent4>
      <a:accent5>
        <a:srgbClr val="1D9A19"/>
      </a:accent5>
      <a:accent6>
        <a:srgbClr val="DE4702"/>
      </a:accent6>
      <a:hlink>
        <a:srgbClr val="003399"/>
      </a:hlink>
      <a:folHlink>
        <a:srgbClr val="068CA7"/>
      </a:folHlink>
    </a:clrScheme>
    <a:fontScheme name="Avenir Next LT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399"/>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smtClean="0">
            <a:latin typeface="Avenir Next" panose="020B05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spcBef>
            <a:spcPts val="1000"/>
          </a:spcBef>
          <a:defRPr sz="1600" dirty="0" smtClean="0">
            <a:latin typeface="Avenir Next LT Pro" panose="020B0504020202020204" pitchFamily="34" charset="77"/>
          </a:defRPr>
        </a:defPPr>
      </a:lstStyle>
    </a:txDef>
  </a:objectDefaults>
  <a:extraClrSchemeLst/>
  <a:extLst>
    <a:ext uri="{05A4C25C-085E-4340-85A3-A5531E510DB2}">
      <thm15:themeFamily xmlns:thm15="http://schemas.microsoft.com/office/thememl/2012/main" name="PPT Template_April 2021" id="{D25AF432-99B2-42F5-AC45-914E55E1DA9D}" vid="{E02C7E95-0C20-4C6B-9694-648531739FC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8531DB2AF7F3C4498F7E978C7FAECA5" ma:contentTypeVersion="10" ma:contentTypeDescription="Create a new document." ma:contentTypeScope="" ma:versionID="18830e12cf2d80c3985172097994bf2c">
  <xsd:schema xmlns:xsd="http://www.w3.org/2001/XMLSchema" xmlns:xs="http://www.w3.org/2001/XMLSchema" xmlns:p="http://schemas.microsoft.com/office/2006/metadata/properties" xmlns:ns2="727b2807-3837-40b5-9345-6c0421846a2f" xmlns:ns3="b00db7dc-04e3-41ea-835c-205d5f947a5b" targetNamespace="http://schemas.microsoft.com/office/2006/metadata/properties" ma:root="true" ma:fieldsID="b1a62269a8a0018c93017867d915a15a" ns2:_="" ns3:_="">
    <xsd:import namespace="727b2807-3837-40b5-9345-6c0421846a2f"/>
    <xsd:import namespace="b00db7dc-04e3-41ea-835c-205d5f947a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7b2807-3837-40b5-9345-6c0421846a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77fa498-aaa5-46e3-91a2-4ffb37e3b01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0db7dc-04e3-41ea-835c-205d5f947a5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30bdf6b8-4038-4237-b07f-76b1a8d53164}" ma:internalName="TaxCatchAll" ma:showField="CatchAllData" ma:web="b00db7dc-04e3-41ea-835c-205d5f947a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727b2807-3837-40b5-9345-6c0421846a2f">
      <Terms xmlns="http://schemas.microsoft.com/office/infopath/2007/PartnerControls"/>
    </lcf76f155ced4ddcb4097134ff3c332f>
    <TaxCatchAll xmlns="b00db7dc-04e3-41ea-835c-205d5f947a5b" xsi:nil="true"/>
  </documentManagement>
</p:properties>
</file>

<file path=customXml/itemProps1.xml><?xml version="1.0" encoding="utf-8"?>
<ds:datastoreItem xmlns:ds="http://schemas.openxmlformats.org/officeDocument/2006/customXml" ds:itemID="{C7315F54-684F-44D2-9D5D-DA7F9181E553}">
  <ds:schemaRefs>
    <ds:schemaRef ds:uri="http://schemas.microsoft.com/sharepoint/v3/contenttype/forms"/>
  </ds:schemaRefs>
</ds:datastoreItem>
</file>

<file path=customXml/itemProps2.xml><?xml version="1.0" encoding="utf-8"?>
<ds:datastoreItem xmlns:ds="http://schemas.openxmlformats.org/officeDocument/2006/customXml" ds:itemID="{CAB06344-AD6D-499C-9B8F-72A56E78CA79}">
  <ds:schemaRefs>
    <ds:schemaRef ds:uri="727b2807-3837-40b5-9345-6c0421846a2f"/>
    <ds:schemaRef ds:uri="b00db7dc-04e3-41ea-835c-205d5f947a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0E33A8D-82F3-4F23-B20F-675E0E0FB872}">
  <ds:schemaRefs>
    <ds:schemaRef ds:uri="727b2807-3837-40b5-9345-6c0421846a2f"/>
    <ds:schemaRef ds:uri="b00db7dc-04e3-41ea-835c-205d5f947a5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11068</Words>
  <Application>Microsoft Office PowerPoint</Application>
  <PresentationFormat>Widescreen</PresentationFormat>
  <Paragraphs>1564</Paragraphs>
  <Slides>66</Slides>
  <Notes>3</Notes>
  <HiddenSlides>8</HiddenSlides>
  <MMClips>0</MMClips>
  <ScaleCrop>false</ScaleCrop>
  <HeadingPairs>
    <vt:vector size="4" baseType="variant">
      <vt:variant>
        <vt:lpstr>Theme</vt:lpstr>
      </vt:variant>
      <vt:variant>
        <vt:i4>2</vt:i4>
      </vt:variant>
      <vt:variant>
        <vt:lpstr>Slide Titles</vt:lpstr>
      </vt:variant>
      <vt:variant>
        <vt:i4>66</vt:i4>
      </vt:variant>
    </vt:vector>
  </HeadingPairs>
  <TitlesOfParts>
    <vt:vector size="68" baseType="lpstr">
      <vt:lpstr>SSA 2021_Main</vt:lpstr>
      <vt:lpstr>1_SSA 2021_Main</vt:lpstr>
      <vt:lpstr>Playbook</vt:lpstr>
      <vt:lpstr>Content</vt:lpstr>
      <vt:lpstr>Playbook Objectives</vt:lpstr>
      <vt:lpstr>Guiding Principles</vt:lpstr>
      <vt:lpstr>Introducing Agentic Operating Model Transformation (AOMT)</vt:lpstr>
      <vt:lpstr>Playbook Structure: Three Sections</vt:lpstr>
      <vt:lpstr>SECTION 1: PRACTITIONERS GUIDE</vt:lpstr>
      <vt:lpstr>Chapter I: AI–Empowered Problem Solving</vt:lpstr>
      <vt:lpstr>AI–Empowered Problem Solving</vt:lpstr>
      <vt:lpstr>Phase 1: Diagnosis</vt:lpstr>
      <vt:lpstr>Phase 1: Diagnosis | Initial Problem Statement </vt:lpstr>
      <vt:lpstr>Phase 1: Diagnosis | Initial Problem Statement – example</vt:lpstr>
      <vt:lpstr>Phase 1: Diagnosis | Problem Statement Evolution</vt:lpstr>
      <vt:lpstr>Phase 1: Diagnosis | Issues Tree – disaggregation of the issues</vt:lpstr>
      <vt:lpstr>Phase 1: Diagnosis | Issues Tree – example</vt:lpstr>
      <vt:lpstr>Phase 1: Diagnosis | Data Request: Understanding the Data Landscape</vt:lpstr>
      <vt:lpstr>Phase 1: Diagnosis | Data Request – example</vt:lpstr>
      <vt:lpstr>Phase 1: Diagnosis | Data Request – example continued</vt:lpstr>
      <vt:lpstr>Phase 1: Diagnosis | Data Request: Risks &amp; Considerations</vt:lpstr>
      <vt:lpstr>Phase 1: Diagnosis | AI Enabled Research – example</vt:lpstr>
      <vt:lpstr>Phase 1: Diagnosis | AI Enabled Research – example continued</vt:lpstr>
      <vt:lpstr>Phase 1: Diagnosis | Initial Hypotheses (Day 1 Thinking)</vt:lpstr>
      <vt:lpstr>Phase 1: Diagnosis | Initial Hypothesis (Day 1 Thinking) – example</vt:lpstr>
      <vt:lpstr>Phase 1: Diagnosis | Refined Data Request – example</vt:lpstr>
      <vt:lpstr>Phase 1: Diagnosis | Data Analysis Plan</vt:lpstr>
      <vt:lpstr>Phase 1: Diagnosis | Data Analysis Plan – example</vt:lpstr>
      <vt:lpstr>Phase 1: Diagnosis | Data Analysis – example</vt:lpstr>
      <vt:lpstr>Phase 1: Diagnosis | Data Analysis: “Visualization” – example</vt:lpstr>
      <vt:lpstr>Phase 1: Diagnosis | Data Analysis: “Visualization” – example</vt:lpstr>
      <vt:lpstr>Phase 1: Diagnosis | Data Analysis: “Curiosity Analysis” – example</vt:lpstr>
      <vt:lpstr>Phase 1: Diagnosis | Data Analysis – example</vt:lpstr>
      <vt:lpstr>Phase 1: Diagnosis | Data Analysis – example</vt:lpstr>
      <vt:lpstr>Phase 1: Diagnosis | Data Analysis – example</vt:lpstr>
      <vt:lpstr>Phase 1: Diagnosis | Data Analysis: “Validation” – example</vt:lpstr>
      <vt:lpstr>Phase 1: Diagnosis | Data Analysis: “Follow–up” – example</vt:lpstr>
      <vt:lpstr>Phase 1: Diagnosis | Opportunity Validation</vt:lpstr>
      <vt:lpstr>Phase 1: Diagnosis | Opportunity Synthesis &amp; Solutioning</vt:lpstr>
      <vt:lpstr>Phase 1: Diagnosis | Solution Evaluation &amp; Selection</vt:lpstr>
      <vt:lpstr>Phase 1: Diagnosis | Implementation &amp; Sustainment Plan</vt:lpstr>
      <vt:lpstr>Completing the Analysis – INTERNAL SLIDE</vt:lpstr>
      <vt:lpstr>Completing the Analysis – INTERNAL SLIDE</vt:lpstr>
      <vt:lpstr>Completing the Analysis / Prioritization / Develop – INTERNAL SLIDE</vt:lpstr>
      <vt:lpstr>Completing the Sustain– INTERNAL SLIDE</vt:lpstr>
      <vt:lpstr>Phase 2: Prioritization | WSJF</vt:lpstr>
      <vt:lpstr>Phase 2: Prioritization | WSJF (cont.)</vt:lpstr>
      <vt:lpstr>Phase 2: Prioritization | WSJF – example</vt:lpstr>
      <vt:lpstr>Phase 2: Prioritization | Alternative Approach</vt:lpstr>
      <vt:lpstr>Chapter II: Agentic Tool Development &amp; Agile Delivery</vt:lpstr>
      <vt:lpstr>AI Tool Development Approach with Agile Delivery</vt:lpstr>
      <vt:lpstr>AI Tool Development | Design &amp; Prototype</vt:lpstr>
      <vt:lpstr>AI Tool Development | Design – example</vt:lpstr>
      <vt:lpstr>Agentic Tool Development | Prototype – example</vt:lpstr>
      <vt:lpstr>Solution Implementation Approaches | Agile Delivery</vt:lpstr>
      <vt:lpstr>Solution Development Lifecycle | SAFe Development Methods</vt:lpstr>
      <vt:lpstr>SECTION 2: SUSTAINMENT</vt:lpstr>
      <vt:lpstr>Sustainment Framework</vt:lpstr>
      <vt:lpstr>Sustainment | Structure</vt:lpstr>
      <vt:lpstr>Sustainment | Support</vt:lpstr>
      <vt:lpstr>Sustainment | Feedback</vt:lpstr>
      <vt:lpstr>SECTION 3: ORGANIZATIONAL CHANGE</vt:lpstr>
      <vt:lpstr>Change Management | Readiness Baseline</vt:lpstr>
      <vt:lpstr>Change Management | Readiness Assessment</vt:lpstr>
      <vt:lpstr>Change Management | Readiness Assessment: Survey</vt:lpstr>
      <vt:lpstr>Change Management | Governance</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Deniz Oker;Paul Giessler</dc:creator>
  <cp:lastModifiedBy>Deniz Oker</cp:lastModifiedBy>
  <cp:revision>2</cp:revision>
  <cp:lastPrinted>2025-10-14T12:55:18Z</cp:lastPrinted>
  <dcterms:created xsi:type="dcterms:W3CDTF">2025-10-13T13:36:51Z</dcterms:created>
  <dcterms:modified xsi:type="dcterms:W3CDTF">2026-02-25T01:45:34Z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0x01010038531DB2AF7F3C4498F7E978C7FAECA5</vt:lpwstr>
  </property>
  <property fmtid="{D5CDD505-2E9C-101B-9397-08002B2CF9AE}" pid="3" name="MediaServiceImageTags">
    <vt:lpwstr/>
  </property>
</Properties>
</file>